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4"/>
    <p:sldMasterId id="2147483818" r:id="rId5"/>
    <p:sldMasterId id="2147483834" r:id="rId6"/>
  </p:sldMasterIdLst>
  <p:notesMasterIdLst>
    <p:notesMasterId r:id="rId25"/>
  </p:notesMasterIdLst>
  <p:handoutMasterIdLst>
    <p:handoutMasterId r:id="rId26"/>
  </p:handoutMasterIdLst>
  <p:sldIdLst>
    <p:sldId id="292" r:id="rId7"/>
    <p:sldId id="337" r:id="rId8"/>
    <p:sldId id="360" r:id="rId9"/>
    <p:sldId id="375" r:id="rId10"/>
    <p:sldId id="363" r:id="rId11"/>
    <p:sldId id="366" r:id="rId12"/>
    <p:sldId id="368" r:id="rId13"/>
    <p:sldId id="371" r:id="rId14"/>
    <p:sldId id="370" r:id="rId15"/>
    <p:sldId id="369" r:id="rId16"/>
    <p:sldId id="362" r:id="rId17"/>
    <p:sldId id="364" r:id="rId18"/>
    <p:sldId id="367" r:id="rId19"/>
    <p:sldId id="372" r:id="rId20"/>
    <p:sldId id="374" r:id="rId21"/>
    <p:sldId id="355" r:id="rId22"/>
    <p:sldId id="358" r:id="rId23"/>
    <p:sldId id="373"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Brien" initials="JO" lastIdx="26" clrIdx="0">
    <p:extLst>
      <p:ext uri="{19B8F6BF-5375-455C-9EA6-DF929625EA0E}">
        <p15:presenceInfo xmlns:p15="http://schemas.microsoft.com/office/powerpoint/2012/main" userId="S::jennifer.obrien@ColArt.com::091026f4-571d-4e5f-8066-94baa4a9cc4a" providerId="AD"/>
      </p:ext>
    </p:extLst>
  </p:cmAuthor>
  <p:cmAuthor id="2" name="Alison Wabe" initials="AW" lastIdx="1" clrIdx="1">
    <p:extLst>
      <p:ext uri="{19B8F6BF-5375-455C-9EA6-DF929625EA0E}">
        <p15:presenceInfo xmlns:p15="http://schemas.microsoft.com/office/powerpoint/2012/main" userId="S::alison.wabe@colart.com::1d5b5b0e-7cd6-4f18-a8f6-397d4fab8a76" providerId="AD"/>
      </p:ext>
    </p:extLst>
  </p:cmAuthor>
  <p:cmAuthor id="3" name="Pierre Sanchez" initials="PS" lastIdx="3" clrIdx="2">
    <p:extLst>
      <p:ext uri="{19B8F6BF-5375-455C-9EA6-DF929625EA0E}">
        <p15:presenceInfo xmlns:p15="http://schemas.microsoft.com/office/powerpoint/2012/main" userId="S::pierre.sanchez@colart.com::8601cdf9-202b-4f1d-b8e4-8dbd4d6b8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36269-ACE4-EF41-B06C-1B53B8AF845E}" type="datetimeFigureOut">
              <a:rPr lang="en-US" smtClean="0"/>
              <a:t>6/10/2020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758E83-FBF0-F749-9B24-3990BB334ABC}" type="slidenum">
              <a:rPr lang="en-US" smtClean="0"/>
              <a:t>‹#›</a:t>
            </a:fld>
            <a:endParaRPr lang="en-US"/>
          </a:p>
        </p:txBody>
      </p:sp>
    </p:spTree>
    <p:extLst>
      <p:ext uri="{BB962C8B-B14F-4D97-AF65-F5344CB8AC3E}">
        <p14:creationId xmlns:p14="http://schemas.microsoft.com/office/powerpoint/2010/main" val="2397892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A2FA1-6ADA-3442-A4CE-9D877C39104B}" type="datetimeFigureOut">
              <a:rPr lang="en-US" smtClean="0"/>
              <a:t>6/10/2020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656BA7-A51E-6F4A-AC8A-9D5F0D685644}" type="slidenum">
              <a:rPr lang="en-US" smtClean="0"/>
              <a:t>‹#›</a:t>
            </a:fld>
            <a:endParaRPr lang="en-US"/>
          </a:p>
        </p:txBody>
      </p:sp>
    </p:spTree>
    <p:extLst>
      <p:ext uri="{BB962C8B-B14F-4D97-AF65-F5344CB8AC3E}">
        <p14:creationId xmlns:p14="http://schemas.microsoft.com/office/powerpoint/2010/main" val="3519151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8ABE670-3CC9-D34E-9D7D-37D2F4AB9A59}"/>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9" name="Content Placeholder 2">
            <a:extLst>
              <a:ext uri="{FF2B5EF4-FFF2-40B4-BE49-F238E27FC236}">
                <a16:creationId xmlns:a16="http://schemas.microsoft.com/office/drawing/2014/main" id="{B8F6469A-EF25-A949-8193-02ADAA67604E}"/>
              </a:ext>
            </a:extLst>
          </p:cNvPr>
          <p:cNvSpPr>
            <a:spLocks noGrp="1"/>
          </p:cNvSpPr>
          <p:nvPr>
            <p:ph sz="half" idx="16"/>
          </p:nvPr>
        </p:nvSpPr>
        <p:spPr>
          <a:xfrm>
            <a:off x="408515" y="4245010"/>
            <a:ext cx="7804152" cy="480325"/>
          </a:xfrm>
          <a:prstGeom prst="rect">
            <a:avLst/>
          </a:prstGeom>
          <a:solidFill>
            <a:srgbClr val="000000"/>
          </a:solidFill>
        </p:spPr>
        <p:txBody>
          <a:bodyPr wrap="square" lIns="216000" tIns="46800" rIns="0" bIns="93600" anchor="ctr" anchorCtr="0">
            <a:spAutoFit/>
          </a:bodyPr>
          <a:lstStyle>
            <a:lvl1pPr marL="0" indent="0">
              <a:buNone/>
              <a:defRPr sz="2200" b="0" i="1"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172851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48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C1AAD51-C2AC-B946-A5F4-0E1529DABDE9}"/>
              </a:ext>
            </a:extLst>
          </p:cNvPr>
          <p:cNvSpPr>
            <a:spLocks noGrp="1"/>
          </p:cNvSpPr>
          <p:nvPr>
            <p:ph type="dt" sz="half" idx="10"/>
          </p:nvPr>
        </p:nvSpPr>
        <p:spPr/>
        <p:txBody>
          <a:bodyPr/>
          <a:lstStyle/>
          <a:p>
            <a:fld id="{BFEC7541-26E1-0A40-93F7-39286775FB0B}" type="datetime4">
              <a:rPr lang="en-GB" smtClean="0"/>
              <a:t>10 June 2020</a:t>
            </a:fld>
            <a:endParaRPr lang="en-US"/>
          </a:p>
        </p:txBody>
      </p:sp>
      <p:sp>
        <p:nvSpPr>
          <p:cNvPr id="5" name="Footer Placeholder 4">
            <a:extLst>
              <a:ext uri="{FF2B5EF4-FFF2-40B4-BE49-F238E27FC236}">
                <a16:creationId xmlns:a16="http://schemas.microsoft.com/office/drawing/2014/main" id="{0B7B1134-BBCC-0D44-87F6-B3240A0A605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F174674-441E-314F-85A9-B12CB1382BA3}"/>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7" name="Title 1">
            <a:extLst>
              <a:ext uri="{FF2B5EF4-FFF2-40B4-BE49-F238E27FC236}">
                <a16:creationId xmlns:a16="http://schemas.microsoft.com/office/drawing/2014/main" id="{C45CF7C1-4C42-2A4A-BDC9-475A8EB37E41}"/>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Tree>
    <p:extLst>
      <p:ext uri="{BB962C8B-B14F-4D97-AF65-F5344CB8AC3E}">
        <p14:creationId xmlns:p14="http://schemas.microsoft.com/office/powerpoint/2010/main" val="69343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063FA75-5A86-E14F-A445-66E43DDC4BA2}"/>
              </a:ext>
            </a:extLst>
          </p:cNvPr>
          <p:cNvSpPr>
            <a:spLocks noGrp="1"/>
          </p:cNvSpPr>
          <p:nvPr>
            <p:ph type="dt" sz="half" idx="10"/>
          </p:nvPr>
        </p:nvSpPr>
        <p:spPr/>
        <p:txBody>
          <a:bodyPr/>
          <a:lstStyle/>
          <a:p>
            <a:fld id="{4C1366B3-024D-9D49-A8B1-8305C1E79BB6}" type="datetime4">
              <a:rPr lang="en-GB" smtClean="0"/>
              <a:t>10 June 2020</a:t>
            </a:fld>
            <a:endParaRPr lang="en-US"/>
          </a:p>
        </p:txBody>
      </p:sp>
      <p:sp>
        <p:nvSpPr>
          <p:cNvPr id="5" name="Footer Placeholder 4">
            <a:extLst>
              <a:ext uri="{FF2B5EF4-FFF2-40B4-BE49-F238E27FC236}">
                <a16:creationId xmlns:a16="http://schemas.microsoft.com/office/drawing/2014/main" id="{63FCCBFC-3DC4-1C42-BF08-C9CB88C473DE}"/>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8D6B2ADD-A0A3-5A4A-B815-329785CBEE8C}"/>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7" name="Title 1">
            <a:extLst>
              <a:ext uri="{FF2B5EF4-FFF2-40B4-BE49-F238E27FC236}">
                <a16:creationId xmlns:a16="http://schemas.microsoft.com/office/drawing/2014/main" id="{CBB0EF88-2D87-DC45-9A5B-4A97D2BF51BE}"/>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
        <p:nvSpPr>
          <p:cNvPr id="8" name="Content Placeholder 2">
            <a:extLst>
              <a:ext uri="{FF2B5EF4-FFF2-40B4-BE49-F238E27FC236}">
                <a16:creationId xmlns:a16="http://schemas.microsoft.com/office/drawing/2014/main" id="{1A7995DD-9A75-2A40-A27F-39BE78B2BFB2}"/>
              </a:ext>
            </a:extLst>
          </p:cNvPr>
          <p:cNvSpPr>
            <a:spLocks noGrp="1"/>
          </p:cNvSpPr>
          <p:nvPr>
            <p:ph sz="half" idx="1"/>
          </p:nvPr>
        </p:nvSpPr>
        <p:spPr>
          <a:xfrm>
            <a:off x="419733" y="1028700"/>
            <a:ext cx="8317867" cy="3565525"/>
          </a:xfrm>
          <a:prstGeom prst="rect">
            <a:avLst/>
          </a:prstGeom>
        </p:spPr>
        <p:txBody>
          <a:bodyPr lIns="0" tIns="0" rIns="0" bIns="0">
            <a:normAutofit/>
          </a:bodyPr>
          <a:lstStyle>
            <a:lvl1pPr marL="285750" indent="-285750">
              <a:buFont typeface="Arial"/>
              <a:buChar char="•"/>
              <a:defRPr sz="16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1252192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9EE021-185A-5147-975D-A3C828306DB4}"/>
              </a:ext>
            </a:extLst>
          </p:cNvPr>
          <p:cNvSpPr>
            <a:spLocks noGrp="1"/>
          </p:cNvSpPr>
          <p:nvPr>
            <p:ph type="dt" sz="half" idx="10"/>
          </p:nvPr>
        </p:nvSpPr>
        <p:spPr/>
        <p:txBody>
          <a:bodyPr/>
          <a:lstStyle/>
          <a:p>
            <a:fld id="{50C22B3E-2AE1-A343-B6C5-E6CC04431A6C}" type="datetime4">
              <a:rPr lang="en-GB" smtClean="0"/>
              <a:t>10 June 2020</a:t>
            </a:fld>
            <a:endParaRPr lang="en-US"/>
          </a:p>
        </p:txBody>
      </p:sp>
      <p:sp>
        <p:nvSpPr>
          <p:cNvPr id="5" name="Footer Placeholder 4">
            <a:extLst>
              <a:ext uri="{FF2B5EF4-FFF2-40B4-BE49-F238E27FC236}">
                <a16:creationId xmlns:a16="http://schemas.microsoft.com/office/drawing/2014/main" id="{6A233640-2E02-8B41-A55F-159D102534F2}"/>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8FB60A94-2E6E-674C-BEF3-621C29238E77}"/>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7" name="Title 1">
            <a:extLst>
              <a:ext uri="{FF2B5EF4-FFF2-40B4-BE49-F238E27FC236}">
                <a16:creationId xmlns:a16="http://schemas.microsoft.com/office/drawing/2014/main" id="{3D6DFC96-F9D2-0E46-9E11-540A64DF0960}"/>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
        <p:nvSpPr>
          <p:cNvPr id="8" name="Content Placeholder 2">
            <a:extLst>
              <a:ext uri="{FF2B5EF4-FFF2-40B4-BE49-F238E27FC236}">
                <a16:creationId xmlns:a16="http://schemas.microsoft.com/office/drawing/2014/main" id="{B02B2B02-A4FD-B042-8EBC-61EF63D08EA1}"/>
              </a:ext>
            </a:extLst>
          </p:cNvPr>
          <p:cNvSpPr>
            <a:spLocks noGrp="1"/>
          </p:cNvSpPr>
          <p:nvPr>
            <p:ph sz="half" idx="1"/>
          </p:nvPr>
        </p:nvSpPr>
        <p:spPr>
          <a:xfrm>
            <a:off x="419099" y="1028700"/>
            <a:ext cx="4057651" cy="35655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9" name="Content Placeholder 2">
            <a:extLst>
              <a:ext uri="{FF2B5EF4-FFF2-40B4-BE49-F238E27FC236}">
                <a16:creationId xmlns:a16="http://schemas.microsoft.com/office/drawing/2014/main" id="{4242A4BA-6CE2-DC45-B9FE-90BFD6B28746}"/>
              </a:ext>
            </a:extLst>
          </p:cNvPr>
          <p:cNvSpPr>
            <a:spLocks noGrp="1"/>
          </p:cNvSpPr>
          <p:nvPr>
            <p:ph sz="half" idx="13"/>
          </p:nvPr>
        </p:nvSpPr>
        <p:spPr>
          <a:xfrm>
            <a:off x="4679950" y="1028700"/>
            <a:ext cx="4057650" cy="3565525"/>
          </a:xfrm>
          <a:prstGeom prst="rect">
            <a:avLst/>
          </a:prstGeom>
        </p:spPr>
        <p:txBody>
          <a:bodyPr lIns="0" tIns="0" rIns="0" bIns="0">
            <a:normAutofit/>
          </a:bodyPr>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4285650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B5CA1EB-8B0F-DE4B-A9DD-E44A4A5EB1B9}"/>
              </a:ext>
            </a:extLst>
          </p:cNvPr>
          <p:cNvSpPr>
            <a:spLocks noGrp="1"/>
          </p:cNvSpPr>
          <p:nvPr>
            <p:ph type="dt" sz="half" idx="10"/>
          </p:nvPr>
        </p:nvSpPr>
        <p:spPr/>
        <p:txBody>
          <a:bodyPr/>
          <a:lstStyle/>
          <a:p>
            <a:fld id="{955E3DFA-1C35-1940-AAFC-55DACE48CA49}" type="datetime4">
              <a:rPr lang="en-GB" smtClean="0"/>
              <a:t>10 June 2020</a:t>
            </a:fld>
            <a:endParaRPr lang="en-US"/>
          </a:p>
        </p:txBody>
      </p:sp>
      <p:sp>
        <p:nvSpPr>
          <p:cNvPr id="6" name="Footer Placeholder 5">
            <a:extLst>
              <a:ext uri="{FF2B5EF4-FFF2-40B4-BE49-F238E27FC236}">
                <a16:creationId xmlns:a16="http://schemas.microsoft.com/office/drawing/2014/main" id="{C4C3AFA3-D67D-C843-ADE7-85CD6F464330}"/>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BA266CBC-AA5A-854D-AD94-E40BF658E548}"/>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8" name="Title 1">
            <a:extLst>
              <a:ext uri="{FF2B5EF4-FFF2-40B4-BE49-F238E27FC236}">
                <a16:creationId xmlns:a16="http://schemas.microsoft.com/office/drawing/2014/main" id="{96058492-F4C7-7A4E-9926-DE277C52885C}"/>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
        <p:nvSpPr>
          <p:cNvPr id="9" name="Content Placeholder 2">
            <a:extLst>
              <a:ext uri="{FF2B5EF4-FFF2-40B4-BE49-F238E27FC236}">
                <a16:creationId xmlns:a16="http://schemas.microsoft.com/office/drawing/2014/main" id="{76147AE4-B2B0-B144-8AFD-748F8351F9A6}"/>
              </a:ext>
            </a:extLst>
          </p:cNvPr>
          <p:cNvSpPr>
            <a:spLocks noGrp="1"/>
          </p:cNvSpPr>
          <p:nvPr>
            <p:ph sz="half" idx="1"/>
          </p:nvPr>
        </p:nvSpPr>
        <p:spPr>
          <a:xfrm>
            <a:off x="419099" y="1028700"/>
            <a:ext cx="4057651" cy="35655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0" name="Picture Placeholder 10">
            <a:extLst>
              <a:ext uri="{FF2B5EF4-FFF2-40B4-BE49-F238E27FC236}">
                <a16:creationId xmlns:a16="http://schemas.microsoft.com/office/drawing/2014/main" id="{BB514168-2BB4-B043-A41F-539F77301797}"/>
              </a:ext>
            </a:extLst>
          </p:cNvPr>
          <p:cNvSpPr>
            <a:spLocks noGrp="1"/>
          </p:cNvSpPr>
          <p:nvPr>
            <p:ph type="pic" sz="quarter" idx="13"/>
          </p:nvPr>
        </p:nvSpPr>
        <p:spPr>
          <a:xfrm>
            <a:off x="4679950" y="1028700"/>
            <a:ext cx="4057650" cy="3565525"/>
          </a:xfrm>
          <a:prstGeom prst="rect">
            <a:avLst/>
          </a:prstGeom>
        </p:spPr>
        <p:txBody>
          <a:bodyPr>
            <a:normAutofit/>
          </a:bodyPr>
          <a:lstStyle>
            <a:lvl1pPr marL="0" indent="0">
              <a:buNone/>
              <a:defRPr sz="1600" b="0" i="0">
                <a:latin typeface="Arial"/>
                <a:cs typeface="Arial"/>
              </a:defRPr>
            </a:lvl1pPr>
          </a:lstStyle>
          <a:p>
            <a:endParaRPr lang="en-US"/>
          </a:p>
        </p:txBody>
      </p:sp>
    </p:spTree>
    <p:extLst>
      <p:ext uri="{BB962C8B-B14F-4D97-AF65-F5344CB8AC3E}">
        <p14:creationId xmlns:p14="http://schemas.microsoft.com/office/powerpoint/2010/main" val="786550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6AEEF5D-D1F9-6E47-A74C-7C4D7C6BC065}"/>
              </a:ext>
            </a:extLst>
          </p:cNvPr>
          <p:cNvSpPr>
            <a:spLocks noGrp="1"/>
          </p:cNvSpPr>
          <p:nvPr>
            <p:ph type="dt" sz="half" idx="10"/>
          </p:nvPr>
        </p:nvSpPr>
        <p:spPr/>
        <p:txBody>
          <a:bodyPr/>
          <a:lstStyle/>
          <a:p>
            <a:fld id="{BD5AAC61-4750-CD48-852C-8C8425EDCB56}" type="datetime4">
              <a:rPr lang="en-GB" smtClean="0"/>
              <a:t>10 June 2020</a:t>
            </a:fld>
            <a:endParaRPr lang="en-US"/>
          </a:p>
        </p:txBody>
      </p:sp>
      <p:sp>
        <p:nvSpPr>
          <p:cNvPr id="8" name="Footer Placeholder 7">
            <a:extLst>
              <a:ext uri="{FF2B5EF4-FFF2-40B4-BE49-F238E27FC236}">
                <a16:creationId xmlns:a16="http://schemas.microsoft.com/office/drawing/2014/main" id="{FFBB0B0B-63C4-BC43-BBB7-6190E6AC8E14}"/>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E18E7033-77F9-0747-B9D3-A3851D4E1347}"/>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10" name="Picture Placeholder 10">
            <a:extLst>
              <a:ext uri="{FF2B5EF4-FFF2-40B4-BE49-F238E27FC236}">
                <a16:creationId xmlns:a16="http://schemas.microsoft.com/office/drawing/2014/main" id="{9F558247-1725-B54B-852E-17C74F9BCB36}"/>
              </a:ext>
            </a:extLst>
          </p:cNvPr>
          <p:cNvSpPr>
            <a:spLocks noGrp="1"/>
          </p:cNvSpPr>
          <p:nvPr>
            <p:ph type="pic" sz="quarter" idx="13"/>
          </p:nvPr>
        </p:nvSpPr>
        <p:spPr>
          <a:xfrm>
            <a:off x="4679950" y="1028699"/>
            <a:ext cx="4057650" cy="1794393"/>
          </a:xfrm>
          <a:prstGeom prst="rect">
            <a:avLst/>
          </a:prstGeom>
        </p:spPr>
        <p:txBody>
          <a:bodyPr>
            <a:normAutofit/>
          </a:bodyPr>
          <a:lstStyle>
            <a:lvl1pPr marL="0" indent="0">
              <a:buNone/>
              <a:defRPr sz="1600" b="0" i="0">
                <a:latin typeface="Arial"/>
                <a:cs typeface="Arial"/>
              </a:defRPr>
            </a:lvl1pPr>
          </a:lstStyle>
          <a:p>
            <a:endParaRPr lang="en-US"/>
          </a:p>
        </p:txBody>
      </p:sp>
      <p:sp>
        <p:nvSpPr>
          <p:cNvPr id="11" name="Picture Placeholder 10">
            <a:extLst>
              <a:ext uri="{FF2B5EF4-FFF2-40B4-BE49-F238E27FC236}">
                <a16:creationId xmlns:a16="http://schemas.microsoft.com/office/drawing/2014/main" id="{7A49E4B7-B15A-8448-BA24-49E047E62BF0}"/>
              </a:ext>
            </a:extLst>
          </p:cNvPr>
          <p:cNvSpPr>
            <a:spLocks noGrp="1"/>
          </p:cNvSpPr>
          <p:nvPr>
            <p:ph type="pic" sz="quarter" idx="14"/>
          </p:nvPr>
        </p:nvSpPr>
        <p:spPr>
          <a:xfrm>
            <a:off x="419100" y="1028699"/>
            <a:ext cx="4057650" cy="1794393"/>
          </a:xfrm>
          <a:prstGeom prst="rect">
            <a:avLst/>
          </a:prstGeom>
        </p:spPr>
        <p:txBody>
          <a:bodyPr>
            <a:normAutofit/>
          </a:bodyPr>
          <a:lstStyle>
            <a:lvl1pPr marL="0" indent="0">
              <a:buNone/>
              <a:defRPr sz="1600" b="0" i="0">
                <a:latin typeface="Arial"/>
                <a:cs typeface="Arial"/>
              </a:defRPr>
            </a:lvl1pPr>
          </a:lstStyle>
          <a:p>
            <a:endParaRPr lang="en-US"/>
          </a:p>
        </p:txBody>
      </p:sp>
      <p:sp>
        <p:nvSpPr>
          <p:cNvPr id="12" name="Content Placeholder 2">
            <a:extLst>
              <a:ext uri="{FF2B5EF4-FFF2-40B4-BE49-F238E27FC236}">
                <a16:creationId xmlns:a16="http://schemas.microsoft.com/office/drawing/2014/main" id="{856B4708-2B33-E34F-8F5C-236782BF5CAD}"/>
              </a:ext>
            </a:extLst>
          </p:cNvPr>
          <p:cNvSpPr>
            <a:spLocks noGrp="1"/>
          </p:cNvSpPr>
          <p:nvPr>
            <p:ph sz="half" idx="1"/>
          </p:nvPr>
        </p:nvSpPr>
        <p:spPr>
          <a:xfrm>
            <a:off x="419100" y="3028950"/>
            <a:ext cx="4057650" cy="156527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3" name="Content Placeholder 2">
            <a:extLst>
              <a:ext uri="{FF2B5EF4-FFF2-40B4-BE49-F238E27FC236}">
                <a16:creationId xmlns:a16="http://schemas.microsoft.com/office/drawing/2014/main" id="{13C31720-FAD5-1A48-B6C5-535973307A7D}"/>
              </a:ext>
            </a:extLst>
          </p:cNvPr>
          <p:cNvSpPr>
            <a:spLocks noGrp="1"/>
          </p:cNvSpPr>
          <p:nvPr>
            <p:ph sz="half" idx="15"/>
          </p:nvPr>
        </p:nvSpPr>
        <p:spPr>
          <a:xfrm>
            <a:off x="4679950" y="3028950"/>
            <a:ext cx="4057650" cy="1565275"/>
          </a:xfrm>
          <a:prstGeom prst="rect">
            <a:avLst/>
          </a:prstGeom>
        </p:spPr>
        <p:txBody>
          <a:bodyPr lIns="0" tIns="0" rIns="0" bIns="0">
            <a:normAutofit/>
          </a:bodyPr>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4" name="Title 1">
            <a:extLst>
              <a:ext uri="{FF2B5EF4-FFF2-40B4-BE49-F238E27FC236}">
                <a16:creationId xmlns:a16="http://schemas.microsoft.com/office/drawing/2014/main" id="{AA4C7B19-7820-0540-8385-CD44A8A247E6}"/>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Tree>
    <p:extLst>
      <p:ext uri="{BB962C8B-B14F-4D97-AF65-F5344CB8AC3E}">
        <p14:creationId xmlns:p14="http://schemas.microsoft.com/office/powerpoint/2010/main" val="680091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337CEF-6B3F-DD46-8369-E9B9B24FA5E9}"/>
              </a:ext>
            </a:extLst>
          </p:cNvPr>
          <p:cNvSpPr>
            <a:spLocks noGrp="1"/>
          </p:cNvSpPr>
          <p:nvPr>
            <p:ph type="dt" sz="half" idx="10"/>
          </p:nvPr>
        </p:nvSpPr>
        <p:spPr/>
        <p:txBody>
          <a:bodyPr/>
          <a:lstStyle/>
          <a:p>
            <a:fld id="{61268F70-4AAF-5046-9A2E-57C88E0A0EFF}" type="datetime4">
              <a:rPr lang="en-GB" smtClean="0"/>
              <a:t>10 June 2020</a:t>
            </a:fld>
            <a:endParaRPr lang="en-US"/>
          </a:p>
        </p:txBody>
      </p:sp>
      <p:sp>
        <p:nvSpPr>
          <p:cNvPr id="4" name="Footer Placeholder 3">
            <a:extLst>
              <a:ext uri="{FF2B5EF4-FFF2-40B4-BE49-F238E27FC236}">
                <a16:creationId xmlns:a16="http://schemas.microsoft.com/office/drawing/2014/main" id="{21801719-5F7B-BB4D-94A9-E9F83F492DB3}"/>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C0E5E7D7-2BD3-6D4E-BF96-249EDBE3C454}"/>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6" name="Picture Placeholder 10">
            <a:extLst>
              <a:ext uri="{FF2B5EF4-FFF2-40B4-BE49-F238E27FC236}">
                <a16:creationId xmlns:a16="http://schemas.microsoft.com/office/drawing/2014/main" id="{479AAE30-836B-7547-A758-A750DE5E8054}"/>
              </a:ext>
            </a:extLst>
          </p:cNvPr>
          <p:cNvSpPr>
            <a:spLocks noGrp="1"/>
          </p:cNvSpPr>
          <p:nvPr>
            <p:ph type="pic" sz="quarter" idx="13"/>
          </p:nvPr>
        </p:nvSpPr>
        <p:spPr>
          <a:xfrm>
            <a:off x="419100" y="1028699"/>
            <a:ext cx="1943100" cy="1092471"/>
          </a:xfrm>
          <a:prstGeom prst="rect">
            <a:avLst/>
          </a:prstGeom>
        </p:spPr>
        <p:txBody>
          <a:bodyPr>
            <a:normAutofit/>
          </a:bodyPr>
          <a:lstStyle>
            <a:lvl1pPr marL="0" indent="0">
              <a:buNone/>
              <a:defRPr sz="1600" b="0" i="0">
                <a:latin typeface="Arial"/>
                <a:cs typeface="Arial"/>
              </a:defRPr>
            </a:lvl1pPr>
          </a:lstStyle>
          <a:p>
            <a:endParaRPr lang="en-US"/>
          </a:p>
        </p:txBody>
      </p:sp>
      <p:sp>
        <p:nvSpPr>
          <p:cNvPr id="7" name="Picture Placeholder 10">
            <a:extLst>
              <a:ext uri="{FF2B5EF4-FFF2-40B4-BE49-F238E27FC236}">
                <a16:creationId xmlns:a16="http://schemas.microsoft.com/office/drawing/2014/main" id="{9A400ACC-8C4E-8546-9A0E-1649018D1182}"/>
              </a:ext>
            </a:extLst>
          </p:cNvPr>
          <p:cNvSpPr>
            <a:spLocks noGrp="1"/>
          </p:cNvSpPr>
          <p:nvPr>
            <p:ph type="pic" sz="quarter" idx="14"/>
          </p:nvPr>
        </p:nvSpPr>
        <p:spPr>
          <a:xfrm>
            <a:off x="419100" y="2266814"/>
            <a:ext cx="1943100" cy="1092471"/>
          </a:xfrm>
          <a:prstGeom prst="rect">
            <a:avLst/>
          </a:prstGeom>
        </p:spPr>
        <p:txBody>
          <a:bodyPr>
            <a:normAutofit/>
          </a:bodyPr>
          <a:lstStyle>
            <a:lvl1pPr marL="0" indent="0">
              <a:buNone/>
              <a:defRPr sz="1600" b="0" i="0">
                <a:latin typeface="Arial"/>
                <a:cs typeface="Arial"/>
              </a:defRPr>
            </a:lvl1pPr>
          </a:lstStyle>
          <a:p>
            <a:endParaRPr lang="en-US"/>
          </a:p>
        </p:txBody>
      </p:sp>
      <p:sp>
        <p:nvSpPr>
          <p:cNvPr id="8" name="Picture Placeholder 10">
            <a:extLst>
              <a:ext uri="{FF2B5EF4-FFF2-40B4-BE49-F238E27FC236}">
                <a16:creationId xmlns:a16="http://schemas.microsoft.com/office/drawing/2014/main" id="{1364E7C3-7FDA-C846-AE94-F749DA218067}"/>
              </a:ext>
            </a:extLst>
          </p:cNvPr>
          <p:cNvSpPr>
            <a:spLocks noGrp="1"/>
          </p:cNvSpPr>
          <p:nvPr>
            <p:ph type="pic" sz="quarter" idx="15"/>
          </p:nvPr>
        </p:nvSpPr>
        <p:spPr>
          <a:xfrm>
            <a:off x="419733" y="3504929"/>
            <a:ext cx="1943100" cy="1092471"/>
          </a:xfrm>
          <a:prstGeom prst="rect">
            <a:avLst/>
          </a:prstGeom>
        </p:spPr>
        <p:txBody>
          <a:bodyPr>
            <a:normAutofit/>
          </a:bodyPr>
          <a:lstStyle>
            <a:lvl1pPr marL="0" indent="0">
              <a:buNone/>
              <a:defRPr sz="1600" b="0" i="0">
                <a:latin typeface="Arial"/>
                <a:cs typeface="Arial"/>
              </a:defRPr>
            </a:lvl1pPr>
          </a:lstStyle>
          <a:p>
            <a:endParaRPr lang="en-US"/>
          </a:p>
        </p:txBody>
      </p:sp>
      <p:sp>
        <p:nvSpPr>
          <p:cNvPr id="9" name="Title 1">
            <a:extLst>
              <a:ext uri="{FF2B5EF4-FFF2-40B4-BE49-F238E27FC236}">
                <a16:creationId xmlns:a16="http://schemas.microsoft.com/office/drawing/2014/main" id="{D90CE5C4-1945-9C44-8FB8-DB36EBE72A10}"/>
              </a:ext>
            </a:extLst>
          </p:cNvPr>
          <p:cNvSpPr>
            <a:spLocks noGrp="1"/>
          </p:cNvSpPr>
          <p:nvPr>
            <p:ph type="ctrTitle"/>
          </p:nvPr>
        </p:nvSpPr>
        <p:spPr>
          <a:xfrm>
            <a:off x="419099" y="366231"/>
            <a:ext cx="8318499" cy="472559"/>
          </a:xfrm>
          <a:prstGeom prst="rect">
            <a:avLst/>
          </a:prstGeom>
        </p:spPr>
        <p:txBody>
          <a:bodyPr lIns="0" tIns="0" rIns="0" bIns="0" anchor="b"/>
          <a:lstStyle/>
          <a:p>
            <a:r>
              <a:rPr lang="en-GB"/>
              <a:t>Click to edit Master title style</a:t>
            </a:r>
            <a:endParaRPr lang="en-US"/>
          </a:p>
        </p:txBody>
      </p:sp>
      <p:sp>
        <p:nvSpPr>
          <p:cNvPr id="10" name="Content Placeholder 2">
            <a:extLst>
              <a:ext uri="{FF2B5EF4-FFF2-40B4-BE49-F238E27FC236}">
                <a16:creationId xmlns:a16="http://schemas.microsoft.com/office/drawing/2014/main" id="{4F48FC1B-25E7-C14B-9118-42CA5AB074BE}"/>
              </a:ext>
            </a:extLst>
          </p:cNvPr>
          <p:cNvSpPr>
            <a:spLocks noGrp="1"/>
          </p:cNvSpPr>
          <p:nvPr>
            <p:ph sz="half" idx="16"/>
          </p:nvPr>
        </p:nvSpPr>
        <p:spPr>
          <a:xfrm>
            <a:off x="2515233" y="3504929"/>
            <a:ext cx="6223000" cy="1092471"/>
          </a:xfrm>
          <a:prstGeom prst="rect">
            <a:avLst/>
          </a:prstGeom>
        </p:spPr>
        <p:txBody>
          <a:bodyPr lIns="0" tIns="0" rIns="0" bIns="0">
            <a:normAutofit/>
          </a:bodyPr>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1" name="Content Placeholder 2">
            <a:extLst>
              <a:ext uri="{FF2B5EF4-FFF2-40B4-BE49-F238E27FC236}">
                <a16:creationId xmlns:a16="http://schemas.microsoft.com/office/drawing/2014/main" id="{D13BE64E-ADB5-1F4C-A2F2-23C0C8843D48}"/>
              </a:ext>
            </a:extLst>
          </p:cNvPr>
          <p:cNvSpPr>
            <a:spLocks noGrp="1"/>
          </p:cNvSpPr>
          <p:nvPr>
            <p:ph sz="half" idx="19"/>
          </p:nvPr>
        </p:nvSpPr>
        <p:spPr>
          <a:xfrm>
            <a:off x="2514600" y="2266814"/>
            <a:ext cx="6223000" cy="1092471"/>
          </a:xfrm>
          <a:prstGeom prst="rect">
            <a:avLst/>
          </a:prstGeom>
        </p:spPr>
        <p:txBody>
          <a:bodyPr lIns="0" tIns="0" rIns="0" bIns="0">
            <a:normAutofit/>
          </a:bodyPr>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2" name="Content Placeholder 2">
            <a:extLst>
              <a:ext uri="{FF2B5EF4-FFF2-40B4-BE49-F238E27FC236}">
                <a16:creationId xmlns:a16="http://schemas.microsoft.com/office/drawing/2014/main" id="{DDEF470C-A290-EA46-9898-401F38E843AE}"/>
              </a:ext>
            </a:extLst>
          </p:cNvPr>
          <p:cNvSpPr>
            <a:spLocks noGrp="1"/>
          </p:cNvSpPr>
          <p:nvPr>
            <p:ph sz="half" idx="20"/>
          </p:nvPr>
        </p:nvSpPr>
        <p:spPr>
          <a:xfrm>
            <a:off x="2514600" y="1028699"/>
            <a:ext cx="6223000" cy="1092471"/>
          </a:xfrm>
          <a:prstGeom prst="rect">
            <a:avLst/>
          </a:prstGeom>
        </p:spPr>
        <p:txBody>
          <a:bodyPr lIns="0" tIns="0" rIns="0" bIns="0">
            <a:normAutofit/>
          </a:bodyPr>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3019368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1CC50E-9D6C-1240-9C92-4152C1DC1503}"/>
              </a:ext>
            </a:extLst>
          </p:cNvPr>
          <p:cNvSpPr>
            <a:spLocks noGrp="1"/>
          </p:cNvSpPr>
          <p:nvPr>
            <p:ph type="dt" sz="half" idx="10"/>
          </p:nvPr>
        </p:nvSpPr>
        <p:spPr/>
        <p:txBody>
          <a:bodyPr/>
          <a:lstStyle/>
          <a:p>
            <a:fld id="{BB7CCA9A-B86B-234E-B94E-84CDAEC6B8C2}" type="datetime4">
              <a:rPr lang="en-GB" smtClean="0"/>
              <a:t>10 June 2020</a:t>
            </a:fld>
            <a:endParaRPr lang="en-US"/>
          </a:p>
        </p:txBody>
      </p:sp>
      <p:sp>
        <p:nvSpPr>
          <p:cNvPr id="3" name="Footer Placeholder 2">
            <a:extLst>
              <a:ext uri="{FF2B5EF4-FFF2-40B4-BE49-F238E27FC236}">
                <a16:creationId xmlns:a16="http://schemas.microsoft.com/office/drawing/2014/main" id="{D22F4638-B81D-0948-B543-57F53DC91041}"/>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532198DD-1E57-7746-8CF1-089034464B1C}"/>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5" name="Title 1">
            <a:extLst>
              <a:ext uri="{FF2B5EF4-FFF2-40B4-BE49-F238E27FC236}">
                <a16:creationId xmlns:a16="http://schemas.microsoft.com/office/drawing/2014/main" id="{1ED273FA-2B3E-A244-BD69-7F6E67EE0AD8}"/>
              </a:ext>
            </a:extLst>
          </p:cNvPr>
          <p:cNvSpPr>
            <a:spLocks noGrp="1"/>
          </p:cNvSpPr>
          <p:nvPr>
            <p:ph type="ctrTitle"/>
          </p:nvPr>
        </p:nvSpPr>
        <p:spPr>
          <a:xfrm>
            <a:off x="419100" y="365936"/>
            <a:ext cx="7143750" cy="472559"/>
          </a:xfrm>
          <a:prstGeom prst="rect">
            <a:avLst/>
          </a:prstGeom>
        </p:spPr>
        <p:txBody>
          <a:bodyPr lIns="0" tIns="0" rIns="0" bIns="0" anchor="b"/>
          <a:lstStyle/>
          <a:p>
            <a:r>
              <a:rPr lang="en-GB"/>
              <a:t>Click to edit Master title style</a:t>
            </a:r>
            <a:endParaRPr lang="en-US"/>
          </a:p>
        </p:txBody>
      </p:sp>
      <p:sp>
        <p:nvSpPr>
          <p:cNvPr id="6" name="Content Placeholder 2">
            <a:extLst>
              <a:ext uri="{FF2B5EF4-FFF2-40B4-BE49-F238E27FC236}">
                <a16:creationId xmlns:a16="http://schemas.microsoft.com/office/drawing/2014/main" id="{4AACAA27-FDA3-1E41-8505-9C8CE55591DE}"/>
              </a:ext>
            </a:extLst>
          </p:cNvPr>
          <p:cNvSpPr>
            <a:spLocks noGrp="1"/>
          </p:cNvSpPr>
          <p:nvPr>
            <p:ph sz="half" idx="1"/>
          </p:nvPr>
        </p:nvSpPr>
        <p:spPr>
          <a:xfrm>
            <a:off x="5276850" y="1028700"/>
            <a:ext cx="3460750" cy="35655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440526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C40473-DEC2-2343-B08C-BAEBF4140B13}"/>
              </a:ext>
            </a:extLst>
          </p:cNvPr>
          <p:cNvSpPr>
            <a:spLocks noGrp="1"/>
          </p:cNvSpPr>
          <p:nvPr>
            <p:ph type="dt" sz="half" idx="10"/>
          </p:nvPr>
        </p:nvSpPr>
        <p:spPr/>
        <p:txBody>
          <a:bodyPr/>
          <a:lstStyle/>
          <a:p>
            <a:fld id="{B906C37F-6A72-E34E-83F8-F28296DB4FA2}" type="datetime4">
              <a:rPr lang="en-GB" smtClean="0"/>
              <a:t>10 June 2020</a:t>
            </a:fld>
            <a:endParaRPr lang="en-US"/>
          </a:p>
        </p:txBody>
      </p:sp>
      <p:sp>
        <p:nvSpPr>
          <p:cNvPr id="6" name="Footer Placeholder 5">
            <a:extLst>
              <a:ext uri="{FF2B5EF4-FFF2-40B4-BE49-F238E27FC236}">
                <a16:creationId xmlns:a16="http://schemas.microsoft.com/office/drawing/2014/main" id="{28BD25F7-668E-9A40-800D-AA48F9DCA75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8FF0202C-8CEA-F547-B91D-69D21906A3A2}"/>
              </a:ext>
            </a:extLst>
          </p:cNvPr>
          <p:cNvSpPr>
            <a:spLocks noGrp="1"/>
          </p:cNvSpPr>
          <p:nvPr>
            <p:ph type="sldNum" sz="quarter" idx="12"/>
          </p:nvPr>
        </p:nvSpPr>
        <p:spPr/>
        <p:txBody>
          <a:bodyPr/>
          <a:lstStyle/>
          <a:p>
            <a:fld id="{282A0A07-47CC-DB44-A11B-D8673270CCE0}" type="slidenum">
              <a:rPr lang="en-US" smtClean="0"/>
              <a:t>‹#›</a:t>
            </a:fld>
            <a:endParaRPr lang="en-US"/>
          </a:p>
        </p:txBody>
      </p:sp>
      <p:sp>
        <p:nvSpPr>
          <p:cNvPr id="8" name="Content Placeholder 2">
            <a:extLst>
              <a:ext uri="{FF2B5EF4-FFF2-40B4-BE49-F238E27FC236}">
                <a16:creationId xmlns:a16="http://schemas.microsoft.com/office/drawing/2014/main" id="{4DDFBF77-3F1D-064B-83CC-D2F62DBED4D6}"/>
              </a:ext>
            </a:extLst>
          </p:cNvPr>
          <p:cNvSpPr>
            <a:spLocks noGrp="1"/>
          </p:cNvSpPr>
          <p:nvPr>
            <p:ph sz="half" idx="16"/>
          </p:nvPr>
        </p:nvSpPr>
        <p:spPr>
          <a:xfrm>
            <a:off x="419732" y="2882900"/>
            <a:ext cx="1936117" cy="17113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9" name="Content Placeholder 2">
            <a:extLst>
              <a:ext uri="{FF2B5EF4-FFF2-40B4-BE49-F238E27FC236}">
                <a16:creationId xmlns:a16="http://schemas.microsoft.com/office/drawing/2014/main" id="{196EBF69-A310-C341-815B-B3A957CFEFB4}"/>
              </a:ext>
            </a:extLst>
          </p:cNvPr>
          <p:cNvSpPr>
            <a:spLocks noGrp="1"/>
          </p:cNvSpPr>
          <p:nvPr>
            <p:ph sz="half" idx="17"/>
          </p:nvPr>
        </p:nvSpPr>
        <p:spPr>
          <a:xfrm>
            <a:off x="2540632" y="2882900"/>
            <a:ext cx="1936117" cy="17113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0" name="Content Placeholder 2">
            <a:extLst>
              <a:ext uri="{FF2B5EF4-FFF2-40B4-BE49-F238E27FC236}">
                <a16:creationId xmlns:a16="http://schemas.microsoft.com/office/drawing/2014/main" id="{162BB5B3-A866-9046-8001-521EC1429779}"/>
              </a:ext>
            </a:extLst>
          </p:cNvPr>
          <p:cNvSpPr>
            <a:spLocks noGrp="1"/>
          </p:cNvSpPr>
          <p:nvPr>
            <p:ph sz="half" idx="18"/>
          </p:nvPr>
        </p:nvSpPr>
        <p:spPr>
          <a:xfrm>
            <a:off x="4679950" y="2882900"/>
            <a:ext cx="1930400" cy="17113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1" name="Content Placeholder 2">
            <a:extLst>
              <a:ext uri="{FF2B5EF4-FFF2-40B4-BE49-F238E27FC236}">
                <a16:creationId xmlns:a16="http://schemas.microsoft.com/office/drawing/2014/main" id="{7D7E5191-22C2-E544-9B6C-D78CD29DBCB4}"/>
              </a:ext>
            </a:extLst>
          </p:cNvPr>
          <p:cNvSpPr>
            <a:spLocks noGrp="1"/>
          </p:cNvSpPr>
          <p:nvPr>
            <p:ph sz="half" idx="19"/>
          </p:nvPr>
        </p:nvSpPr>
        <p:spPr>
          <a:xfrm>
            <a:off x="6819900" y="2882900"/>
            <a:ext cx="1917700" cy="1711325"/>
          </a:xfrm>
          <a:prstGeom prst="rect">
            <a:avLst/>
          </a:prstGeom>
        </p:spPr>
        <p:txBody>
          <a:bodyPr lIns="0" tIns="0" rIns="0" bIns="0"/>
          <a:lstStyle>
            <a:lvl1pPr marL="0" indent="0">
              <a:buNone/>
              <a:defRPr sz="1200">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12" name="Title 1">
            <a:extLst>
              <a:ext uri="{FF2B5EF4-FFF2-40B4-BE49-F238E27FC236}">
                <a16:creationId xmlns:a16="http://schemas.microsoft.com/office/drawing/2014/main" id="{2CC04EC1-4292-B34D-96CF-5B7C0E634917}"/>
              </a:ext>
            </a:extLst>
          </p:cNvPr>
          <p:cNvSpPr>
            <a:spLocks noGrp="1"/>
          </p:cNvSpPr>
          <p:nvPr>
            <p:ph type="ctrTitle"/>
          </p:nvPr>
        </p:nvSpPr>
        <p:spPr>
          <a:xfrm>
            <a:off x="419100" y="366231"/>
            <a:ext cx="8318499" cy="472559"/>
          </a:xfrm>
          <a:prstGeom prst="rect">
            <a:avLst/>
          </a:prstGeom>
        </p:spPr>
        <p:txBody>
          <a:bodyPr lIns="0" tIns="0" rIns="0" bIns="0" anchor="b"/>
          <a:lstStyle/>
          <a:p>
            <a:r>
              <a:rPr lang="en-GB"/>
              <a:t>Click to edit Master title style</a:t>
            </a:r>
            <a:endParaRPr lang="en-US"/>
          </a:p>
        </p:txBody>
      </p:sp>
    </p:spTree>
    <p:extLst>
      <p:ext uri="{BB962C8B-B14F-4D97-AF65-F5344CB8AC3E}">
        <p14:creationId xmlns:p14="http://schemas.microsoft.com/office/powerpoint/2010/main" val="1077071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D2FC-657B-B045-8EB4-D7538D4E886B}"/>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E19E180-123F-2B4F-99CB-4594DB9FC6C6}"/>
              </a:ext>
            </a:extLst>
          </p:cNvPr>
          <p:cNvSpPr>
            <a:spLocks noGrp="1"/>
          </p:cNvSpPr>
          <p:nvPr>
            <p:ph type="dt" sz="half" idx="10"/>
          </p:nvPr>
        </p:nvSpPr>
        <p:spPr/>
        <p:txBody>
          <a:bodyPr/>
          <a:lstStyle/>
          <a:p>
            <a:fld id="{9884F594-3C3D-3E40-B041-1286DEF03879}" type="datetime4">
              <a:rPr lang="en-GB" smtClean="0"/>
              <a:t>10 June 2020</a:t>
            </a:fld>
            <a:endParaRPr lang="en-US"/>
          </a:p>
        </p:txBody>
      </p:sp>
      <p:sp>
        <p:nvSpPr>
          <p:cNvPr id="4" name="Footer Placeholder 3">
            <a:extLst>
              <a:ext uri="{FF2B5EF4-FFF2-40B4-BE49-F238E27FC236}">
                <a16:creationId xmlns:a16="http://schemas.microsoft.com/office/drawing/2014/main" id="{D2C42253-81B3-1B4E-8B8B-54A83A76D41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BABF9F48-E660-BC48-9B61-787E9708486B}"/>
              </a:ext>
            </a:extLst>
          </p:cNvPr>
          <p:cNvSpPr>
            <a:spLocks noGrp="1"/>
          </p:cNvSpPr>
          <p:nvPr>
            <p:ph type="sldNum" sz="quarter" idx="12"/>
          </p:nvPr>
        </p:nvSpPr>
        <p:spPr/>
        <p:txBody>
          <a:bodyPr/>
          <a:lstStyle/>
          <a:p>
            <a:fld id="{282A0A07-47CC-DB44-A11B-D8673270CCE0}" type="slidenum">
              <a:rPr lang="en-US" smtClean="0"/>
              <a:pPr/>
              <a:t>‹#›</a:t>
            </a:fld>
            <a:endParaRPr lang="en-US"/>
          </a:p>
        </p:txBody>
      </p:sp>
    </p:spTree>
    <p:extLst>
      <p:ext uri="{BB962C8B-B14F-4D97-AF65-F5344CB8AC3E}">
        <p14:creationId xmlns:p14="http://schemas.microsoft.com/office/powerpoint/2010/main" val="41970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9198F-2A8B-E04B-94A1-AAC3F4F385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827A1BB7-BF74-5148-A734-3315E7859B84}"/>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4" name="Content Placeholder 2">
            <a:extLst>
              <a:ext uri="{FF2B5EF4-FFF2-40B4-BE49-F238E27FC236}">
                <a16:creationId xmlns:a16="http://schemas.microsoft.com/office/drawing/2014/main" id="{80485655-252F-4543-B189-8976A92A598F}"/>
              </a:ext>
            </a:extLst>
          </p:cNvPr>
          <p:cNvSpPr>
            <a:spLocks noGrp="1"/>
          </p:cNvSpPr>
          <p:nvPr>
            <p:ph sz="half" idx="16"/>
          </p:nvPr>
        </p:nvSpPr>
        <p:spPr>
          <a:xfrm>
            <a:off x="408515" y="4245010"/>
            <a:ext cx="7804152" cy="480325"/>
          </a:xfrm>
          <a:prstGeom prst="rect">
            <a:avLst/>
          </a:prstGeom>
          <a:solidFill>
            <a:srgbClr val="000000"/>
          </a:solidFill>
        </p:spPr>
        <p:txBody>
          <a:bodyPr wrap="square" lIns="216000" tIns="46800" rIns="0" bIns="93600" anchor="ctr" anchorCtr="0">
            <a:spAutoFit/>
          </a:bodyPr>
          <a:lstStyle>
            <a:lvl1pPr marL="0" indent="0">
              <a:buNone/>
              <a:defRPr sz="2200" b="0" i="1"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pic>
        <p:nvPicPr>
          <p:cNvPr id="7" name="Picture 6">
            <a:extLst>
              <a:ext uri="{FF2B5EF4-FFF2-40B4-BE49-F238E27FC236}">
                <a16:creationId xmlns:a16="http://schemas.microsoft.com/office/drawing/2014/main" id="{209B5195-E806-5C47-B796-34AF66EB98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Tree>
    <p:extLst>
      <p:ext uri="{BB962C8B-B14F-4D97-AF65-F5344CB8AC3E}">
        <p14:creationId xmlns:p14="http://schemas.microsoft.com/office/powerpoint/2010/main" val="3338936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npassad layout">
    <p:spTree>
      <p:nvGrpSpPr>
        <p:cNvPr id="1" name=""/>
        <p:cNvGrpSpPr/>
        <p:nvPr/>
      </p:nvGrpSpPr>
      <p:grpSpPr>
        <a:xfrm>
          <a:off x="0" y="0"/>
          <a:ext cx="0" cy="0"/>
          <a:chOff x="0" y="0"/>
          <a:chExt cx="0" cy="0"/>
        </a:xfrm>
      </p:grpSpPr>
      <p:sp>
        <p:nvSpPr>
          <p:cNvPr id="2" name="Rubrik 1"/>
          <p:cNvSpPr>
            <a:spLocks noGrp="1"/>
          </p:cNvSpPr>
          <p:nvPr>
            <p:ph type="title"/>
          </p:nvPr>
        </p:nvSpPr>
        <p:spPr>
          <a:xfrm>
            <a:off x="467544" y="141479"/>
            <a:ext cx="8229600" cy="485980"/>
          </a:xfrm>
        </p:spPr>
        <p:txBody>
          <a:bodyPr/>
          <a:lstStyle/>
          <a:p>
            <a:r>
              <a:rPr lang="en-US"/>
              <a:t>Click to edit Master title style</a:t>
            </a:r>
            <a:endParaRPr lang="sv-SE"/>
          </a:p>
        </p:txBody>
      </p:sp>
      <p:sp>
        <p:nvSpPr>
          <p:cNvPr id="4" name="Platshållare för text 3"/>
          <p:cNvSpPr>
            <a:spLocks noGrp="1"/>
          </p:cNvSpPr>
          <p:nvPr>
            <p:ph type="body" sz="quarter" idx="10"/>
          </p:nvPr>
        </p:nvSpPr>
        <p:spPr>
          <a:xfrm>
            <a:off x="457201" y="735807"/>
            <a:ext cx="8234363" cy="3870722"/>
          </a:xfrm>
        </p:spPr>
        <p:txBody>
          <a:bodyPr>
            <a:normAutofit/>
          </a:bodyPr>
          <a:lstStyle>
            <a:lvl1pPr>
              <a:defRPr sz="1179"/>
            </a:lvl1pPr>
            <a:lvl2pPr>
              <a:defRPr sz="1179"/>
            </a:lvl2pPr>
            <a:lvl3pPr>
              <a:defRPr sz="1179"/>
            </a:lvl3pPr>
            <a:lvl4pPr>
              <a:defRPr sz="1179"/>
            </a:lvl4pPr>
            <a:lvl5pPr>
              <a:defRPr sz="117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530782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3966" y="1774031"/>
            <a:ext cx="7772400" cy="990600"/>
          </a:xfrm>
        </p:spPr>
        <p:txBody>
          <a:bodyPr anchor="t">
            <a:normAutofit/>
          </a:bodyPr>
          <a:lstStyle>
            <a:lvl1pPr algn="l">
              <a:defRPr sz="3000" baseline="0"/>
            </a:lvl1pPr>
          </a:lstStyle>
          <a:p>
            <a:r>
              <a:rPr lang="en-GB"/>
              <a:t>Presentation Title</a:t>
            </a:r>
            <a:endParaRPr lang="en-US"/>
          </a:p>
        </p:txBody>
      </p:sp>
      <p:sp>
        <p:nvSpPr>
          <p:cNvPr id="3" name="Subtitle 2"/>
          <p:cNvSpPr>
            <a:spLocks noGrp="1"/>
          </p:cNvSpPr>
          <p:nvPr>
            <p:ph type="subTitle" idx="1" hasCustomPrompt="1"/>
          </p:nvPr>
        </p:nvSpPr>
        <p:spPr>
          <a:xfrm>
            <a:off x="433966" y="2859882"/>
            <a:ext cx="6400800" cy="511969"/>
          </a:xfrm>
        </p:spPr>
        <p:txBody>
          <a:bodyPr>
            <a:normAutofit/>
          </a:bodyPr>
          <a:lstStyle>
            <a:lvl1pPr marL="0" indent="0" algn="l">
              <a:buNone/>
              <a:defRPr sz="1875">
                <a:solidFill>
                  <a:srgbClr val="000000"/>
                </a:solidFill>
              </a:defRPr>
            </a:lvl1pPr>
            <a:lvl2pPr marL="342891" indent="0" algn="ctr">
              <a:buNone/>
              <a:defRPr>
                <a:solidFill>
                  <a:schemeClr val="tx1">
                    <a:tint val="75000"/>
                  </a:schemeClr>
                </a:solidFill>
              </a:defRPr>
            </a:lvl2pPr>
            <a:lvl3pPr marL="685782" indent="0" algn="ctr">
              <a:buNone/>
              <a:defRPr>
                <a:solidFill>
                  <a:schemeClr val="tx1">
                    <a:tint val="75000"/>
                  </a:schemeClr>
                </a:solidFill>
              </a:defRPr>
            </a:lvl3pPr>
            <a:lvl4pPr marL="1028673" indent="0" algn="ctr">
              <a:buNone/>
              <a:defRPr>
                <a:solidFill>
                  <a:schemeClr val="tx1">
                    <a:tint val="75000"/>
                  </a:schemeClr>
                </a:solidFill>
              </a:defRPr>
            </a:lvl4pPr>
            <a:lvl5pPr marL="1371563" indent="0" algn="ctr">
              <a:buNone/>
              <a:defRPr>
                <a:solidFill>
                  <a:schemeClr val="tx1">
                    <a:tint val="75000"/>
                  </a:schemeClr>
                </a:solidFill>
              </a:defRPr>
            </a:lvl5pPr>
            <a:lvl6pPr marL="1714454" indent="0" algn="ctr">
              <a:buNone/>
              <a:defRPr>
                <a:solidFill>
                  <a:schemeClr val="tx1">
                    <a:tint val="75000"/>
                  </a:schemeClr>
                </a:solidFill>
              </a:defRPr>
            </a:lvl6pPr>
            <a:lvl7pPr marL="2057345" indent="0" algn="ctr">
              <a:buNone/>
              <a:defRPr>
                <a:solidFill>
                  <a:schemeClr val="tx1">
                    <a:tint val="75000"/>
                  </a:schemeClr>
                </a:solidFill>
              </a:defRPr>
            </a:lvl7pPr>
            <a:lvl8pPr marL="2400236" indent="0" algn="ctr">
              <a:buNone/>
              <a:defRPr>
                <a:solidFill>
                  <a:schemeClr val="tx1">
                    <a:tint val="75000"/>
                  </a:schemeClr>
                </a:solidFill>
              </a:defRPr>
            </a:lvl8pPr>
            <a:lvl9pPr marL="2743127" indent="0" algn="ctr">
              <a:buNone/>
              <a:defRPr>
                <a:solidFill>
                  <a:schemeClr val="tx1">
                    <a:tint val="75000"/>
                  </a:schemeClr>
                </a:solidFill>
              </a:defRPr>
            </a:lvl9pPr>
          </a:lstStyle>
          <a:p>
            <a:r>
              <a:rPr lang="en-GB"/>
              <a:t>00/00/00</a:t>
            </a:r>
            <a:endParaRPr lang="en-US"/>
          </a:p>
        </p:txBody>
      </p:sp>
    </p:spTree>
    <p:extLst>
      <p:ext uri="{BB962C8B-B14F-4D97-AF65-F5344CB8AC3E}">
        <p14:creationId xmlns:p14="http://schemas.microsoft.com/office/powerpoint/2010/main" val="397923850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18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2F8B1-ACF0-D043-9E85-2C32EE4A6D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pic>
        <p:nvPicPr>
          <p:cNvPr id="6" name="Picture 5">
            <a:extLst>
              <a:ext uri="{FF2B5EF4-FFF2-40B4-BE49-F238E27FC236}">
                <a16:creationId xmlns:a16="http://schemas.microsoft.com/office/drawing/2014/main" id="{F6242F10-8264-0F44-AA2F-1BD55F3FC59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
        <p:nvSpPr>
          <p:cNvPr id="3" name="Content Placeholder 2">
            <a:extLst>
              <a:ext uri="{FF2B5EF4-FFF2-40B4-BE49-F238E27FC236}">
                <a16:creationId xmlns:a16="http://schemas.microsoft.com/office/drawing/2014/main" id="{297EBB87-2332-FA4F-8D24-006B9EF1FE8B}"/>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4" name="Content Placeholder 2">
            <a:extLst>
              <a:ext uri="{FF2B5EF4-FFF2-40B4-BE49-F238E27FC236}">
                <a16:creationId xmlns:a16="http://schemas.microsoft.com/office/drawing/2014/main" id="{0EEBEB02-01F8-5A47-92F4-29303EF3FC1D}"/>
              </a:ext>
            </a:extLst>
          </p:cNvPr>
          <p:cNvSpPr>
            <a:spLocks noGrp="1"/>
          </p:cNvSpPr>
          <p:nvPr>
            <p:ph sz="half" idx="16"/>
          </p:nvPr>
        </p:nvSpPr>
        <p:spPr>
          <a:xfrm>
            <a:off x="408515" y="4245010"/>
            <a:ext cx="7804152" cy="480325"/>
          </a:xfrm>
          <a:prstGeom prst="rect">
            <a:avLst/>
          </a:prstGeom>
          <a:solidFill>
            <a:srgbClr val="000000"/>
          </a:solidFill>
        </p:spPr>
        <p:txBody>
          <a:bodyPr wrap="square" lIns="216000" tIns="46800" rIns="0" bIns="93600" anchor="ctr" anchorCtr="0">
            <a:spAutoFit/>
          </a:bodyPr>
          <a:lstStyle>
            <a:lvl1pPr marL="0" indent="0">
              <a:buNone/>
              <a:defRPr sz="2200" b="0" i="1"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234647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82936-790E-8540-9B75-50AE81C3A2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87211" cy="5143502"/>
          </a:xfrm>
          <a:prstGeom prst="rect">
            <a:avLst/>
          </a:prstGeom>
        </p:spPr>
      </p:pic>
      <p:pic>
        <p:nvPicPr>
          <p:cNvPr id="6" name="Picture 5">
            <a:extLst>
              <a:ext uri="{FF2B5EF4-FFF2-40B4-BE49-F238E27FC236}">
                <a16:creationId xmlns:a16="http://schemas.microsoft.com/office/drawing/2014/main" id="{07B28F4F-2836-E942-99E1-FD48DB446F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
        <p:nvSpPr>
          <p:cNvPr id="3" name="Content Placeholder 2">
            <a:extLst>
              <a:ext uri="{FF2B5EF4-FFF2-40B4-BE49-F238E27FC236}">
                <a16:creationId xmlns:a16="http://schemas.microsoft.com/office/drawing/2014/main" id="{3F625C8C-CC0C-8743-A906-A631918B2FBB}"/>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4" name="Content Placeholder 2">
            <a:extLst>
              <a:ext uri="{FF2B5EF4-FFF2-40B4-BE49-F238E27FC236}">
                <a16:creationId xmlns:a16="http://schemas.microsoft.com/office/drawing/2014/main" id="{7C3E9EAF-55D4-694D-9906-B270C679BC1B}"/>
              </a:ext>
            </a:extLst>
          </p:cNvPr>
          <p:cNvSpPr>
            <a:spLocks noGrp="1"/>
          </p:cNvSpPr>
          <p:nvPr>
            <p:ph sz="half" idx="16"/>
          </p:nvPr>
        </p:nvSpPr>
        <p:spPr>
          <a:xfrm>
            <a:off x="408515" y="4245010"/>
            <a:ext cx="7804152" cy="480325"/>
          </a:xfrm>
          <a:prstGeom prst="rect">
            <a:avLst/>
          </a:prstGeom>
          <a:solidFill>
            <a:srgbClr val="000000"/>
          </a:solidFill>
        </p:spPr>
        <p:txBody>
          <a:bodyPr wrap="square" lIns="216000" tIns="46800" rIns="0" bIns="93600" anchor="ctr" anchorCtr="0">
            <a:spAutoFit/>
          </a:bodyPr>
          <a:lstStyle>
            <a:lvl1pPr marL="0" indent="0">
              <a:buNone/>
              <a:defRPr sz="2200" b="0" i="1"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1804528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67E84A-30B4-F14A-951B-10BD79F7105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32849" cy="5143499"/>
          </a:xfrm>
          <a:prstGeom prst="rect">
            <a:avLst/>
          </a:prstGeom>
        </p:spPr>
      </p:pic>
      <p:pic>
        <p:nvPicPr>
          <p:cNvPr id="4" name="Picture 3">
            <a:extLst>
              <a:ext uri="{FF2B5EF4-FFF2-40B4-BE49-F238E27FC236}">
                <a16:creationId xmlns:a16="http://schemas.microsoft.com/office/drawing/2014/main" id="{6799C548-1FFA-5346-A910-00F0A3A91E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
        <p:nvSpPr>
          <p:cNvPr id="5" name="Content Placeholder 2">
            <a:extLst>
              <a:ext uri="{FF2B5EF4-FFF2-40B4-BE49-F238E27FC236}">
                <a16:creationId xmlns:a16="http://schemas.microsoft.com/office/drawing/2014/main" id="{4AAAC6F2-2207-3F41-B501-AB1C949E90C1}"/>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
        <p:nvSpPr>
          <p:cNvPr id="6" name="Content Placeholder 2">
            <a:extLst>
              <a:ext uri="{FF2B5EF4-FFF2-40B4-BE49-F238E27FC236}">
                <a16:creationId xmlns:a16="http://schemas.microsoft.com/office/drawing/2014/main" id="{55AEDCBE-7016-8F4E-86F8-7C2F89A11A8E}"/>
              </a:ext>
            </a:extLst>
          </p:cNvPr>
          <p:cNvSpPr>
            <a:spLocks noGrp="1"/>
          </p:cNvSpPr>
          <p:nvPr>
            <p:ph sz="half" idx="16"/>
          </p:nvPr>
        </p:nvSpPr>
        <p:spPr>
          <a:xfrm>
            <a:off x="408515" y="4245010"/>
            <a:ext cx="7804152" cy="480325"/>
          </a:xfrm>
          <a:prstGeom prst="rect">
            <a:avLst/>
          </a:prstGeom>
          <a:solidFill>
            <a:srgbClr val="000000"/>
          </a:solidFill>
        </p:spPr>
        <p:txBody>
          <a:bodyPr wrap="square" lIns="216000" tIns="46800" rIns="0" bIns="93600" anchor="ctr" anchorCtr="0">
            <a:spAutoFit/>
          </a:bodyPr>
          <a:lstStyle>
            <a:lvl1pPr marL="0" indent="0">
              <a:buNone/>
              <a:defRPr sz="2200" b="0" i="1"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171932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A997A-2642-5849-92AF-87955CECFD21}"/>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spTree>
    <p:extLst>
      <p:ext uri="{BB962C8B-B14F-4D97-AF65-F5344CB8AC3E}">
        <p14:creationId xmlns:p14="http://schemas.microsoft.com/office/powerpoint/2010/main" val="33706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752D3-B205-9046-8706-C0E80D2B4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66302" cy="5143500"/>
          </a:xfrm>
          <a:prstGeom prst="rect">
            <a:avLst/>
          </a:prstGeom>
        </p:spPr>
      </p:pic>
      <p:sp>
        <p:nvSpPr>
          <p:cNvPr id="3" name="Content Placeholder 2">
            <a:extLst>
              <a:ext uri="{FF2B5EF4-FFF2-40B4-BE49-F238E27FC236}">
                <a16:creationId xmlns:a16="http://schemas.microsoft.com/office/drawing/2014/main" id="{19F3C1D1-7E3E-5F4C-A71D-0655D695EE40}"/>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pic>
        <p:nvPicPr>
          <p:cNvPr id="6" name="Picture 5">
            <a:extLst>
              <a:ext uri="{FF2B5EF4-FFF2-40B4-BE49-F238E27FC236}">
                <a16:creationId xmlns:a16="http://schemas.microsoft.com/office/drawing/2014/main" id="{044B46C6-E3EE-DF49-B9EF-83749D93311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Tree>
    <p:extLst>
      <p:ext uri="{BB962C8B-B14F-4D97-AF65-F5344CB8AC3E}">
        <p14:creationId xmlns:p14="http://schemas.microsoft.com/office/powerpoint/2010/main" val="3156341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6617B1-3E73-0C4E-94F4-298685AD90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53758" cy="5143500"/>
          </a:xfrm>
          <a:prstGeom prst="rect">
            <a:avLst/>
          </a:prstGeom>
        </p:spPr>
      </p:pic>
      <p:sp>
        <p:nvSpPr>
          <p:cNvPr id="5" name="Content Placeholder 2">
            <a:extLst>
              <a:ext uri="{FF2B5EF4-FFF2-40B4-BE49-F238E27FC236}">
                <a16:creationId xmlns:a16="http://schemas.microsoft.com/office/drawing/2014/main" id="{87D5D217-62BA-BE42-B4F9-4B309FAC0FBF}"/>
              </a:ext>
            </a:extLst>
          </p:cNvPr>
          <p:cNvSpPr>
            <a:spLocks noGrp="1"/>
          </p:cNvSpPr>
          <p:nvPr>
            <p:ph sz="half" idx="1"/>
          </p:nvPr>
        </p:nvSpPr>
        <p:spPr>
          <a:xfrm>
            <a:off x="408515" y="3606800"/>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pic>
        <p:nvPicPr>
          <p:cNvPr id="6" name="Picture 5">
            <a:extLst>
              <a:ext uri="{FF2B5EF4-FFF2-40B4-BE49-F238E27FC236}">
                <a16:creationId xmlns:a16="http://schemas.microsoft.com/office/drawing/2014/main" id="{84798C81-F2A6-884F-8954-8457A59507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Tree>
    <p:extLst>
      <p:ext uri="{BB962C8B-B14F-4D97-AF65-F5344CB8AC3E}">
        <p14:creationId xmlns:p14="http://schemas.microsoft.com/office/powerpoint/2010/main" val="309704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08195E-F604-2749-A56E-6BFB5BA3A2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7" name="Content Placeholder 2">
            <a:extLst>
              <a:ext uri="{FF2B5EF4-FFF2-40B4-BE49-F238E27FC236}">
                <a16:creationId xmlns:a16="http://schemas.microsoft.com/office/drawing/2014/main" id="{A4B175B3-45D8-ED42-8350-E2D3D96B7783}"/>
              </a:ext>
            </a:extLst>
          </p:cNvPr>
          <p:cNvSpPr>
            <a:spLocks noGrp="1"/>
          </p:cNvSpPr>
          <p:nvPr>
            <p:ph sz="half" idx="1"/>
          </p:nvPr>
        </p:nvSpPr>
        <p:spPr>
          <a:xfrm>
            <a:off x="473829" y="4174378"/>
            <a:ext cx="7804152" cy="572658"/>
          </a:xfrm>
          <a:prstGeom prst="rect">
            <a:avLst/>
          </a:prstGeom>
          <a:solidFill>
            <a:srgbClr val="000000"/>
          </a:solidFill>
        </p:spPr>
        <p:txBody>
          <a:bodyPr wrap="square" lIns="216000" tIns="46800" rIns="0" bIns="93600" anchor="ctr" anchorCtr="0">
            <a:spAutoFit/>
          </a:bodyPr>
          <a:lstStyle>
            <a:lvl1pPr marL="0" indent="0">
              <a:buNone/>
              <a:defRPr sz="2800" b="1" i="0" cap="all">
                <a:solidFill>
                  <a:srgbClr val="FFFFFF"/>
                </a:solidFill>
                <a:latin typeface="Arial"/>
                <a:cs typeface="Aria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p:txBody>
      </p:sp>
      <p:pic>
        <p:nvPicPr>
          <p:cNvPr id="8" name="Picture 7">
            <a:extLst>
              <a:ext uri="{FF2B5EF4-FFF2-40B4-BE49-F238E27FC236}">
                <a16:creationId xmlns:a16="http://schemas.microsoft.com/office/drawing/2014/main" id="{1F4B9468-4FDC-C847-BD12-B939834FA5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Tree>
    <p:extLst>
      <p:ext uri="{BB962C8B-B14F-4D97-AF65-F5344CB8AC3E}">
        <p14:creationId xmlns:p14="http://schemas.microsoft.com/office/powerpoint/2010/main" val="4031886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CFF-8389-FA41-9E35-DAF7A56CB9C6}"/>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8515" y="0"/>
            <a:ext cx="964762" cy="1248937"/>
          </a:xfrm>
          <a:prstGeom prst="rect">
            <a:avLst/>
          </a:prstGeom>
        </p:spPr>
      </p:pic>
    </p:spTree>
    <p:extLst>
      <p:ext uri="{BB962C8B-B14F-4D97-AF65-F5344CB8AC3E}">
        <p14:creationId xmlns:p14="http://schemas.microsoft.com/office/powerpoint/2010/main" val="3242445753"/>
      </p:ext>
    </p:extLst>
  </p:cSld>
  <p:clrMap bg1="lt1" tx1="dk1" bg2="lt2" tx2="dk2" accent1="accent1" accent2="accent2" accent3="accent3" accent4="accent4" accent5="accent5" accent6="accent6" hlink="hlink" folHlink="folHlink"/>
  <p:sldLayoutIdLst>
    <p:sldLayoutId id="2147483802" r:id="rId1"/>
    <p:sldLayoutId id="2147483827" r:id="rId2"/>
    <p:sldLayoutId id="2147483828" r:id="rId3"/>
    <p:sldLayoutId id="2147483829" r:id="rId4"/>
    <p:sldLayoutId id="2147483833" r:id="rId5"/>
    <p:sldLayoutId id="2147483830" r:id="rId6"/>
    <p:sldLayoutId id="2147483831" r:id="rId7"/>
    <p:sldLayoutId id="2147483832" r:id="rId8"/>
    <p:sldLayoutId id="2147483803" r:id="rId9"/>
    <p:sldLayoutId id="2147483804"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197B54-E715-5B47-96D6-9816E190F0B4}"/>
              </a:ext>
            </a:extLst>
          </p:cNvPr>
          <p:cNvSpPr>
            <a:spLocks noGrp="1"/>
          </p:cNvSpPr>
          <p:nvPr>
            <p:ph type="dt" sz="half" idx="2"/>
          </p:nvPr>
        </p:nvSpPr>
        <p:spPr>
          <a:xfrm>
            <a:off x="5188203" y="4767263"/>
            <a:ext cx="3260057" cy="274637"/>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fld id="{9884F594-3C3D-3E40-B041-1286DEF03879}" type="datetime4">
              <a:rPr lang="en-GB" smtClean="0"/>
              <a:t>10 June 2020</a:t>
            </a:fld>
            <a:endParaRPr lang="en-US"/>
          </a:p>
        </p:txBody>
      </p:sp>
      <p:sp>
        <p:nvSpPr>
          <p:cNvPr id="5" name="Footer Placeholder 4">
            <a:extLst>
              <a:ext uri="{FF2B5EF4-FFF2-40B4-BE49-F238E27FC236}">
                <a16:creationId xmlns:a16="http://schemas.microsoft.com/office/drawing/2014/main" id="{DA7615E4-B7CB-274A-9211-F515C1B52647}"/>
              </a:ext>
            </a:extLst>
          </p:cNvPr>
          <p:cNvSpPr>
            <a:spLocks noGrp="1"/>
          </p:cNvSpPr>
          <p:nvPr>
            <p:ph type="ftr" sz="quarter" idx="3"/>
          </p:nvPr>
        </p:nvSpPr>
        <p:spPr>
          <a:xfrm>
            <a:off x="1499616" y="4767263"/>
            <a:ext cx="3554984" cy="274637"/>
          </a:xfrm>
          <a:prstGeom prst="rect">
            <a:avLst/>
          </a:prstGeom>
        </p:spPr>
        <p:txBody>
          <a:bodyPr vert="horz" lIns="91440" tIns="45720" rIns="91440" bIns="4572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a:extLst>
              <a:ext uri="{FF2B5EF4-FFF2-40B4-BE49-F238E27FC236}">
                <a16:creationId xmlns:a16="http://schemas.microsoft.com/office/drawing/2014/main" id="{39391938-B755-C64E-8F52-B17987BF532B}"/>
              </a:ext>
            </a:extLst>
          </p:cNvPr>
          <p:cNvSpPr>
            <a:spLocks noGrp="1"/>
          </p:cNvSpPr>
          <p:nvPr>
            <p:ph type="sldNum" sz="quarter" idx="4"/>
          </p:nvPr>
        </p:nvSpPr>
        <p:spPr>
          <a:xfrm>
            <a:off x="8515350" y="4767263"/>
            <a:ext cx="338328" cy="274637"/>
          </a:xfrm>
          <a:prstGeom prst="rect">
            <a:avLst/>
          </a:prstGeom>
        </p:spPr>
        <p:txBody>
          <a:bodyPr vert="horz" lIns="91440" tIns="45720" rIns="91440" bIns="45720" rtlCol="0" anchor="ctr"/>
          <a:lstStyle>
            <a:lvl1pPr algn="r">
              <a:defRPr sz="800">
                <a:solidFill>
                  <a:schemeClr val="tx1"/>
                </a:solidFill>
                <a:latin typeface="Arial" panose="020B0604020202020204" pitchFamily="34" charset="0"/>
                <a:cs typeface="Arial" panose="020B0604020202020204" pitchFamily="34" charset="0"/>
              </a:defRPr>
            </a:lvl1pPr>
          </a:lstStyle>
          <a:p>
            <a:fld id="{282A0A07-47CC-DB44-A11B-D8673270CCE0}" type="slidenum">
              <a:rPr lang="en-US" smtClean="0"/>
              <a:pPr/>
              <a:t>‹#›</a:t>
            </a:fld>
            <a:endParaRPr lang="en-US"/>
          </a:p>
        </p:txBody>
      </p:sp>
      <p:cxnSp>
        <p:nvCxnSpPr>
          <p:cNvPr id="8" name="Straight Connector 7">
            <a:extLst>
              <a:ext uri="{FF2B5EF4-FFF2-40B4-BE49-F238E27FC236}">
                <a16:creationId xmlns:a16="http://schemas.microsoft.com/office/drawing/2014/main" id="{A77C25CB-1D9F-7440-A694-8F597573FF41}"/>
              </a:ext>
            </a:extLst>
          </p:cNvPr>
          <p:cNvCxnSpPr/>
          <p:nvPr userDrawn="1"/>
        </p:nvCxnSpPr>
        <p:spPr>
          <a:xfrm>
            <a:off x="1593850" y="4819650"/>
            <a:ext cx="346075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018A73C3-CB10-904C-87CA-EEE648CE4DCA}"/>
              </a:ext>
            </a:extLst>
          </p:cNvPr>
          <p:cNvCxnSpPr/>
          <p:nvPr userDrawn="1"/>
        </p:nvCxnSpPr>
        <p:spPr>
          <a:xfrm>
            <a:off x="5276850" y="4819650"/>
            <a:ext cx="346075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3BC4913-F748-154F-A2CA-C6A95F3D085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353745" y="4819650"/>
            <a:ext cx="533957" cy="137952"/>
          </a:xfrm>
          <a:prstGeom prst="rect">
            <a:avLst/>
          </a:prstGeom>
        </p:spPr>
      </p:pic>
    </p:spTree>
    <p:extLst>
      <p:ext uri="{BB962C8B-B14F-4D97-AF65-F5344CB8AC3E}">
        <p14:creationId xmlns:p14="http://schemas.microsoft.com/office/powerpoint/2010/main" val="401947675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36" r:id="rId9"/>
    <p:sldLayoutId id="2147483837" r:id="rId10"/>
    <p:sldLayoutId id="2147483838" r:id="rId11"/>
  </p:sldLayoutIdLst>
  <p:hf hdr="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097318-1378-294D-BA39-4D3C2BA26AD6}"/>
              </a:ext>
            </a:extLst>
          </p:cNvPr>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719031"/>
      </p:ext>
    </p:extLst>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unum.co.uk/employee-assistance-programme"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hyperlink" Target="mailto:reception@thewhitebuildingw11.com"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85530A-DD26-E242-9BEA-B2C7D2E561CC}"/>
              </a:ext>
            </a:extLst>
          </p:cNvPr>
          <p:cNvSpPr>
            <a:spLocks noGrp="1"/>
          </p:cNvSpPr>
          <p:nvPr>
            <p:ph sz="half" idx="1"/>
          </p:nvPr>
        </p:nvSpPr>
        <p:spPr>
          <a:xfrm>
            <a:off x="408515" y="3628344"/>
            <a:ext cx="7804152" cy="529570"/>
          </a:xfrm>
          <a:noFill/>
        </p:spPr>
        <p:txBody>
          <a:bodyPr/>
          <a:lstStyle/>
          <a:p>
            <a:r>
              <a:rPr lang="en-GB">
                <a:solidFill>
                  <a:schemeClr val="tx1"/>
                </a:solidFill>
              </a:rPr>
              <a:t>head OFFICE Covid-19 HANDBOOK	</a:t>
            </a:r>
            <a:endParaRPr lang="en-US">
              <a:solidFill>
                <a:schemeClr val="tx1"/>
              </a:solidFill>
            </a:endParaRPr>
          </a:p>
        </p:txBody>
      </p:sp>
      <p:sp>
        <p:nvSpPr>
          <p:cNvPr id="3" name="Content Placeholder 2">
            <a:extLst>
              <a:ext uri="{FF2B5EF4-FFF2-40B4-BE49-F238E27FC236}">
                <a16:creationId xmlns:a16="http://schemas.microsoft.com/office/drawing/2014/main" id="{E067C98E-85D0-1842-851B-4CE97D3F59B1}"/>
              </a:ext>
            </a:extLst>
          </p:cNvPr>
          <p:cNvSpPr>
            <a:spLocks noGrp="1"/>
          </p:cNvSpPr>
          <p:nvPr>
            <p:ph sz="half" idx="16"/>
          </p:nvPr>
        </p:nvSpPr>
        <p:spPr>
          <a:xfrm>
            <a:off x="408515" y="4261937"/>
            <a:ext cx="7804152" cy="446470"/>
          </a:xfrm>
          <a:noFill/>
        </p:spPr>
        <p:txBody>
          <a:bodyPr/>
          <a:lstStyle/>
          <a:p>
            <a:r>
              <a:rPr lang="en-GB">
                <a:solidFill>
                  <a:schemeClr val="tx1"/>
                </a:solidFill>
              </a:rPr>
              <a:t>JUNE 2020			</a:t>
            </a:r>
            <a:endParaRPr lang="en-US">
              <a:solidFill>
                <a:schemeClr val="tx1"/>
              </a:solidFill>
            </a:endParaRPr>
          </a:p>
        </p:txBody>
      </p:sp>
    </p:spTree>
    <p:extLst>
      <p:ext uri="{BB962C8B-B14F-4D97-AF65-F5344CB8AC3E}">
        <p14:creationId xmlns:p14="http://schemas.microsoft.com/office/powerpoint/2010/main" val="303514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Use of Personal Protective Equipment</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lnSpc>
                <a:spcPct val="100000"/>
              </a:lnSpc>
              <a:spcBef>
                <a:spcPts val="0"/>
              </a:spcBef>
              <a:buNone/>
            </a:pPr>
            <a:r>
              <a:rPr lang="en-GB" sz="1200" b="1" dirty="0"/>
              <a:t>PPE and Hygiene</a:t>
            </a:r>
          </a:p>
          <a:p>
            <a:pPr>
              <a:lnSpc>
                <a:spcPct val="100000"/>
              </a:lnSpc>
              <a:spcBef>
                <a:spcPts val="0"/>
              </a:spcBef>
            </a:pPr>
            <a:r>
              <a:rPr lang="en-GB" sz="1200" dirty="0">
                <a:latin typeface="Arial"/>
                <a:cs typeface="Arial"/>
              </a:rPr>
              <a:t>Hand washing is key. Wash for 20 seconds with hot water and soap.</a:t>
            </a:r>
          </a:p>
          <a:p>
            <a:pPr>
              <a:lnSpc>
                <a:spcPct val="100000"/>
              </a:lnSpc>
              <a:spcBef>
                <a:spcPts val="0"/>
              </a:spcBef>
            </a:pPr>
            <a:r>
              <a:rPr lang="en-GB" sz="1200" dirty="0">
                <a:latin typeface="Arial"/>
                <a:cs typeface="Arial"/>
              </a:rPr>
              <a:t>Where handwashing is not possible, use hand sanitiser provided.</a:t>
            </a:r>
          </a:p>
          <a:p>
            <a:pPr marL="0" indent="0">
              <a:lnSpc>
                <a:spcPct val="100000"/>
              </a:lnSpc>
              <a:spcBef>
                <a:spcPts val="0"/>
              </a:spcBef>
              <a:buNone/>
            </a:pPr>
            <a:endParaRPr lang="en-GB" sz="1200" b="1"/>
          </a:p>
          <a:p>
            <a:pPr marL="0" indent="0">
              <a:lnSpc>
                <a:spcPct val="100000"/>
              </a:lnSpc>
              <a:spcBef>
                <a:spcPts val="0"/>
              </a:spcBef>
              <a:buNone/>
            </a:pPr>
            <a:r>
              <a:rPr lang="en-GB" sz="1200" b="1" dirty="0"/>
              <a:t>Face Masks/Face Covering</a:t>
            </a:r>
          </a:p>
          <a:p>
            <a:pPr>
              <a:lnSpc>
                <a:spcPct val="100000"/>
              </a:lnSpc>
              <a:spcBef>
                <a:spcPts val="0"/>
              </a:spcBef>
            </a:pPr>
            <a:r>
              <a:rPr lang="en-US" sz="1200" dirty="0">
                <a:latin typeface="Arial"/>
                <a:cs typeface="Arial"/>
              </a:rPr>
              <a:t>We ask you to wear a mask or face covering anytime you leave your desk.</a:t>
            </a:r>
            <a:r>
              <a:rPr lang="en-GB" sz="1200" dirty="0">
                <a:latin typeface="Arial"/>
                <a:cs typeface="Arial"/>
              </a:rPr>
              <a:t> </a:t>
            </a:r>
          </a:p>
          <a:p>
            <a:pPr>
              <a:lnSpc>
                <a:spcPct val="100000"/>
              </a:lnSpc>
              <a:spcBef>
                <a:spcPts val="0"/>
              </a:spcBef>
            </a:pPr>
            <a:r>
              <a:rPr lang="en-GB" sz="1200" dirty="0">
                <a:latin typeface="Arial"/>
                <a:cs typeface="Arial"/>
              </a:rPr>
              <a:t>The supply of masks will be provided by the Company, please only take what you need. Please also feel free to bring your own mask. </a:t>
            </a:r>
            <a:endParaRPr lang="en-GB" sz="1200" dirty="0"/>
          </a:p>
          <a:p>
            <a:pPr>
              <a:lnSpc>
                <a:spcPct val="100000"/>
              </a:lnSpc>
              <a:spcBef>
                <a:spcPts val="0"/>
              </a:spcBef>
            </a:pPr>
            <a:r>
              <a:rPr lang="en-GB" sz="1200" dirty="0">
                <a:latin typeface="Arial"/>
                <a:cs typeface="Arial"/>
              </a:rPr>
              <a:t>Wherever possible, group and face to face meetings should be avoided, instead conducting virtual meetings via Teams or Skype. </a:t>
            </a:r>
            <a:endParaRPr lang="en-GB"/>
          </a:p>
          <a:p>
            <a:pPr>
              <a:lnSpc>
                <a:spcPct val="100000"/>
              </a:lnSpc>
              <a:spcBef>
                <a:spcPts val="0"/>
              </a:spcBef>
            </a:pPr>
            <a:r>
              <a:rPr lang="en-GB" sz="1200" dirty="0">
                <a:latin typeface="Arial"/>
                <a:cs typeface="Arial"/>
              </a:rPr>
              <a:t>U</a:t>
            </a:r>
            <a:r>
              <a:rPr lang="en-US" sz="1200" dirty="0">
                <a:latin typeface="Arial"/>
                <a:cs typeface="Arial"/>
              </a:rPr>
              <a:t>sed masks can be disposed in general waste.</a:t>
            </a:r>
            <a:r>
              <a:rPr lang="en-GB" sz="1200" dirty="0">
                <a:latin typeface="Arial"/>
                <a:cs typeface="Arial"/>
              </a:rPr>
              <a:t> </a:t>
            </a:r>
            <a:endParaRPr lang="en-GB"/>
          </a:p>
          <a:p>
            <a:pPr marL="0" indent="0">
              <a:lnSpc>
                <a:spcPct val="100000"/>
              </a:lnSpc>
              <a:spcBef>
                <a:spcPts val="0"/>
              </a:spcBef>
              <a:buNone/>
            </a:pPr>
            <a:endParaRPr lang="en-GB" sz="1200"/>
          </a:p>
          <a:p>
            <a:pPr marL="0" indent="0">
              <a:lnSpc>
                <a:spcPct val="100000"/>
              </a:lnSpc>
              <a:spcBef>
                <a:spcPts val="0"/>
              </a:spcBef>
              <a:buNone/>
            </a:pPr>
            <a:r>
              <a:rPr lang="en-GB" sz="1200" b="1" dirty="0"/>
              <a:t>Hand Sanitiser</a:t>
            </a:r>
          </a:p>
          <a:p>
            <a:pPr>
              <a:lnSpc>
                <a:spcPct val="100000"/>
              </a:lnSpc>
              <a:spcBef>
                <a:spcPts val="0"/>
              </a:spcBef>
              <a:buFont typeface="Arial" panose="020B0604020202020204" pitchFamily="34" charset="0"/>
              <a:buChar char="•"/>
            </a:pPr>
            <a:r>
              <a:rPr lang="en-GB" sz="1200" dirty="0">
                <a:latin typeface="Arial"/>
                <a:cs typeface="Arial"/>
              </a:rPr>
              <a:t>Hand sanitiser will be provided for your use, when hand washing is not possible.</a:t>
            </a:r>
          </a:p>
          <a:p>
            <a:pPr marL="0" indent="0">
              <a:lnSpc>
                <a:spcPct val="100000"/>
              </a:lnSpc>
              <a:spcBef>
                <a:spcPts val="0"/>
              </a:spcBef>
              <a:buNone/>
            </a:pPr>
            <a:endParaRPr lang="en-GB" sz="1200"/>
          </a:p>
          <a:p>
            <a:pPr marL="0" indent="0">
              <a:lnSpc>
                <a:spcPct val="100000"/>
              </a:lnSpc>
              <a:spcBef>
                <a:spcPts val="0"/>
              </a:spcBef>
              <a:buNone/>
            </a:pPr>
            <a:r>
              <a:rPr lang="en-GB" sz="1200" b="1" dirty="0"/>
              <a:t>Desk Screens</a:t>
            </a:r>
          </a:p>
          <a:p>
            <a:pPr>
              <a:lnSpc>
                <a:spcPct val="100000"/>
              </a:lnSpc>
              <a:spcBef>
                <a:spcPts val="0"/>
              </a:spcBef>
            </a:pPr>
            <a:r>
              <a:rPr lang="en-GB" sz="1200" dirty="0">
                <a:latin typeface="Arial"/>
                <a:cs typeface="Arial"/>
              </a:rPr>
              <a:t>At present and due to the limited numbers expected at Head Office, screens will not be necessary. This will be reviewed as more people return to Head Office.</a:t>
            </a:r>
          </a:p>
          <a:p>
            <a:pPr>
              <a:lnSpc>
                <a:spcPct val="100000"/>
              </a:lnSpc>
              <a:spcBef>
                <a:spcPts val="0"/>
              </a:spcBef>
            </a:pPr>
            <a:r>
              <a:rPr lang="en-GB" sz="1200" dirty="0">
                <a:latin typeface="Arial"/>
                <a:cs typeface="Arial"/>
              </a:rPr>
              <a:t>You must only use your desk if you can maintain a 2 m distance whilst sat at your desk, including moving to and from any walkways. Inform your line manager if wish to work at Head Office.</a:t>
            </a:r>
          </a:p>
        </p:txBody>
      </p:sp>
    </p:spTree>
    <p:extLst>
      <p:ext uri="{BB962C8B-B14F-4D97-AF65-F5344CB8AC3E}">
        <p14:creationId xmlns:p14="http://schemas.microsoft.com/office/powerpoint/2010/main" val="3796912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Emergency Evacuations</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buNone/>
            </a:pPr>
            <a:r>
              <a:rPr lang="en-GB" sz="1200" b="1">
                <a:solidFill>
                  <a:srgbClr val="1D1D1D"/>
                </a:solidFill>
              </a:rPr>
              <a:t>Fire Drill</a:t>
            </a:r>
          </a:p>
          <a:p>
            <a:pPr marL="0" indent="0">
              <a:buNone/>
            </a:pPr>
            <a:r>
              <a:rPr lang="en-GB" sz="1200">
                <a:solidFill>
                  <a:srgbClr val="1D1D1D"/>
                </a:solidFill>
              </a:rPr>
              <a:t>Planned fire evacuation drills have been suspended in order to avoid deliberately creating a situation where social distancing would be difficult to maintain. </a:t>
            </a:r>
          </a:p>
          <a:p>
            <a:pPr marL="0" indent="0">
              <a:buNone/>
            </a:pPr>
            <a:endParaRPr lang="en-GB" sz="1200">
              <a:solidFill>
                <a:srgbClr val="1D1D1D"/>
              </a:solidFill>
            </a:endParaRPr>
          </a:p>
          <a:p>
            <a:pPr marL="0" indent="0">
              <a:buNone/>
            </a:pPr>
            <a:r>
              <a:rPr lang="en-GB" sz="1200" b="1">
                <a:solidFill>
                  <a:srgbClr val="1D1D1D"/>
                </a:solidFill>
              </a:rPr>
              <a:t>Evacuation Plan - Modifications</a:t>
            </a:r>
          </a:p>
          <a:p>
            <a:pPr marL="0" indent="0">
              <a:buNone/>
            </a:pPr>
            <a:r>
              <a:rPr lang="en-GB" sz="1200">
                <a:solidFill>
                  <a:srgbClr val="1D1D1D"/>
                </a:solidFill>
                <a:latin typeface="Arial"/>
                <a:cs typeface="Arial"/>
              </a:rPr>
              <a:t>If the fire alarm sounds, you must evacuate the building. In this situation the greatest immediate risk is the fire and you are requested to </a:t>
            </a:r>
            <a:r>
              <a:rPr lang="en-GB" sz="1200" b="1">
                <a:solidFill>
                  <a:srgbClr val="1D1D1D"/>
                </a:solidFill>
                <a:latin typeface="Arial"/>
                <a:cs typeface="Arial"/>
              </a:rPr>
              <a:t>evacuate as normal. Once clear of the building you should observe the following changes</a:t>
            </a:r>
            <a:r>
              <a:rPr lang="en-GB" sz="1200">
                <a:solidFill>
                  <a:srgbClr val="1D1D1D"/>
                </a:solidFill>
                <a:latin typeface="Arial"/>
                <a:cs typeface="Arial"/>
              </a:rPr>
              <a:t>;</a:t>
            </a:r>
          </a:p>
          <a:p>
            <a:pPr>
              <a:lnSpc>
                <a:spcPct val="100000"/>
              </a:lnSpc>
              <a:spcBef>
                <a:spcPts val="600"/>
              </a:spcBef>
            </a:pPr>
            <a:r>
              <a:rPr lang="en-GB" sz="1200">
                <a:solidFill>
                  <a:srgbClr val="1D1D1D"/>
                </a:solidFill>
                <a:latin typeface="Arial"/>
                <a:cs typeface="Arial"/>
              </a:rPr>
              <a:t>Once clear of the building employees should disperse in the direct of the assembly point (Hunt Close) and should </a:t>
            </a:r>
            <a:r>
              <a:rPr lang="en-GB" sz="1200" b="1">
                <a:solidFill>
                  <a:srgbClr val="1D1D1D"/>
                </a:solidFill>
                <a:latin typeface="Arial"/>
                <a:cs typeface="Arial"/>
              </a:rPr>
              <a:t>congregate in the vicinity of the assembly point</a:t>
            </a:r>
            <a:r>
              <a:rPr lang="en-GB" sz="1200">
                <a:solidFill>
                  <a:srgbClr val="1D1D1D"/>
                </a:solidFill>
                <a:latin typeface="Arial"/>
                <a:cs typeface="Arial"/>
              </a:rPr>
              <a:t>.</a:t>
            </a:r>
          </a:p>
          <a:p>
            <a:pPr>
              <a:lnSpc>
                <a:spcPct val="100000"/>
              </a:lnSpc>
              <a:spcBef>
                <a:spcPts val="600"/>
              </a:spcBef>
            </a:pPr>
            <a:r>
              <a:rPr lang="en-GB" sz="1200" b="1">
                <a:solidFill>
                  <a:srgbClr val="1D1D1D"/>
                </a:solidFill>
                <a:latin typeface="Arial"/>
                <a:cs typeface="Arial"/>
              </a:rPr>
              <a:t>Fire wardens will congregate at the actual assembly point </a:t>
            </a:r>
            <a:r>
              <a:rPr lang="en-GB" sz="1200">
                <a:solidFill>
                  <a:srgbClr val="1D1D1D"/>
                </a:solidFill>
                <a:latin typeface="Arial"/>
                <a:cs typeface="Arial"/>
              </a:rPr>
              <a:t>under social distancing, where they will wait to be informed of next steps.</a:t>
            </a:r>
          </a:p>
          <a:p>
            <a:pPr>
              <a:lnSpc>
                <a:spcPct val="100000"/>
              </a:lnSpc>
              <a:spcBef>
                <a:spcPts val="600"/>
              </a:spcBef>
            </a:pPr>
            <a:r>
              <a:rPr lang="en-GB" sz="1200"/>
              <a:t>The fire wardens will indicate when it is safe to return to the building, which should be done under social distancing.</a:t>
            </a:r>
          </a:p>
        </p:txBody>
      </p:sp>
    </p:spTree>
    <p:extLst>
      <p:ext uri="{BB962C8B-B14F-4D97-AF65-F5344CB8AC3E}">
        <p14:creationId xmlns:p14="http://schemas.microsoft.com/office/powerpoint/2010/main" val="384578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Suspected COVID?</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lnSpc>
                <a:spcPct val="100000"/>
              </a:lnSpc>
              <a:spcBef>
                <a:spcPts val="0"/>
              </a:spcBef>
              <a:buNone/>
            </a:pPr>
            <a:r>
              <a:rPr lang="en-GB" sz="1000" b="1"/>
              <a:t>What to do if you become unwell following contact with someone who may have COVID-19</a:t>
            </a:r>
          </a:p>
          <a:p>
            <a:pPr marL="0" indent="0">
              <a:lnSpc>
                <a:spcPct val="100000"/>
              </a:lnSpc>
              <a:spcBef>
                <a:spcPts val="0"/>
              </a:spcBef>
              <a:buNone/>
            </a:pPr>
            <a:r>
              <a:rPr lang="en-GB" sz="1000"/>
              <a:t>If you have already been given specific advice from your employer or Public Health England (PHE) about who to call if you become unwell, follow that advice.</a:t>
            </a:r>
          </a:p>
          <a:p>
            <a:pPr marL="0" indent="0">
              <a:lnSpc>
                <a:spcPct val="100000"/>
              </a:lnSpc>
              <a:spcBef>
                <a:spcPts val="0"/>
              </a:spcBef>
              <a:buNone/>
            </a:pPr>
            <a:endParaRPr lang="en-GB" sz="1000"/>
          </a:p>
          <a:p>
            <a:pPr marL="0" indent="0">
              <a:lnSpc>
                <a:spcPct val="100000"/>
              </a:lnSpc>
              <a:spcBef>
                <a:spcPts val="0"/>
              </a:spcBef>
              <a:buNone/>
            </a:pPr>
            <a:r>
              <a:rPr lang="en-GB" sz="1000">
                <a:latin typeface="Arial"/>
                <a:cs typeface="Arial"/>
              </a:rPr>
              <a:t>Otherwise, if you develop symptoms of coronavirus infection (COVID-19), however mild, you will need to stay at home for 7 days - refer to the advice on the NHS website and the Stay at Home guidance.</a:t>
            </a:r>
          </a:p>
          <a:p>
            <a:pPr marL="0" indent="0">
              <a:buNone/>
            </a:pPr>
            <a:r>
              <a:rPr lang="en-GB" sz="1000">
                <a:solidFill>
                  <a:srgbClr val="1D1D1D"/>
                </a:solidFill>
              </a:rPr>
              <a:t>What to do if someone at work and shows symptoms of COVID-19</a:t>
            </a:r>
          </a:p>
          <a:p>
            <a:pPr marL="228600" indent="-228600">
              <a:buFont typeface="+mj-lt"/>
              <a:buAutoNum type="arabicPeriod"/>
            </a:pPr>
            <a:r>
              <a:rPr lang="en-GB" sz="1000" b="1">
                <a:solidFill>
                  <a:srgbClr val="7030A0"/>
                </a:solidFill>
              </a:rPr>
              <a:t>ISOLATE: </a:t>
            </a:r>
            <a:r>
              <a:rPr lang="en-US" sz="1000"/>
              <a:t>Remove the person from others. Ensure the person is wearing a surgical mask, if possible.</a:t>
            </a:r>
            <a:endParaRPr lang="en-GB" sz="1000"/>
          </a:p>
          <a:p>
            <a:pPr marL="228600" indent="-228600">
              <a:buFont typeface="+mj-lt"/>
              <a:buAutoNum type="arabicPeriod"/>
            </a:pPr>
            <a:r>
              <a:rPr lang="en-GB" sz="1000" b="1">
                <a:solidFill>
                  <a:srgbClr val="7030A0"/>
                </a:solidFill>
              </a:rPr>
              <a:t>INFORM: </a:t>
            </a:r>
            <a:r>
              <a:rPr lang="en-US" sz="1000">
                <a:solidFill>
                  <a:srgbClr val="1D1D1D"/>
                </a:solidFill>
              </a:rPr>
              <a:t>Inform their line manager and HR. Tell health authorities by calling 111. Follow the advice of health officials. Depending on your situation, authorities could give you specific advice.</a:t>
            </a:r>
          </a:p>
          <a:p>
            <a:pPr marL="228600" indent="-228600">
              <a:buFont typeface="+mj-lt"/>
              <a:buAutoNum type="arabicPeriod"/>
            </a:pPr>
            <a:r>
              <a:rPr lang="en-US" sz="1000" b="1">
                <a:solidFill>
                  <a:srgbClr val="7030A0"/>
                </a:solidFill>
              </a:rPr>
              <a:t>TRANSPORT: </a:t>
            </a:r>
            <a:r>
              <a:rPr lang="en-US" sz="1000">
                <a:solidFill>
                  <a:srgbClr val="1D1D1D"/>
                </a:solidFill>
              </a:rPr>
              <a:t>Ensure the person has transport, either to their home or to a medical facility.</a:t>
            </a:r>
          </a:p>
          <a:p>
            <a:pPr marL="228600" indent="-228600">
              <a:buFont typeface="+mj-lt"/>
              <a:buAutoNum type="arabicPeriod"/>
            </a:pPr>
            <a:r>
              <a:rPr lang="en-US" sz="1000" b="1">
                <a:solidFill>
                  <a:srgbClr val="7030A0"/>
                </a:solidFill>
              </a:rPr>
              <a:t>CLEAN</a:t>
            </a:r>
            <a:r>
              <a:rPr lang="en-US" sz="1000" b="1">
                <a:solidFill>
                  <a:srgbClr val="1D1D1D"/>
                </a:solidFill>
              </a:rPr>
              <a:t>: A deep clean will be arranged.</a:t>
            </a:r>
            <a:endParaRPr lang="en-US" sz="1000">
              <a:solidFill>
                <a:srgbClr val="1D1D1D"/>
              </a:solidFill>
            </a:endParaRPr>
          </a:p>
          <a:p>
            <a:pPr marL="228600" indent="-228600">
              <a:buFont typeface="+mj-lt"/>
              <a:buAutoNum type="arabicPeriod"/>
            </a:pPr>
            <a:r>
              <a:rPr lang="en-US" sz="1000" b="1">
                <a:solidFill>
                  <a:srgbClr val="7030A0"/>
                </a:solidFill>
                <a:latin typeface="Arial"/>
                <a:cs typeface="Arial"/>
              </a:rPr>
              <a:t>IDENTIFY: </a:t>
            </a:r>
            <a:r>
              <a:rPr lang="en-US" sz="1000">
                <a:solidFill>
                  <a:srgbClr val="1D1D1D"/>
                </a:solidFill>
                <a:latin typeface="Arial"/>
                <a:cs typeface="Arial"/>
              </a:rPr>
              <a:t>Investigate who they had close contact with in the work place up to 24 hours before they first started experiencing symptoms. Close contact means anyone who has been face-to-face for at least 15 minutes with the infected person or has been in the same space as them for two hours. Those employees must work from home for 14 days. Colart will comply with the government advice on “Test and Trace”.</a:t>
            </a:r>
          </a:p>
          <a:p>
            <a:pPr marL="228600" indent="-228600">
              <a:buFont typeface="+mj-lt"/>
              <a:buAutoNum type="arabicPeriod"/>
            </a:pPr>
            <a:r>
              <a:rPr lang="en-GB" sz="1000" b="1">
                <a:solidFill>
                  <a:srgbClr val="7030A0"/>
                </a:solidFill>
                <a:latin typeface="Arial"/>
                <a:cs typeface="Arial"/>
              </a:rPr>
              <a:t>REVIEW: </a:t>
            </a:r>
            <a:r>
              <a:rPr lang="en-US" sz="1000">
                <a:solidFill>
                  <a:srgbClr val="1D1D1D"/>
                </a:solidFill>
                <a:latin typeface="Arial"/>
                <a:cs typeface="Arial"/>
              </a:rPr>
              <a:t>The workplace should review the way it controls the risks of COVID-19 and decide whether work may need to change, with employees kept up to date on what is happening and on the appropriate safety procedures.</a:t>
            </a:r>
            <a:endParaRPr lang="en-GB" sz="1000">
              <a:solidFill>
                <a:srgbClr val="1D1D1D"/>
              </a:solidFill>
              <a:latin typeface="Arial"/>
              <a:cs typeface="Arial"/>
            </a:endParaRPr>
          </a:p>
        </p:txBody>
      </p:sp>
    </p:spTree>
    <p:extLst>
      <p:ext uri="{BB962C8B-B14F-4D97-AF65-F5344CB8AC3E}">
        <p14:creationId xmlns:p14="http://schemas.microsoft.com/office/powerpoint/2010/main" val="2107342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Mental Health and Wellbeing</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a:xfrm>
            <a:off x="419733" y="1028700"/>
            <a:ext cx="8317867" cy="3565525"/>
          </a:xfrm>
        </p:spPr>
        <p:txBody>
          <a:bodyPr lIns="0" tIns="0" rIns="0" bIns="0" anchor="t">
            <a:noAutofit/>
          </a:bodyPr>
          <a:lstStyle/>
          <a:p>
            <a:pPr marL="0" indent="0">
              <a:buNone/>
            </a:pPr>
            <a:r>
              <a:rPr lang="en-US" sz="1400">
                <a:latin typeface="Arial"/>
                <a:cs typeface="Arial"/>
              </a:rPr>
              <a:t>“We aren’t all in this together. We’re in the same rough seas, but we’re in very different boats. Some of those boats are very leaky. Some of those boats were never given oars. Some of those boats have high-powered motors on them. We are not all in the same boat.” </a:t>
            </a:r>
            <a:r>
              <a:rPr lang="en-GB" sz="1400">
                <a:latin typeface="Arial"/>
                <a:cs typeface="Arial"/>
              </a:rPr>
              <a:t>Cynthia Enloe – Feminist writer, theorist, and professor.</a:t>
            </a:r>
          </a:p>
          <a:p>
            <a:pPr marL="0" indent="0">
              <a:buNone/>
            </a:pPr>
            <a:endParaRPr lang="en-GB" sz="1400"/>
          </a:p>
          <a:p>
            <a:pPr marL="0" indent="0" algn="ctr">
              <a:buNone/>
            </a:pPr>
            <a:r>
              <a:rPr lang="en-US" sz="1800" b="1">
                <a:latin typeface="Arial"/>
                <a:cs typeface="Arial"/>
              </a:rPr>
              <a:t>Please be mindful that viewpoints will differ. Now more than ever it's important to be respectful and support each other.</a:t>
            </a:r>
          </a:p>
          <a:p>
            <a:pPr marL="0" indent="0">
              <a:buNone/>
            </a:pPr>
            <a:endParaRPr lang="en-US" sz="1400">
              <a:solidFill>
                <a:srgbClr val="1D1D1D"/>
              </a:solidFill>
              <a:latin typeface="Arial"/>
              <a:cs typeface="Arial"/>
            </a:endParaRPr>
          </a:p>
          <a:p>
            <a:pPr marL="0" indent="0">
              <a:buNone/>
            </a:pPr>
            <a:r>
              <a:rPr lang="en-US" sz="1400">
                <a:solidFill>
                  <a:srgbClr val="1D1D1D"/>
                </a:solidFill>
                <a:latin typeface="Arial"/>
                <a:cs typeface="Arial"/>
              </a:rPr>
              <a:t>For those of you in the Colart Pension Scheme, our </a:t>
            </a:r>
            <a:r>
              <a:rPr lang="en-US" sz="1400" b="1">
                <a:solidFill>
                  <a:srgbClr val="1D1D1D"/>
                </a:solidFill>
                <a:latin typeface="Arial"/>
                <a:cs typeface="Arial"/>
              </a:rPr>
              <a:t>employee assistance scheme </a:t>
            </a:r>
            <a:r>
              <a:rPr lang="en-US" sz="1400">
                <a:solidFill>
                  <a:srgbClr val="1D1D1D"/>
                </a:solidFill>
                <a:latin typeface="Arial"/>
                <a:cs typeface="Arial"/>
              </a:rPr>
              <a:t>U</a:t>
            </a:r>
            <a:r>
              <a:rPr lang="en-GB" sz="1400">
                <a:solidFill>
                  <a:srgbClr val="1D1D1D"/>
                </a:solidFill>
                <a:latin typeface="Arial"/>
                <a:cs typeface="Arial"/>
              </a:rPr>
              <a:t>NUM can be reached </a:t>
            </a:r>
            <a:r>
              <a:rPr lang="en-GB" sz="1400">
                <a:solidFill>
                  <a:srgbClr val="1D1D1D"/>
                </a:solidFill>
                <a:latin typeface="Arial"/>
                <a:cs typeface="Arial"/>
                <a:hlinkClick r:id="rId2"/>
              </a:rPr>
              <a:t>here</a:t>
            </a:r>
            <a:r>
              <a:rPr lang="en-GB" sz="1400">
                <a:latin typeface="Arial"/>
                <a:cs typeface="Arial"/>
              </a:rPr>
              <a:t>. The service is here to help you and your family and offers advice on a range of topics concerning health, family, money matters and work. F</a:t>
            </a:r>
            <a:r>
              <a:rPr lang="en-US" sz="1400">
                <a:latin typeface="Arial"/>
                <a:cs typeface="Arial"/>
              </a:rPr>
              <a:t>or a range of tools and guidance to help maintain good mental health, please visit the </a:t>
            </a:r>
            <a:r>
              <a:rPr lang="en-US" sz="1400">
                <a:solidFill>
                  <a:srgbClr val="1D1D1D"/>
                </a:solidFill>
                <a:latin typeface="Arial"/>
                <a:cs typeface="Arial"/>
                <a:hlinkClick r:id="" action="ppaction://noaction"/>
              </a:rPr>
              <a:t>mental health hub</a:t>
            </a:r>
            <a:r>
              <a:rPr lang="en-US" sz="1400">
                <a:solidFill>
                  <a:srgbClr val="1D1D1D"/>
                </a:solidFill>
                <a:latin typeface="Arial"/>
                <a:cs typeface="Arial"/>
              </a:rPr>
              <a:t>.</a:t>
            </a:r>
            <a:endParaRPr lang="en-GB" sz="1400">
              <a:solidFill>
                <a:srgbClr val="1D1D1D"/>
              </a:solidFill>
            </a:endParaRPr>
          </a:p>
        </p:txBody>
      </p:sp>
      <p:pic>
        <p:nvPicPr>
          <p:cNvPr id="1026" name="Picture 2" descr="image002">
            <a:extLst>
              <a:ext uri="{FF2B5EF4-FFF2-40B4-BE49-F238E27FC236}">
                <a16:creationId xmlns:a16="http://schemas.microsoft.com/office/drawing/2014/main" id="{82409580-CD91-4F76-B24B-A37E7802B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399" y="4037012"/>
            <a:ext cx="4953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859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First Aid</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buNone/>
            </a:pPr>
            <a:r>
              <a:rPr lang="en-GB"/>
              <a:t>During our phased return to work, there will not be a first aider on each floor.</a:t>
            </a:r>
          </a:p>
          <a:p>
            <a:pPr marL="0" indent="0">
              <a:buNone/>
            </a:pPr>
            <a:endParaRPr lang="en-GB"/>
          </a:p>
          <a:p>
            <a:pPr marL="0" indent="0">
              <a:buNone/>
            </a:pPr>
            <a:r>
              <a:rPr lang="en-GB"/>
              <a:t>If first aid is required,</a:t>
            </a:r>
          </a:p>
          <a:p>
            <a:pPr marL="342900" indent="-342900">
              <a:buFont typeface="+mj-lt"/>
              <a:buAutoNum type="arabicPeriod"/>
            </a:pPr>
            <a:r>
              <a:rPr lang="en-GB">
                <a:latin typeface="Arial"/>
                <a:cs typeface="Arial"/>
              </a:rPr>
              <a:t>Contact Pierre Sanchez 4</a:t>
            </a:r>
            <a:r>
              <a:rPr lang="en-GB" baseline="30000">
                <a:latin typeface="Arial"/>
                <a:cs typeface="Arial"/>
              </a:rPr>
              <a:t>th</a:t>
            </a:r>
            <a:r>
              <a:rPr lang="en-GB">
                <a:latin typeface="Arial"/>
                <a:cs typeface="Arial"/>
              </a:rPr>
              <a:t> Floor most days</a:t>
            </a:r>
          </a:p>
          <a:p>
            <a:pPr marL="857250" lvl="2" indent="0">
              <a:buNone/>
            </a:pPr>
            <a:r>
              <a:rPr lang="en-GB" sz="1400">
                <a:latin typeface="Arial"/>
                <a:cs typeface="Arial"/>
              </a:rPr>
              <a:t>T +44208 424 3246</a:t>
            </a:r>
          </a:p>
          <a:p>
            <a:pPr marL="857250" lvl="2" indent="0">
              <a:buNone/>
            </a:pPr>
            <a:r>
              <a:rPr lang="en-GB" sz="1400">
                <a:latin typeface="Arial"/>
                <a:cs typeface="Arial"/>
              </a:rPr>
              <a:t>M +44 7 907 355 024</a:t>
            </a:r>
          </a:p>
          <a:p>
            <a:pPr marL="342900" indent="-342900">
              <a:buFont typeface="+mj-lt"/>
              <a:buAutoNum type="arabicPeriod"/>
            </a:pPr>
            <a:r>
              <a:rPr lang="en-GB">
                <a:latin typeface="Arial"/>
                <a:cs typeface="Arial"/>
              </a:rPr>
              <a:t>In Pierre’s absence, ring 999 for life threatening situations, otherwise ring 111. Afterwards you must notify HR and/or the Health &amp; Safety Team: Jennifer O’Brien, Alison </a:t>
            </a:r>
            <a:r>
              <a:rPr lang="en-GB" err="1">
                <a:latin typeface="Arial"/>
                <a:cs typeface="Arial"/>
              </a:rPr>
              <a:t>Wabe</a:t>
            </a:r>
            <a:r>
              <a:rPr lang="en-GB">
                <a:latin typeface="Arial"/>
                <a:cs typeface="Arial"/>
              </a:rPr>
              <a:t> and Pierre Sanchez.</a:t>
            </a:r>
          </a:p>
          <a:p>
            <a:r>
              <a:rPr lang="en-GB"/>
              <a:t>First aid boxes are available on each floor and in reception.</a:t>
            </a:r>
          </a:p>
        </p:txBody>
      </p:sp>
    </p:spTree>
    <p:extLst>
      <p:ext uri="{BB962C8B-B14F-4D97-AF65-F5344CB8AC3E}">
        <p14:creationId xmlns:p14="http://schemas.microsoft.com/office/powerpoint/2010/main" val="3824767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First Aiders</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a:noAutofit/>
          </a:bodyPr>
          <a:lstStyle/>
          <a:p>
            <a:endParaRPr lang="en-GB" sz="1000">
              <a:solidFill>
                <a:srgbClr val="1D1D1D"/>
              </a:solidFill>
            </a:endParaRPr>
          </a:p>
          <a:p>
            <a:pPr>
              <a:lnSpc>
                <a:spcPct val="100000"/>
              </a:lnSpc>
              <a:spcBef>
                <a:spcPts val="0"/>
              </a:spcBef>
            </a:pPr>
            <a:endParaRPr lang="en-GB" sz="1000"/>
          </a:p>
        </p:txBody>
      </p:sp>
      <p:pic>
        <p:nvPicPr>
          <p:cNvPr id="6" name="Picture 5" descr="A picture containing game&#10;&#10;Description automatically generated">
            <a:extLst>
              <a:ext uri="{FF2B5EF4-FFF2-40B4-BE49-F238E27FC236}">
                <a16:creationId xmlns:a16="http://schemas.microsoft.com/office/drawing/2014/main" id="{056894EC-58C8-4CE4-8AF8-891B04F11567}"/>
              </a:ext>
            </a:extLst>
          </p:cNvPr>
          <p:cNvPicPr>
            <a:picLocks noChangeAspect="1"/>
          </p:cNvPicPr>
          <p:nvPr/>
        </p:nvPicPr>
        <p:blipFill rotWithShape="1">
          <a:blip r:embed="rId2"/>
          <a:srcRect r="1" b="1541"/>
          <a:stretch/>
        </p:blipFill>
        <p:spPr>
          <a:xfrm>
            <a:off x="5062605" y="-1"/>
            <a:ext cx="4081395" cy="4241204"/>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extBox 1">
            <a:extLst>
              <a:ext uri="{FF2B5EF4-FFF2-40B4-BE49-F238E27FC236}">
                <a16:creationId xmlns:a16="http://schemas.microsoft.com/office/drawing/2014/main" id="{DB2B731E-8EE3-45FD-B5C6-BA8945CED045}"/>
              </a:ext>
            </a:extLst>
          </p:cNvPr>
          <p:cNvSpPr txBox="1"/>
          <p:nvPr/>
        </p:nvSpPr>
        <p:spPr>
          <a:xfrm>
            <a:off x="285750" y="1028700"/>
            <a:ext cx="5010150" cy="3447098"/>
          </a:xfrm>
          <a:prstGeom prst="rect">
            <a:avLst/>
          </a:prstGeom>
          <a:noFill/>
        </p:spPr>
        <p:txBody>
          <a:bodyPr wrap="square" rtlCol="0" anchor="t">
            <a:spAutoFit/>
          </a:bodyPr>
          <a:lstStyle/>
          <a:p>
            <a:pPr>
              <a:spcAft>
                <a:spcPts val="600"/>
              </a:spcAft>
            </a:pPr>
            <a:r>
              <a:rPr lang="en-US" sz="1100" b="1">
                <a:solidFill>
                  <a:srgbClr val="7030A0"/>
                </a:solidFill>
                <a:latin typeface="Arial"/>
                <a:cs typeface="Arial"/>
              </a:rPr>
              <a:t>Be aware of the risks to yourself and others. </a:t>
            </a:r>
            <a:r>
              <a:rPr lang="en-US" sz="1100">
                <a:latin typeface="Arial"/>
                <a:cs typeface="Arial"/>
              </a:rPr>
              <a:t>When approaching a casualty there is always a risk of cross contamination – especially when you may have to get close to the casualty to assess what is wrong or to check their breathing. It is always important to be aware of the risks of how this cross contamination has occurred. According to NHS 111 we do not know exactly how coronavirus spreads from person to person but similar viruses are spread in cough droplets.</a:t>
            </a:r>
          </a:p>
          <a:p>
            <a:pPr>
              <a:spcAft>
                <a:spcPts val="600"/>
              </a:spcAft>
            </a:pPr>
            <a:endParaRPr lang="en-US" sz="1100">
              <a:latin typeface="Arial" panose="020B0604020202020204" pitchFamily="34" charset="0"/>
              <a:cs typeface="Arial" panose="020B0604020202020204" pitchFamily="34" charset="0"/>
            </a:endParaRPr>
          </a:p>
          <a:p>
            <a:pPr>
              <a:spcAft>
                <a:spcPts val="600"/>
              </a:spcAft>
            </a:pPr>
            <a:r>
              <a:rPr lang="en-US" sz="1100" b="1">
                <a:solidFill>
                  <a:srgbClr val="7030A0"/>
                </a:solidFill>
                <a:latin typeface="Arial"/>
                <a:cs typeface="Arial"/>
              </a:rPr>
              <a:t>Keep yourself updated and informed. </a:t>
            </a:r>
            <a:r>
              <a:rPr lang="en-US" sz="1100">
                <a:latin typeface="Arial"/>
                <a:cs typeface="Arial"/>
              </a:rPr>
              <a:t>As this is a new disease this is an ever-changing situation and the government and NHS are continually updating their advice. Make sure that you regularly review the NHS 111 or Gov.uk website which has a specific section on Coronavirus.</a:t>
            </a:r>
          </a:p>
          <a:p>
            <a:pPr>
              <a:spcAft>
                <a:spcPts val="600"/>
              </a:spcAft>
            </a:pPr>
            <a:endParaRPr lang="en-US" sz="1100">
              <a:latin typeface="Arial" panose="020B0604020202020204" pitchFamily="34" charset="0"/>
              <a:cs typeface="Arial" panose="020B0604020202020204" pitchFamily="34" charset="0"/>
            </a:endParaRPr>
          </a:p>
          <a:p>
            <a:pPr>
              <a:spcAft>
                <a:spcPts val="600"/>
              </a:spcAft>
            </a:pPr>
            <a:r>
              <a:rPr lang="en-US" sz="1100" b="1">
                <a:solidFill>
                  <a:srgbClr val="7030A0"/>
                </a:solidFill>
                <a:latin typeface="Arial" panose="020B0604020202020204" pitchFamily="34" charset="0"/>
                <a:cs typeface="Arial" panose="020B0604020202020204" pitchFamily="34" charset="0"/>
              </a:rPr>
              <a:t>Remember your own needs. </a:t>
            </a:r>
            <a:r>
              <a:rPr lang="en-US" sz="1100">
                <a:latin typeface="Arial" panose="020B0604020202020204" pitchFamily="34" charset="0"/>
                <a:cs typeface="Arial" panose="020B0604020202020204" pitchFamily="34" charset="0"/>
              </a:rPr>
              <a:t>These are challenging and uncertain times for all. The COVID-19 outbreak has meant a lot of upheaval and worry for people. In order to help others you will also need to look after your own needs. Make sure you take time to talk about your fears and concerns with someone you trust and to take out time to look after yourself.</a:t>
            </a:r>
          </a:p>
        </p:txBody>
      </p:sp>
    </p:spTree>
    <p:extLst>
      <p:ext uri="{BB962C8B-B14F-4D97-AF65-F5344CB8AC3E}">
        <p14:creationId xmlns:p14="http://schemas.microsoft.com/office/powerpoint/2010/main" val="244138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B937C-8D72-4AF7-8195-87F7CB03CB2B}"/>
              </a:ext>
            </a:extLst>
          </p:cNvPr>
          <p:cNvSpPr>
            <a:spLocks noGrp="1"/>
          </p:cNvSpPr>
          <p:nvPr>
            <p:ph type="sldNum" sz="quarter" idx="12"/>
          </p:nvPr>
        </p:nvSpPr>
        <p:spPr>
          <a:xfrm>
            <a:off x="8515350" y="4767263"/>
            <a:ext cx="338328" cy="274637"/>
          </a:xfrm>
        </p:spPr>
        <p:txBody>
          <a:bodyPr/>
          <a:lstStyle/>
          <a:p>
            <a:fld id="{282A0A07-47CC-DB44-A11B-D8673270CCE0}" type="slidenum">
              <a:rPr lang="en-US" smtClean="0"/>
              <a:t>16</a:t>
            </a:fld>
            <a:endParaRPr lang="en-US"/>
          </a:p>
        </p:txBody>
      </p:sp>
      <p:sp>
        <p:nvSpPr>
          <p:cNvPr id="5" name="Title 4">
            <a:extLst>
              <a:ext uri="{FF2B5EF4-FFF2-40B4-BE49-F238E27FC236}">
                <a16:creationId xmlns:a16="http://schemas.microsoft.com/office/drawing/2014/main" id="{F494F146-841E-4926-9C43-58BE66815C4E}"/>
              </a:ext>
            </a:extLst>
          </p:cNvPr>
          <p:cNvSpPr>
            <a:spLocks noGrp="1"/>
          </p:cNvSpPr>
          <p:nvPr>
            <p:ph type="ctrTitle"/>
          </p:nvPr>
        </p:nvSpPr>
        <p:spPr>
          <a:xfrm>
            <a:off x="419100" y="366231"/>
            <a:ext cx="8318499" cy="472559"/>
          </a:xfrm>
        </p:spPr>
        <p:txBody>
          <a:bodyPr/>
          <a:lstStyle/>
          <a:p>
            <a:r>
              <a:rPr lang="en-GB"/>
              <a:t>What to do..                       </a:t>
            </a:r>
            <a:r>
              <a:rPr lang="en-GB" sz="1800"/>
              <a:t>(Additional PPE is mandatory) </a:t>
            </a:r>
            <a:endParaRPr lang="en-GB"/>
          </a:p>
        </p:txBody>
      </p:sp>
      <p:sp>
        <p:nvSpPr>
          <p:cNvPr id="6" name="Content Placeholder 5">
            <a:extLst>
              <a:ext uri="{FF2B5EF4-FFF2-40B4-BE49-F238E27FC236}">
                <a16:creationId xmlns:a16="http://schemas.microsoft.com/office/drawing/2014/main" id="{A3833FB2-267D-4115-A0E1-7AA8C92DA073}"/>
              </a:ext>
            </a:extLst>
          </p:cNvPr>
          <p:cNvSpPr>
            <a:spLocks noGrp="1"/>
          </p:cNvSpPr>
          <p:nvPr>
            <p:ph sz="half" idx="1"/>
          </p:nvPr>
        </p:nvSpPr>
        <p:spPr>
          <a:xfrm>
            <a:off x="419733" y="1028700"/>
            <a:ext cx="6441021" cy="3565525"/>
          </a:xfrm>
        </p:spPr>
        <p:txBody>
          <a:bodyPr lIns="0" tIns="0" rIns="0" bIns="0" anchor="t">
            <a:noAutofit/>
          </a:bodyPr>
          <a:lstStyle/>
          <a:p>
            <a:pPr marL="0" lvl="0" indent="0" eaLnBrk="0" fontAlgn="base" hangingPunct="0">
              <a:lnSpc>
                <a:spcPct val="100000"/>
              </a:lnSpc>
              <a:spcBef>
                <a:spcPts val="0"/>
              </a:spcBef>
              <a:spcAft>
                <a:spcPct val="0"/>
              </a:spcAft>
              <a:buNone/>
            </a:pPr>
            <a:r>
              <a:rPr lang="en-US" altLang="en-US" sz="1200" b="1">
                <a:solidFill>
                  <a:srgbClr val="0B0C0C"/>
                </a:solidFill>
              </a:rPr>
              <a:t>Providing Assistance</a:t>
            </a:r>
          </a:p>
          <a:p>
            <a:pPr marL="0" lvl="0" indent="0" eaLnBrk="0" fontAlgn="base" hangingPunct="0">
              <a:lnSpc>
                <a:spcPct val="100000"/>
              </a:lnSpc>
              <a:spcBef>
                <a:spcPts val="0"/>
              </a:spcBef>
              <a:spcAft>
                <a:spcPct val="0"/>
              </a:spcAft>
              <a:buNone/>
            </a:pPr>
            <a:r>
              <a:rPr lang="en-US" altLang="en-US" sz="1200">
                <a:solidFill>
                  <a:srgbClr val="0B0C0C"/>
                </a:solidFill>
                <a:latin typeface="Arial"/>
                <a:cs typeface="Arial"/>
              </a:rPr>
              <a:t>If you need to provide assistance to an individual, place the person in a place away from others. If there is no physically separate room, ask others who are not involved in providing assistance to stay at least 2 </a:t>
            </a:r>
            <a:r>
              <a:rPr lang="en-US" altLang="en-US" sz="1200" err="1">
                <a:solidFill>
                  <a:srgbClr val="0B0C0C"/>
                </a:solidFill>
                <a:latin typeface="Arial"/>
                <a:cs typeface="Arial"/>
              </a:rPr>
              <a:t>metres</a:t>
            </a:r>
            <a:r>
              <a:rPr lang="en-US" altLang="en-US" sz="1200">
                <a:solidFill>
                  <a:srgbClr val="0B0C0C"/>
                </a:solidFill>
                <a:latin typeface="Arial"/>
                <a:cs typeface="Arial"/>
              </a:rPr>
              <a:t> away from the individual.</a:t>
            </a:r>
          </a:p>
          <a:p>
            <a:pPr marL="0" lvl="0" indent="0" eaLnBrk="0" fontAlgn="base" hangingPunct="0">
              <a:lnSpc>
                <a:spcPct val="100000"/>
              </a:lnSpc>
              <a:spcBef>
                <a:spcPts val="0"/>
              </a:spcBef>
              <a:spcAft>
                <a:spcPct val="0"/>
              </a:spcAft>
              <a:buNone/>
            </a:pPr>
            <a:endParaRPr lang="en-GB" sz="1200"/>
          </a:p>
          <a:p>
            <a:pPr marL="0" indent="0">
              <a:lnSpc>
                <a:spcPct val="100000"/>
              </a:lnSpc>
              <a:spcBef>
                <a:spcPts val="0"/>
              </a:spcBef>
              <a:buNone/>
            </a:pPr>
            <a:r>
              <a:rPr lang="en-GB" sz="1200" b="1"/>
              <a:t>PPE</a:t>
            </a:r>
          </a:p>
          <a:p>
            <a:pPr marL="0" indent="0">
              <a:lnSpc>
                <a:spcPct val="100000"/>
              </a:lnSpc>
              <a:spcBef>
                <a:spcPts val="0"/>
              </a:spcBef>
              <a:buNone/>
            </a:pPr>
            <a:r>
              <a:rPr lang="en-GB" sz="1200"/>
              <a:t>Wash your hands thoroughly with soap and water before putting on and after taking off PPE.</a:t>
            </a:r>
          </a:p>
          <a:p>
            <a:pPr marL="0" indent="0">
              <a:lnSpc>
                <a:spcPct val="100000"/>
              </a:lnSpc>
              <a:spcBef>
                <a:spcPts val="0"/>
              </a:spcBef>
              <a:buNone/>
            </a:pPr>
            <a:r>
              <a:rPr lang="en-GB" sz="1200"/>
              <a:t>You should use the PPE provided. Disposable face mask, disposable gloves, eye protection (such as face visor or goggles) and disposable apron. Use and dispose of all PPE according to the instructions and training previously provided. </a:t>
            </a:r>
          </a:p>
          <a:p>
            <a:pPr marL="0" indent="0">
              <a:lnSpc>
                <a:spcPct val="100000"/>
              </a:lnSpc>
              <a:spcBef>
                <a:spcPts val="0"/>
              </a:spcBef>
              <a:buNone/>
            </a:pPr>
            <a:endParaRPr lang="en-GB" sz="1200"/>
          </a:p>
          <a:p>
            <a:pPr marL="0" indent="0">
              <a:lnSpc>
                <a:spcPct val="100000"/>
              </a:lnSpc>
              <a:spcBef>
                <a:spcPts val="0"/>
              </a:spcBef>
              <a:buNone/>
            </a:pPr>
            <a:r>
              <a:rPr lang="en-GB" sz="1200" b="1">
                <a:latin typeface="Arial"/>
                <a:cs typeface="Arial"/>
              </a:rPr>
              <a:t>Keep Yourself Safe</a:t>
            </a:r>
            <a:endParaRPr lang="en-GB" sz="1200" b="1"/>
          </a:p>
          <a:p>
            <a:pPr marL="0" indent="0">
              <a:lnSpc>
                <a:spcPct val="100000"/>
              </a:lnSpc>
              <a:spcBef>
                <a:spcPts val="0"/>
              </a:spcBef>
              <a:buNone/>
            </a:pPr>
            <a:r>
              <a:rPr lang="en-GB" sz="1200">
                <a:latin typeface="Arial"/>
                <a:cs typeface="Arial"/>
              </a:rPr>
              <a:t>Don’t lose sight of other cross contamination that could occur that isn’t related to COVID-19.</a:t>
            </a:r>
          </a:p>
          <a:p>
            <a:pPr>
              <a:lnSpc>
                <a:spcPct val="100000"/>
              </a:lnSpc>
              <a:spcBef>
                <a:spcPts val="0"/>
              </a:spcBef>
            </a:pPr>
            <a:r>
              <a:rPr lang="en-GB" sz="1200"/>
              <a:t>Wear gloves when dealing with open wounds.</a:t>
            </a:r>
          </a:p>
          <a:p>
            <a:pPr>
              <a:lnSpc>
                <a:spcPct val="100000"/>
              </a:lnSpc>
              <a:spcBef>
                <a:spcPts val="0"/>
              </a:spcBef>
            </a:pPr>
            <a:r>
              <a:rPr lang="en-GB" sz="1200"/>
              <a:t>Cover cuts and grazes on your hands with waterproof dressing.</a:t>
            </a:r>
          </a:p>
          <a:p>
            <a:pPr>
              <a:lnSpc>
                <a:spcPct val="100000"/>
              </a:lnSpc>
              <a:spcBef>
                <a:spcPts val="0"/>
              </a:spcBef>
            </a:pPr>
            <a:r>
              <a:rPr lang="en-GB" sz="1200"/>
              <a:t>Dispose of all waste safely.</a:t>
            </a:r>
          </a:p>
          <a:p>
            <a:pPr>
              <a:lnSpc>
                <a:spcPct val="100000"/>
              </a:lnSpc>
              <a:spcBef>
                <a:spcPts val="0"/>
              </a:spcBef>
            </a:pPr>
            <a:r>
              <a:rPr lang="en-GB" sz="1200">
                <a:latin typeface="Arial"/>
                <a:cs typeface="Arial"/>
              </a:rPr>
              <a:t>Do not touch a wound with your bare hand.</a:t>
            </a:r>
          </a:p>
          <a:p>
            <a:pPr>
              <a:lnSpc>
                <a:spcPct val="100000"/>
              </a:lnSpc>
              <a:spcBef>
                <a:spcPts val="0"/>
              </a:spcBef>
            </a:pPr>
            <a:r>
              <a:rPr lang="en-GB" sz="1200">
                <a:latin typeface="Arial"/>
                <a:cs typeface="Arial"/>
              </a:rPr>
              <a:t>Do not touch any part of a dressing that will come in contact with a wound.</a:t>
            </a:r>
          </a:p>
        </p:txBody>
      </p:sp>
      <p:pic>
        <p:nvPicPr>
          <p:cNvPr id="8" name="Picture 7">
            <a:extLst>
              <a:ext uri="{FF2B5EF4-FFF2-40B4-BE49-F238E27FC236}">
                <a16:creationId xmlns:a16="http://schemas.microsoft.com/office/drawing/2014/main" id="{DFF4A25D-D991-4F5E-ABF3-310952B677C6}"/>
              </a:ext>
            </a:extLst>
          </p:cNvPr>
          <p:cNvPicPr>
            <a:picLocks noChangeAspect="1"/>
          </p:cNvPicPr>
          <p:nvPr/>
        </p:nvPicPr>
        <p:blipFill>
          <a:blip r:embed="rId2"/>
          <a:stretch>
            <a:fillRect/>
          </a:stretch>
        </p:blipFill>
        <p:spPr>
          <a:xfrm>
            <a:off x="6860754" y="1651965"/>
            <a:ext cx="1992924" cy="2102471"/>
          </a:xfrm>
          <a:prstGeom prst="rect">
            <a:avLst/>
          </a:prstGeom>
        </p:spPr>
      </p:pic>
    </p:spTree>
    <p:extLst>
      <p:ext uri="{BB962C8B-B14F-4D97-AF65-F5344CB8AC3E}">
        <p14:creationId xmlns:p14="http://schemas.microsoft.com/office/powerpoint/2010/main" val="202231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7D7A20-72B2-45E7-B8A0-E3B883253CF4}"/>
              </a:ext>
            </a:extLst>
          </p:cNvPr>
          <p:cNvSpPr>
            <a:spLocks noGrp="1"/>
          </p:cNvSpPr>
          <p:nvPr>
            <p:ph type="sldNum" sz="quarter" idx="12"/>
          </p:nvPr>
        </p:nvSpPr>
        <p:spPr/>
        <p:txBody>
          <a:bodyPr/>
          <a:lstStyle/>
          <a:p>
            <a:fld id="{282A0A07-47CC-DB44-A11B-D8673270CCE0}" type="slidenum">
              <a:rPr lang="en-US" smtClean="0"/>
              <a:t>17</a:t>
            </a:fld>
            <a:endParaRPr lang="en-US"/>
          </a:p>
        </p:txBody>
      </p:sp>
      <p:sp>
        <p:nvSpPr>
          <p:cNvPr id="5" name="Title 4">
            <a:extLst>
              <a:ext uri="{FF2B5EF4-FFF2-40B4-BE49-F238E27FC236}">
                <a16:creationId xmlns:a16="http://schemas.microsoft.com/office/drawing/2014/main" id="{C55D6A1A-5DCF-4CFB-9062-1BDFC8FB2100}"/>
              </a:ext>
            </a:extLst>
          </p:cNvPr>
          <p:cNvSpPr>
            <a:spLocks noGrp="1"/>
          </p:cNvSpPr>
          <p:nvPr>
            <p:ph type="ctrTitle"/>
          </p:nvPr>
        </p:nvSpPr>
        <p:spPr/>
        <p:txBody>
          <a:bodyPr/>
          <a:lstStyle/>
          <a:p>
            <a:r>
              <a:rPr lang="en-GB"/>
              <a:t>First Aider Hygiene</a:t>
            </a:r>
          </a:p>
        </p:txBody>
      </p:sp>
      <p:sp>
        <p:nvSpPr>
          <p:cNvPr id="6" name="Content Placeholder 5">
            <a:extLst>
              <a:ext uri="{FF2B5EF4-FFF2-40B4-BE49-F238E27FC236}">
                <a16:creationId xmlns:a16="http://schemas.microsoft.com/office/drawing/2014/main" id="{0D766AE6-2D5F-4E4C-89F0-29386C4E4945}"/>
              </a:ext>
            </a:extLst>
          </p:cNvPr>
          <p:cNvSpPr>
            <a:spLocks noGrp="1"/>
          </p:cNvSpPr>
          <p:nvPr>
            <p:ph sz="half" idx="1"/>
          </p:nvPr>
        </p:nvSpPr>
        <p:spPr>
          <a:xfrm>
            <a:off x="365304" y="1021896"/>
            <a:ext cx="8317867" cy="3565525"/>
          </a:xfrm>
        </p:spPr>
        <p:txBody>
          <a:bodyPr>
            <a:normAutofit/>
          </a:bodyPr>
          <a:lstStyle/>
          <a:p>
            <a:pPr>
              <a:lnSpc>
                <a:spcPct val="100000"/>
              </a:lnSpc>
              <a:spcBef>
                <a:spcPts val="0"/>
              </a:spcBef>
            </a:pPr>
            <a:r>
              <a:rPr lang="en-GB" sz="1200"/>
              <a:t>Dispose of your PPE in a safe and controlled manner. </a:t>
            </a:r>
          </a:p>
          <a:p>
            <a:pPr>
              <a:lnSpc>
                <a:spcPct val="100000"/>
              </a:lnSpc>
              <a:spcBef>
                <a:spcPts val="0"/>
              </a:spcBef>
            </a:pPr>
            <a:r>
              <a:rPr lang="en-GB" sz="1200"/>
              <a:t>After contact with the individual, wash your hands thoroughly with soap and water or alcohol hand rub.</a:t>
            </a:r>
          </a:p>
          <a:p>
            <a:pPr>
              <a:lnSpc>
                <a:spcPct val="100000"/>
              </a:lnSpc>
              <a:spcBef>
                <a:spcPts val="0"/>
              </a:spcBef>
            </a:pPr>
            <a:r>
              <a:rPr lang="en-GB" sz="1200"/>
              <a:t>Avoid touching your mouth, eyes and/or nose, unless you have recently cleaned your hands after having contact with the individual.</a:t>
            </a:r>
          </a:p>
          <a:p>
            <a:pPr>
              <a:lnSpc>
                <a:spcPct val="100000"/>
              </a:lnSpc>
              <a:spcBef>
                <a:spcPts val="0"/>
              </a:spcBef>
            </a:pPr>
            <a:r>
              <a:rPr lang="en-GB" sz="1200"/>
              <a:t>There are no additional precautions to be taken in relation to cleaning your clothing/uniform other than what is usual practice.</a:t>
            </a:r>
          </a:p>
          <a:p>
            <a:pPr marL="0" lvl="0" indent="0" eaLnBrk="0" fontAlgn="base" hangingPunct="0">
              <a:lnSpc>
                <a:spcPct val="100000"/>
              </a:lnSpc>
              <a:spcBef>
                <a:spcPts val="0"/>
              </a:spcBef>
              <a:spcAft>
                <a:spcPct val="0"/>
              </a:spcAft>
              <a:buNone/>
            </a:pPr>
            <a:endParaRPr lang="en-US" altLang="en-US" sz="1200">
              <a:solidFill>
                <a:srgbClr val="0B0C0C"/>
              </a:solidFill>
            </a:endParaRPr>
          </a:p>
          <a:p>
            <a:pPr marL="0" lvl="0" indent="0">
              <a:lnSpc>
                <a:spcPct val="100000"/>
              </a:lnSpc>
              <a:spcBef>
                <a:spcPts val="0"/>
              </a:spcBef>
              <a:buNone/>
            </a:pPr>
            <a:r>
              <a:rPr lang="en-GB" sz="1200" b="1"/>
              <a:t>Cleaning Area</a:t>
            </a:r>
          </a:p>
          <a:p>
            <a:pPr marL="0" lvl="0" indent="0">
              <a:lnSpc>
                <a:spcPct val="100000"/>
              </a:lnSpc>
              <a:spcBef>
                <a:spcPts val="0"/>
              </a:spcBef>
              <a:buNone/>
            </a:pPr>
            <a:r>
              <a:rPr lang="en-GB" sz="1200"/>
              <a:t>Cleaning will depend on where assistance was provided. Public areas where a symptomatic individual has passed through and spent minimal time in (such as corridors) but which are not visibly contaminated with body fluids can be cleaned in the usual way. However, all surfaces that the symptomatic individual has come into contact with must be cleaned and disinfected.</a:t>
            </a:r>
          </a:p>
          <a:p>
            <a:pPr marL="0" lvl="0" indent="0">
              <a:lnSpc>
                <a:spcPct val="100000"/>
              </a:lnSpc>
              <a:spcBef>
                <a:spcPts val="0"/>
              </a:spcBef>
              <a:buNone/>
            </a:pPr>
            <a:endParaRPr lang="en-GB" altLang="en-US" sz="1200">
              <a:solidFill>
                <a:srgbClr val="0B0C0C"/>
              </a:solidFill>
            </a:endParaRPr>
          </a:p>
          <a:p>
            <a:pPr marL="0" lvl="0" indent="0">
              <a:lnSpc>
                <a:spcPct val="100000"/>
              </a:lnSpc>
              <a:spcBef>
                <a:spcPts val="0"/>
              </a:spcBef>
              <a:buNone/>
            </a:pPr>
            <a:r>
              <a:rPr lang="en-GB" altLang="en-US" sz="1200" b="1">
                <a:solidFill>
                  <a:srgbClr val="0B0C0C"/>
                </a:solidFill>
              </a:rPr>
              <a:t>Blood or Body Fluid Spill</a:t>
            </a:r>
          </a:p>
          <a:p>
            <a:pPr marL="0" lvl="0" indent="0">
              <a:lnSpc>
                <a:spcPct val="100000"/>
              </a:lnSpc>
              <a:spcBef>
                <a:spcPts val="0"/>
              </a:spcBef>
              <a:buNone/>
            </a:pPr>
            <a:r>
              <a:rPr lang="en-GB" altLang="en-US" sz="1200">
                <a:solidFill>
                  <a:srgbClr val="0B0C0C"/>
                </a:solidFill>
              </a:rPr>
              <a:t>Keep people away from the area. Clean the area using a spill-kit, the PPE provided and following the instructions provided with the spill-kit. Seek further advice from emergency services when they arrive. It is important to avoid all contact with body fluids until cleaning can take place.</a:t>
            </a:r>
          </a:p>
          <a:p>
            <a:pPr>
              <a:lnSpc>
                <a:spcPct val="100000"/>
              </a:lnSpc>
              <a:spcBef>
                <a:spcPts val="0"/>
              </a:spcBef>
            </a:pPr>
            <a:endParaRPr lang="en-GB" sz="1000"/>
          </a:p>
        </p:txBody>
      </p:sp>
    </p:spTree>
    <p:extLst>
      <p:ext uri="{BB962C8B-B14F-4D97-AF65-F5344CB8AC3E}">
        <p14:creationId xmlns:p14="http://schemas.microsoft.com/office/powerpoint/2010/main" val="224750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Questions</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a:xfrm>
            <a:off x="419733" y="1028700"/>
            <a:ext cx="8317867" cy="3565525"/>
          </a:xfrm>
        </p:spPr>
        <p:txBody>
          <a:bodyPr lIns="0" tIns="0" rIns="0" bIns="0" anchor="t">
            <a:noAutofit/>
          </a:bodyPr>
          <a:lstStyle/>
          <a:p>
            <a:pPr marL="0" indent="0">
              <a:lnSpc>
                <a:spcPct val="100000"/>
              </a:lnSpc>
              <a:spcBef>
                <a:spcPts val="0"/>
              </a:spcBef>
              <a:buNone/>
            </a:pPr>
            <a:r>
              <a:rPr lang="en-GB" sz="1400">
                <a:latin typeface="Arial"/>
                <a:cs typeface="Arial"/>
              </a:rPr>
              <a:t>If you feel that you are unable to comply to the rules for any reasons or are in a high risk group for COVID19, please contact your Line Manager ASAP.</a:t>
            </a:r>
          </a:p>
          <a:p>
            <a:pPr marL="0" indent="0">
              <a:lnSpc>
                <a:spcPct val="100000"/>
              </a:lnSpc>
              <a:spcBef>
                <a:spcPts val="0"/>
              </a:spcBef>
              <a:buNone/>
            </a:pPr>
            <a:endParaRPr lang="en-GB" sz="1400"/>
          </a:p>
          <a:p>
            <a:pPr marL="0" indent="0">
              <a:buNone/>
            </a:pPr>
            <a:r>
              <a:rPr lang="en-GB" sz="1400">
                <a:solidFill>
                  <a:srgbClr val="1D1D1D"/>
                </a:solidFill>
                <a:latin typeface="Arial"/>
                <a:cs typeface="Arial"/>
              </a:rPr>
              <a:t>For further information the COVID risk assessment will be available in the H&amp;S Tool Kit on the intranet.</a:t>
            </a:r>
          </a:p>
          <a:p>
            <a:pPr marL="0" indent="0">
              <a:buNone/>
            </a:pPr>
            <a:endParaRPr lang="en-GB" sz="1400">
              <a:solidFill>
                <a:srgbClr val="1D1D1D"/>
              </a:solidFill>
            </a:endParaRPr>
          </a:p>
          <a:p>
            <a:pPr marL="0" indent="0">
              <a:buNone/>
            </a:pPr>
            <a:r>
              <a:rPr lang="en-GB" sz="1400">
                <a:solidFill>
                  <a:srgbClr val="1D1D1D"/>
                </a:solidFill>
              </a:rPr>
              <a:t>If you have further questions or concerns, you can contact HR or your Head Office H&amp;S Team:</a:t>
            </a:r>
          </a:p>
          <a:p>
            <a:r>
              <a:rPr lang="en-GB" sz="1400">
                <a:solidFill>
                  <a:srgbClr val="1D1D1D"/>
                </a:solidFill>
              </a:rPr>
              <a:t>Harsa Beagley, HR</a:t>
            </a:r>
          </a:p>
          <a:p>
            <a:r>
              <a:rPr lang="en-GB" sz="1400">
                <a:solidFill>
                  <a:srgbClr val="1D1D1D"/>
                </a:solidFill>
              </a:rPr>
              <a:t>Stavroula Tzoumi, HR</a:t>
            </a:r>
          </a:p>
          <a:p>
            <a:r>
              <a:rPr lang="en-GB" sz="1400">
                <a:solidFill>
                  <a:srgbClr val="1D1D1D"/>
                </a:solidFill>
              </a:rPr>
              <a:t>Jennifer O’Brien, H&amp;S</a:t>
            </a:r>
          </a:p>
          <a:p>
            <a:r>
              <a:rPr lang="en-GB" sz="1400">
                <a:solidFill>
                  <a:srgbClr val="1D1D1D"/>
                </a:solidFill>
                <a:latin typeface="Arial"/>
                <a:cs typeface="Arial"/>
              </a:rPr>
              <a:t>Alison </a:t>
            </a:r>
            <a:r>
              <a:rPr lang="en-GB" sz="1400" err="1">
                <a:solidFill>
                  <a:srgbClr val="1D1D1D"/>
                </a:solidFill>
                <a:latin typeface="Arial"/>
                <a:cs typeface="Arial"/>
              </a:rPr>
              <a:t>Wabe</a:t>
            </a:r>
            <a:r>
              <a:rPr lang="en-GB" sz="1400">
                <a:solidFill>
                  <a:srgbClr val="1D1D1D"/>
                </a:solidFill>
                <a:latin typeface="Arial"/>
                <a:cs typeface="Arial"/>
              </a:rPr>
              <a:t>, H&amp;S</a:t>
            </a:r>
          </a:p>
          <a:p>
            <a:r>
              <a:rPr lang="en-GB" sz="1400">
                <a:solidFill>
                  <a:srgbClr val="1D1D1D"/>
                </a:solidFill>
              </a:rPr>
              <a:t>Pierre Sanchez, H&amp;S</a:t>
            </a:r>
          </a:p>
          <a:p>
            <a:endParaRPr lang="en-GB" sz="1400">
              <a:solidFill>
                <a:srgbClr val="1D1D1D"/>
              </a:solidFill>
            </a:endParaRPr>
          </a:p>
        </p:txBody>
      </p:sp>
    </p:spTree>
    <p:extLst>
      <p:ext uri="{BB962C8B-B14F-4D97-AF65-F5344CB8AC3E}">
        <p14:creationId xmlns:p14="http://schemas.microsoft.com/office/powerpoint/2010/main" val="50551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indoor, white, sitting, small&#10;&#10;Description automatically generated">
            <a:extLst>
              <a:ext uri="{FF2B5EF4-FFF2-40B4-BE49-F238E27FC236}">
                <a16:creationId xmlns:a16="http://schemas.microsoft.com/office/drawing/2014/main" id="{0C7CFDE2-C318-47F0-96C8-4B7A5617680A}"/>
              </a:ext>
            </a:extLst>
          </p:cNvPr>
          <p:cNvPicPr>
            <a:picLocks noChangeAspect="1"/>
          </p:cNvPicPr>
          <p:nvPr/>
        </p:nvPicPr>
        <p:blipFill rotWithShape="1">
          <a:blip r:embed="rId2">
            <a:alphaModFix/>
          </a:blip>
          <a:srcRect l="34210" r="3554"/>
          <a:stretch/>
        </p:blipFill>
        <p:spPr>
          <a:xfrm>
            <a:off x="4348157" y="10"/>
            <a:ext cx="4795614" cy="51434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a:xfrm>
            <a:off x="603748" y="598833"/>
            <a:ext cx="3602727" cy="983748"/>
          </a:xfrm>
        </p:spPr>
        <p:txBody>
          <a:bodyPr vert="horz" lIns="91440" tIns="45720" rIns="91440" bIns="45720" rtlCol="0" anchor="ctr">
            <a:normAutofit/>
          </a:bodyPr>
          <a:lstStyle/>
          <a:p>
            <a:r>
              <a:rPr lang="en-US" sz="4400">
                <a:solidFill>
                  <a:srgbClr val="000000"/>
                </a:solidFill>
              </a:rPr>
              <a:t>Contents</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a:xfrm>
            <a:off x="603747" y="1409700"/>
            <a:ext cx="3968253" cy="3476625"/>
          </a:xfrm>
        </p:spPr>
        <p:txBody>
          <a:bodyPr vert="horz" lIns="91440" tIns="45720" rIns="91440" bIns="45720" rtlCol="0" anchor="ctr">
            <a:normAutofit/>
          </a:bodyPr>
          <a:lstStyle/>
          <a:p>
            <a:pPr indent="-228600">
              <a:spcBef>
                <a:spcPts val="0"/>
              </a:spcBef>
              <a:spcAft>
                <a:spcPts val="600"/>
              </a:spcAft>
              <a:buFont typeface="Arial" panose="020B0604020202020204" pitchFamily="34" charset="0"/>
              <a:buChar char="•"/>
            </a:pPr>
            <a:r>
              <a:rPr lang="en-US" sz="1200">
                <a:solidFill>
                  <a:srgbClr val="000000"/>
                </a:solidFill>
              </a:rPr>
              <a:t>Attendance at Head Office</a:t>
            </a:r>
          </a:p>
          <a:p>
            <a:pPr indent="-228600">
              <a:spcBef>
                <a:spcPts val="0"/>
              </a:spcBef>
              <a:spcAft>
                <a:spcPts val="600"/>
              </a:spcAft>
              <a:buFont typeface="Arial" panose="020B0604020202020204" pitchFamily="34" charset="0"/>
              <a:buChar char="•"/>
            </a:pPr>
            <a:r>
              <a:rPr lang="en-US" sz="1200">
                <a:solidFill>
                  <a:srgbClr val="000000"/>
                </a:solidFill>
              </a:rPr>
              <a:t>Moving round the building</a:t>
            </a:r>
          </a:p>
          <a:p>
            <a:pPr indent="-228600">
              <a:spcBef>
                <a:spcPts val="0"/>
              </a:spcBef>
              <a:spcAft>
                <a:spcPts val="600"/>
              </a:spcAft>
              <a:buFont typeface="Arial" panose="020B0604020202020204" pitchFamily="34" charset="0"/>
              <a:buChar char="•"/>
            </a:pPr>
            <a:r>
              <a:rPr lang="en-US" sz="1200">
                <a:solidFill>
                  <a:srgbClr val="000000"/>
                </a:solidFill>
              </a:rPr>
              <a:t>Building facilities</a:t>
            </a:r>
          </a:p>
          <a:p>
            <a:pPr indent="-228600">
              <a:spcBef>
                <a:spcPts val="0"/>
              </a:spcBef>
              <a:spcAft>
                <a:spcPts val="600"/>
              </a:spcAft>
              <a:buFont typeface="Arial" panose="020B0604020202020204" pitchFamily="34" charset="0"/>
              <a:buChar char="•"/>
            </a:pPr>
            <a:r>
              <a:rPr lang="en-US" sz="1200">
                <a:solidFill>
                  <a:srgbClr val="000000"/>
                </a:solidFill>
              </a:rPr>
              <a:t>Meetings, shared equipment and hot desking</a:t>
            </a:r>
          </a:p>
          <a:p>
            <a:pPr indent="-228600">
              <a:spcBef>
                <a:spcPts val="0"/>
              </a:spcBef>
              <a:spcAft>
                <a:spcPts val="600"/>
              </a:spcAft>
              <a:buFont typeface="Arial" panose="020B0604020202020204" pitchFamily="34" charset="0"/>
              <a:buChar char="•"/>
            </a:pPr>
            <a:r>
              <a:rPr lang="en-US" sz="1200">
                <a:solidFill>
                  <a:srgbClr val="000000"/>
                </a:solidFill>
              </a:rPr>
              <a:t>Eating, drinking and food preparation</a:t>
            </a:r>
          </a:p>
          <a:p>
            <a:pPr indent="-228600">
              <a:spcBef>
                <a:spcPts val="0"/>
              </a:spcBef>
              <a:spcAft>
                <a:spcPts val="600"/>
              </a:spcAft>
              <a:buFont typeface="Arial" panose="020B0604020202020204" pitchFamily="34" charset="0"/>
              <a:buChar char="•"/>
            </a:pPr>
            <a:r>
              <a:rPr lang="en-US" sz="1200">
                <a:solidFill>
                  <a:srgbClr val="000000"/>
                </a:solidFill>
              </a:rPr>
              <a:t>Visitors and deliveries</a:t>
            </a:r>
          </a:p>
          <a:p>
            <a:pPr indent="-228600">
              <a:spcBef>
                <a:spcPts val="0"/>
              </a:spcBef>
              <a:spcAft>
                <a:spcPts val="600"/>
              </a:spcAft>
              <a:buFont typeface="Arial" panose="020B0604020202020204" pitchFamily="34" charset="0"/>
              <a:buChar char="•"/>
            </a:pPr>
            <a:r>
              <a:rPr lang="en-US" sz="1200">
                <a:solidFill>
                  <a:srgbClr val="000000"/>
                </a:solidFill>
              </a:rPr>
              <a:t>Use of personal protective equipment</a:t>
            </a:r>
          </a:p>
          <a:p>
            <a:pPr indent="-228600">
              <a:spcBef>
                <a:spcPts val="0"/>
              </a:spcBef>
              <a:spcAft>
                <a:spcPts val="600"/>
              </a:spcAft>
              <a:buFont typeface="Arial" panose="020B0604020202020204" pitchFamily="34" charset="0"/>
              <a:buChar char="•"/>
            </a:pPr>
            <a:r>
              <a:rPr lang="en-US" sz="1200">
                <a:solidFill>
                  <a:srgbClr val="000000"/>
                </a:solidFill>
              </a:rPr>
              <a:t>Emergency evacuation</a:t>
            </a:r>
          </a:p>
          <a:p>
            <a:pPr indent="-228600">
              <a:spcBef>
                <a:spcPts val="0"/>
              </a:spcBef>
              <a:spcAft>
                <a:spcPts val="600"/>
              </a:spcAft>
              <a:buFont typeface="Arial" panose="020B0604020202020204" pitchFamily="34" charset="0"/>
              <a:buChar char="•"/>
            </a:pPr>
            <a:r>
              <a:rPr lang="en-US" sz="1200">
                <a:solidFill>
                  <a:srgbClr val="000000"/>
                </a:solidFill>
              </a:rPr>
              <a:t>Suspected COVID?</a:t>
            </a:r>
          </a:p>
          <a:p>
            <a:pPr indent="-228600">
              <a:spcBef>
                <a:spcPts val="0"/>
              </a:spcBef>
              <a:spcAft>
                <a:spcPts val="600"/>
              </a:spcAft>
              <a:buFont typeface="Arial" panose="020B0604020202020204" pitchFamily="34" charset="0"/>
              <a:buChar char="•"/>
            </a:pPr>
            <a:r>
              <a:rPr lang="en-US" sz="1200">
                <a:solidFill>
                  <a:srgbClr val="000000"/>
                </a:solidFill>
                <a:latin typeface="Arial"/>
                <a:cs typeface="Arial"/>
              </a:rPr>
              <a:t>Mental health and wellbeing</a:t>
            </a:r>
          </a:p>
          <a:p>
            <a:pPr indent="-228600">
              <a:spcBef>
                <a:spcPts val="0"/>
              </a:spcBef>
              <a:spcAft>
                <a:spcPts val="600"/>
              </a:spcAft>
              <a:buFont typeface="Arial" panose="020B0604020202020204" pitchFamily="34" charset="0"/>
              <a:buChar char="•"/>
            </a:pPr>
            <a:r>
              <a:rPr lang="en-US" sz="1200">
                <a:solidFill>
                  <a:srgbClr val="000000"/>
                </a:solidFill>
              </a:rPr>
              <a:t>First aid and first aiders</a:t>
            </a:r>
          </a:p>
          <a:p>
            <a:pPr indent="-228600">
              <a:spcBef>
                <a:spcPts val="0"/>
              </a:spcBef>
              <a:spcAft>
                <a:spcPts val="600"/>
              </a:spcAft>
              <a:buFont typeface="Arial" panose="020B0604020202020204" pitchFamily="34" charset="0"/>
              <a:buChar char="•"/>
            </a:pPr>
            <a:r>
              <a:rPr lang="en-US" sz="1200">
                <a:solidFill>
                  <a:srgbClr val="000000"/>
                </a:solidFill>
              </a:rPr>
              <a:t>Questions and further information</a:t>
            </a:r>
          </a:p>
        </p:txBody>
      </p:sp>
    </p:spTree>
    <p:extLst>
      <p:ext uri="{BB962C8B-B14F-4D97-AF65-F5344CB8AC3E}">
        <p14:creationId xmlns:p14="http://schemas.microsoft.com/office/powerpoint/2010/main" val="1133172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Attendance at Head Office</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lnSpc>
                <a:spcPct val="100000"/>
              </a:lnSpc>
              <a:spcBef>
                <a:spcPts val="0"/>
              </a:spcBef>
              <a:buNone/>
            </a:pPr>
            <a:r>
              <a:rPr lang="en-GB" sz="1200" dirty="0">
                <a:solidFill>
                  <a:srgbClr val="1D1D1D"/>
                </a:solidFill>
                <a:latin typeface="Arial"/>
                <a:cs typeface="Arial"/>
              </a:rPr>
              <a:t>Whilst numbers attending Head Office are expected to be low, we ask everybody to observe the following measures to ensure both you and your colleagues' safety. </a:t>
            </a:r>
            <a:r>
              <a:rPr lang="en-US" sz="1200" dirty="0">
                <a:latin typeface="Arial"/>
                <a:cs typeface="Arial"/>
              </a:rPr>
              <a:t>We will continue to monitor the effectiveness of the return to work program to ensure that it remains effective.</a:t>
            </a:r>
          </a:p>
          <a:p>
            <a:pPr marL="0" indent="0">
              <a:lnSpc>
                <a:spcPct val="100000"/>
              </a:lnSpc>
              <a:spcBef>
                <a:spcPts val="0"/>
              </a:spcBef>
              <a:buNone/>
            </a:pPr>
            <a:endParaRPr lang="en-GB" sz="1200" dirty="0">
              <a:solidFill>
                <a:srgbClr val="1D1D1D"/>
              </a:solidFill>
            </a:endParaRPr>
          </a:p>
          <a:p>
            <a:pPr marL="228600" indent="-228600">
              <a:lnSpc>
                <a:spcPct val="100000"/>
              </a:lnSpc>
              <a:spcBef>
                <a:spcPts val="0"/>
              </a:spcBef>
              <a:buFont typeface="+mj-lt"/>
              <a:buAutoNum type="arabicPeriod"/>
            </a:pPr>
            <a:r>
              <a:rPr lang="en-GB" sz="1200" b="1" dirty="0">
                <a:solidFill>
                  <a:srgbClr val="1D1D1D"/>
                </a:solidFill>
                <a:latin typeface="Arial"/>
                <a:cs typeface="Arial"/>
              </a:rPr>
              <a:t>Do not attend Head Office if you show symptoms </a:t>
            </a:r>
            <a:r>
              <a:rPr lang="en-GB" sz="1200" dirty="0">
                <a:solidFill>
                  <a:srgbClr val="1D1D1D"/>
                </a:solidFill>
                <a:latin typeface="Arial"/>
                <a:cs typeface="Arial"/>
              </a:rPr>
              <a:t>or have come into close contact with someone with the virus; </a:t>
            </a:r>
            <a:r>
              <a:rPr lang="en-GB" sz="1200" b="1" dirty="0">
                <a:latin typeface="Arial"/>
                <a:cs typeface="Arial"/>
              </a:rPr>
              <a:t>in these circumstances you must self isolate.</a:t>
            </a:r>
          </a:p>
          <a:p>
            <a:pPr marL="228600" indent="-228600">
              <a:lnSpc>
                <a:spcPct val="100000"/>
              </a:lnSpc>
              <a:spcBef>
                <a:spcPts val="0"/>
              </a:spcBef>
              <a:buFont typeface="+mj-lt"/>
              <a:buAutoNum type="arabicPeriod"/>
            </a:pPr>
            <a:r>
              <a:rPr lang="en-GB" sz="1200" b="1" dirty="0">
                <a:solidFill>
                  <a:srgbClr val="1D1D1D"/>
                </a:solidFill>
                <a:latin typeface="Arial"/>
                <a:cs typeface="Arial"/>
              </a:rPr>
              <a:t>Confirm attendance with your line manager prior to attendance at HO.</a:t>
            </a:r>
            <a:endParaRPr lang="en-GB" sz="1200" dirty="0">
              <a:solidFill>
                <a:srgbClr val="1D1D1D"/>
              </a:solidFill>
              <a:latin typeface="Arial"/>
              <a:cs typeface="Arial"/>
            </a:endParaRPr>
          </a:p>
          <a:p>
            <a:pPr marL="228600" indent="-228600">
              <a:lnSpc>
                <a:spcPct val="100000"/>
              </a:lnSpc>
              <a:spcBef>
                <a:spcPts val="0"/>
              </a:spcBef>
              <a:buFont typeface="+mj-lt"/>
              <a:buAutoNum type="arabicPeriod"/>
            </a:pPr>
            <a:r>
              <a:rPr lang="en-GB" sz="1200" b="1" dirty="0">
                <a:solidFill>
                  <a:srgbClr val="1D1D1D"/>
                </a:solidFill>
                <a:latin typeface="Arial"/>
                <a:cs typeface="Arial"/>
              </a:rPr>
              <a:t>Use hand sanitiser, then complete a temperature check on arrival. </a:t>
            </a:r>
            <a:r>
              <a:rPr lang="en-GB" sz="1200" dirty="0">
                <a:solidFill>
                  <a:srgbClr val="1D1D1D"/>
                </a:solidFill>
                <a:latin typeface="Arial"/>
                <a:cs typeface="Arial"/>
              </a:rPr>
              <a:t>Temperature must be </a:t>
            </a:r>
            <a:r>
              <a:rPr lang="en-GB" sz="1200" dirty="0">
                <a:latin typeface="Arial"/>
                <a:cs typeface="Arial"/>
              </a:rPr>
              <a:t>&lt; 38° C for entry to building.</a:t>
            </a:r>
            <a:endParaRPr lang="en-GB" sz="1200" dirty="0">
              <a:solidFill>
                <a:srgbClr val="1D1D1D"/>
              </a:solidFill>
              <a:latin typeface="Arial"/>
              <a:cs typeface="Arial"/>
            </a:endParaRPr>
          </a:p>
          <a:p>
            <a:pPr marL="228600" indent="-228600">
              <a:lnSpc>
                <a:spcPct val="100000"/>
              </a:lnSpc>
              <a:spcBef>
                <a:spcPts val="0"/>
              </a:spcBef>
              <a:buFont typeface="+mj-lt"/>
              <a:buAutoNum type="arabicPeriod"/>
            </a:pPr>
            <a:r>
              <a:rPr lang="en-GB" sz="1200" b="1" dirty="0">
                <a:solidFill>
                  <a:srgbClr val="1D1D1D"/>
                </a:solidFill>
                <a:latin typeface="Arial"/>
                <a:cs typeface="Arial"/>
              </a:rPr>
              <a:t>Complete a health declaration and confirm attendance with your line manager. </a:t>
            </a:r>
            <a:r>
              <a:rPr lang="en-GB" sz="1200" dirty="0">
                <a:solidFill>
                  <a:srgbClr val="1D1D1D"/>
                </a:solidFill>
                <a:latin typeface="Arial"/>
                <a:cs typeface="Arial"/>
              </a:rPr>
              <a:t>Line managers will be responsible for ensuring social distancing at desks.</a:t>
            </a:r>
          </a:p>
          <a:p>
            <a:pPr marL="228600" indent="-228600">
              <a:lnSpc>
                <a:spcPct val="100000"/>
              </a:lnSpc>
              <a:spcBef>
                <a:spcPts val="0"/>
              </a:spcBef>
              <a:buFont typeface="+mj-lt"/>
              <a:buAutoNum type="arabicPeriod"/>
            </a:pPr>
            <a:r>
              <a:rPr lang="en-GB" sz="1200" b="1" dirty="0">
                <a:solidFill>
                  <a:srgbClr val="1D1D1D"/>
                </a:solidFill>
                <a:latin typeface="Arial"/>
                <a:cs typeface="Arial"/>
              </a:rPr>
              <a:t>Practise s</a:t>
            </a:r>
            <a:r>
              <a:rPr lang="en-GB" sz="1200" b="1" dirty="0">
                <a:latin typeface="Arial"/>
                <a:cs typeface="Arial"/>
              </a:rPr>
              <a:t>ocial distancing</a:t>
            </a:r>
            <a:r>
              <a:rPr lang="en-GB" sz="1200" dirty="0">
                <a:latin typeface="Arial"/>
                <a:cs typeface="Arial"/>
              </a:rPr>
              <a:t>, maintaining a 2 metre distance at all times.</a:t>
            </a:r>
          </a:p>
          <a:p>
            <a:pPr marL="228600" indent="-228600">
              <a:lnSpc>
                <a:spcPct val="100000"/>
              </a:lnSpc>
              <a:spcBef>
                <a:spcPts val="0"/>
              </a:spcBef>
              <a:buFont typeface="+mj-lt"/>
              <a:buAutoNum type="arabicPeriod"/>
            </a:pPr>
            <a:r>
              <a:rPr lang="en-GB" sz="1200" b="1" dirty="0">
                <a:latin typeface="Arial"/>
                <a:cs typeface="Arial"/>
              </a:rPr>
              <a:t>Follow good hygiene practice, </a:t>
            </a:r>
            <a:r>
              <a:rPr lang="en-GB" sz="1200" dirty="0">
                <a:latin typeface="Arial"/>
                <a:cs typeface="Arial"/>
              </a:rPr>
              <a:t>signage will be posted around the building.</a:t>
            </a:r>
          </a:p>
          <a:p>
            <a:pPr marL="628650" lvl="1">
              <a:lnSpc>
                <a:spcPct val="100000"/>
              </a:lnSpc>
              <a:spcBef>
                <a:spcPts val="0"/>
              </a:spcBef>
            </a:pPr>
            <a:r>
              <a:rPr lang="en-GB" sz="1200" dirty="0">
                <a:latin typeface="Arial"/>
                <a:cs typeface="Arial"/>
              </a:rPr>
              <a:t>Hand washing</a:t>
            </a:r>
          </a:p>
          <a:p>
            <a:pPr marL="628650" lvl="1">
              <a:lnSpc>
                <a:spcPct val="100000"/>
              </a:lnSpc>
              <a:spcBef>
                <a:spcPts val="0"/>
              </a:spcBef>
            </a:pPr>
            <a:r>
              <a:rPr lang="en-GB" sz="1200" dirty="0">
                <a:latin typeface="Arial"/>
                <a:cs typeface="Arial"/>
              </a:rPr>
              <a:t>No social contact</a:t>
            </a:r>
          </a:p>
          <a:p>
            <a:pPr marL="628650" lvl="1">
              <a:lnSpc>
                <a:spcPct val="100000"/>
              </a:lnSpc>
              <a:spcBef>
                <a:spcPts val="0"/>
              </a:spcBef>
            </a:pPr>
            <a:r>
              <a:rPr lang="en-GB" sz="1200" dirty="0">
                <a:latin typeface="Arial"/>
                <a:cs typeface="Arial"/>
              </a:rPr>
              <a:t>Use hand sanitiser</a:t>
            </a:r>
          </a:p>
          <a:p>
            <a:pPr marL="628650" lvl="1">
              <a:lnSpc>
                <a:spcPct val="100000"/>
              </a:lnSpc>
              <a:spcBef>
                <a:spcPts val="0"/>
              </a:spcBef>
            </a:pPr>
            <a:r>
              <a:rPr lang="en-GB" sz="1200" dirty="0">
                <a:latin typeface="Arial"/>
                <a:cs typeface="Arial"/>
              </a:rPr>
              <a:t>Do not touch face</a:t>
            </a:r>
          </a:p>
          <a:p>
            <a:pPr marL="228600" indent="-228600">
              <a:lnSpc>
                <a:spcPct val="100000"/>
              </a:lnSpc>
              <a:spcBef>
                <a:spcPts val="0"/>
              </a:spcBef>
              <a:buFont typeface="+mj-lt"/>
              <a:buAutoNum type="arabicPeriod"/>
            </a:pPr>
            <a:r>
              <a:rPr lang="en-GB" sz="1200" b="1" dirty="0">
                <a:latin typeface="Arial"/>
                <a:cs typeface="Arial"/>
              </a:rPr>
              <a:t>Avoid using public transport </a:t>
            </a:r>
            <a:r>
              <a:rPr lang="en-GB" sz="1200" dirty="0">
                <a:latin typeface="Arial"/>
                <a:cs typeface="Arial"/>
              </a:rPr>
              <a:t>to travel to Head Office, wherever possible.</a:t>
            </a:r>
          </a:p>
          <a:p>
            <a:pPr marL="228600" indent="-228600">
              <a:lnSpc>
                <a:spcPct val="100000"/>
              </a:lnSpc>
              <a:spcBef>
                <a:spcPts val="0"/>
              </a:spcBef>
              <a:buFont typeface="+mj-lt"/>
              <a:buAutoNum type="arabicPeriod"/>
            </a:pPr>
            <a:r>
              <a:rPr lang="en-US" sz="1200" b="1" dirty="0">
                <a:latin typeface="Arial"/>
                <a:cs typeface="Arial"/>
              </a:rPr>
              <a:t>Stagger arrival and departure</a:t>
            </a:r>
            <a:r>
              <a:rPr lang="en-GB" sz="1200" b="1" dirty="0">
                <a:latin typeface="Arial"/>
                <a:cs typeface="Arial"/>
              </a:rPr>
              <a:t> times</a:t>
            </a:r>
            <a:r>
              <a:rPr lang="en-GB" sz="1200" dirty="0">
                <a:latin typeface="Arial"/>
                <a:cs typeface="Arial"/>
              </a:rPr>
              <a:t>.</a:t>
            </a:r>
          </a:p>
          <a:p>
            <a:pPr marL="228600" indent="-228600">
              <a:lnSpc>
                <a:spcPct val="100000"/>
              </a:lnSpc>
              <a:spcBef>
                <a:spcPts val="0"/>
              </a:spcBef>
              <a:buFont typeface="+mj-lt"/>
              <a:buAutoNum type="arabicPeriod"/>
            </a:pPr>
            <a:r>
              <a:rPr lang="en-GB" sz="1200" b="1" dirty="0">
                <a:latin typeface="Arial"/>
                <a:cs typeface="Arial"/>
              </a:rPr>
              <a:t>Social distance whilst off site </a:t>
            </a:r>
            <a:r>
              <a:rPr lang="en-GB" sz="1200" dirty="0">
                <a:latin typeface="Arial"/>
                <a:cs typeface="Arial"/>
              </a:rPr>
              <a:t>e.g. lunch times.</a:t>
            </a:r>
            <a:endParaRPr lang="en-GB" sz="1200" dirty="0">
              <a:solidFill>
                <a:srgbClr val="1D1D1D"/>
              </a:solidFill>
              <a:latin typeface="Arial"/>
              <a:cs typeface="Arial"/>
            </a:endParaRPr>
          </a:p>
          <a:p>
            <a:pPr marL="228600" indent="-228600">
              <a:lnSpc>
                <a:spcPct val="100000"/>
              </a:lnSpc>
              <a:spcBef>
                <a:spcPts val="0"/>
              </a:spcBef>
              <a:buFont typeface="+mj-lt"/>
              <a:buAutoNum type="arabicPeriod"/>
            </a:pPr>
            <a:endParaRPr lang="en-GB" sz="1200" dirty="0"/>
          </a:p>
        </p:txBody>
      </p:sp>
    </p:spTree>
    <p:extLst>
      <p:ext uri="{BB962C8B-B14F-4D97-AF65-F5344CB8AC3E}">
        <p14:creationId xmlns:p14="http://schemas.microsoft.com/office/powerpoint/2010/main" val="1615112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a:xfrm>
            <a:off x="419100" y="335495"/>
            <a:ext cx="8318499" cy="472559"/>
          </a:xfrm>
        </p:spPr>
        <p:txBody>
          <a:bodyPr/>
          <a:lstStyle/>
          <a:p>
            <a:r>
              <a:rPr lang="en-GB" dirty="0">
                <a:solidFill>
                  <a:srgbClr val="1D1D1D"/>
                </a:solidFill>
                <a:latin typeface="Arial"/>
                <a:cs typeface="Arial"/>
              </a:rPr>
              <a:t>Temperature check on arrival</a:t>
            </a:r>
            <a:endParaRPr lang="en-GB" dirty="0"/>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lnSpc>
                <a:spcPct val="100000"/>
              </a:lnSpc>
              <a:spcBef>
                <a:spcPts val="0"/>
              </a:spcBef>
              <a:buNone/>
            </a:pPr>
            <a:r>
              <a:rPr lang="en-GB" sz="1200" b="1" dirty="0">
                <a:solidFill>
                  <a:srgbClr val="1D1D1D"/>
                </a:solidFill>
                <a:latin typeface="Arial"/>
                <a:cs typeface="Arial"/>
              </a:rPr>
              <a:t>Use hand sanitiser, then complete a temperature check on arrival. </a:t>
            </a:r>
            <a:r>
              <a:rPr lang="en-GB" sz="1200" dirty="0">
                <a:solidFill>
                  <a:srgbClr val="1D1D1D"/>
                </a:solidFill>
                <a:latin typeface="Arial"/>
                <a:cs typeface="Arial"/>
              </a:rPr>
              <a:t>Temperature must be </a:t>
            </a:r>
            <a:r>
              <a:rPr lang="en-GB" sz="1200" dirty="0">
                <a:latin typeface="Arial"/>
                <a:cs typeface="Arial"/>
              </a:rPr>
              <a:t>&lt; 38° C for entry to building.</a:t>
            </a:r>
            <a:endParaRPr lang="en-GB" sz="1200" dirty="0">
              <a:solidFill>
                <a:srgbClr val="1D1D1D"/>
              </a:solidFill>
              <a:latin typeface="Arial"/>
              <a:cs typeface="Arial"/>
            </a:endParaRPr>
          </a:p>
          <a:p>
            <a:pPr marL="0" indent="0">
              <a:lnSpc>
                <a:spcPct val="100000"/>
              </a:lnSpc>
              <a:spcBef>
                <a:spcPts val="0"/>
              </a:spcBef>
              <a:buNone/>
            </a:pPr>
            <a:endParaRPr lang="en-GB" sz="1200" dirty="0"/>
          </a:p>
          <a:p>
            <a:pPr marL="0" indent="0">
              <a:lnSpc>
                <a:spcPct val="100000"/>
              </a:lnSpc>
              <a:spcBef>
                <a:spcPts val="0"/>
              </a:spcBef>
              <a:buNone/>
            </a:pPr>
            <a:r>
              <a:rPr lang="en-GB" sz="1200" dirty="0"/>
              <a:t>How to use the thermometer? – See the pictures </a:t>
            </a:r>
          </a:p>
          <a:p>
            <a:pPr marL="0" indent="0">
              <a:lnSpc>
                <a:spcPct val="100000"/>
              </a:lnSpc>
              <a:spcBef>
                <a:spcPts val="0"/>
              </a:spcBef>
              <a:buNone/>
            </a:pPr>
            <a:endParaRPr lang="en-GB" sz="1200" dirty="0"/>
          </a:p>
          <a:p>
            <a:pPr marL="0" indent="0">
              <a:lnSpc>
                <a:spcPct val="100000"/>
              </a:lnSpc>
              <a:spcBef>
                <a:spcPts val="0"/>
              </a:spcBef>
              <a:buNone/>
            </a:pPr>
            <a:endParaRPr lang="en-GB" sz="1200" dirty="0"/>
          </a:p>
        </p:txBody>
      </p:sp>
      <p:pic>
        <p:nvPicPr>
          <p:cNvPr id="1026" name="id-41164CFD-2391-4DE2-9214-85CC725A2947">
            <a:extLst>
              <a:ext uri="{FF2B5EF4-FFF2-40B4-BE49-F238E27FC236}">
                <a16:creationId xmlns:a16="http://schemas.microsoft.com/office/drawing/2014/main" id="{9B8996E4-2D53-47A5-BBB7-1C91B9A8D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40" y="1762799"/>
            <a:ext cx="3603094" cy="275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d-B5C0D20B-FC81-4072-81E3-3CEB657CCE30">
            <a:extLst>
              <a:ext uri="{FF2B5EF4-FFF2-40B4-BE49-F238E27FC236}">
                <a16:creationId xmlns:a16="http://schemas.microsoft.com/office/drawing/2014/main" id="{B820DB76-7615-47B2-A13C-E577CAC13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951" y="1762798"/>
            <a:ext cx="3603095" cy="275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31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a:xfrm>
            <a:off x="419100" y="366231"/>
            <a:ext cx="8318499" cy="472559"/>
          </a:xfrm>
        </p:spPr>
        <p:txBody>
          <a:bodyPr/>
          <a:lstStyle/>
          <a:p>
            <a:r>
              <a:rPr lang="en-GB"/>
              <a:t>Moving Around the Building</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a:xfrm>
            <a:off x="419734" y="1028700"/>
            <a:ext cx="5723892" cy="3565525"/>
          </a:xfrm>
        </p:spPr>
        <p:txBody>
          <a:bodyPr lIns="0" tIns="0" rIns="0" bIns="0" anchor="t">
            <a:noAutofit/>
          </a:bodyPr>
          <a:lstStyle/>
          <a:p>
            <a:pPr marL="0" indent="0">
              <a:lnSpc>
                <a:spcPct val="100000"/>
              </a:lnSpc>
              <a:spcBef>
                <a:spcPts val="0"/>
              </a:spcBef>
              <a:buNone/>
            </a:pPr>
            <a:r>
              <a:rPr lang="en-GB" b="1">
                <a:solidFill>
                  <a:srgbClr val="1D1D1D"/>
                </a:solidFill>
              </a:rPr>
              <a:t>The Stairs – One Way System</a:t>
            </a:r>
          </a:p>
          <a:p>
            <a:pPr>
              <a:lnSpc>
                <a:spcPct val="100000"/>
              </a:lnSpc>
              <a:spcBef>
                <a:spcPts val="0"/>
              </a:spcBef>
            </a:pPr>
            <a:r>
              <a:rPr lang="en-GB">
                <a:solidFill>
                  <a:srgbClr val="1D1D1D"/>
                </a:solidFill>
              </a:rPr>
              <a:t>The staircase opposite the main entrance and adjacent to the lift will be used for </a:t>
            </a:r>
            <a:r>
              <a:rPr lang="en-GB" b="1">
                <a:solidFill>
                  <a:srgbClr val="1D1D1D"/>
                </a:solidFill>
              </a:rPr>
              <a:t>moving down </a:t>
            </a:r>
            <a:r>
              <a:rPr lang="en-GB">
                <a:solidFill>
                  <a:srgbClr val="1D1D1D"/>
                </a:solidFill>
              </a:rPr>
              <a:t>the floors and </a:t>
            </a:r>
            <a:r>
              <a:rPr lang="en-GB" b="1">
                <a:solidFill>
                  <a:srgbClr val="1D1D1D"/>
                </a:solidFill>
              </a:rPr>
              <a:t>exiting the building only</a:t>
            </a:r>
            <a:r>
              <a:rPr lang="en-GB">
                <a:solidFill>
                  <a:srgbClr val="1D1D1D"/>
                </a:solidFill>
              </a:rPr>
              <a:t>.</a:t>
            </a:r>
          </a:p>
          <a:p>
            <a:pPr>
              <a:lnSpc>
                <a:spcPct val="100000"/>
              </a:lnSpc>
              <a:spcBef>
                <a:spcPts val="0"/>
              </a:spcBef>
            </a:pPr>
            <a:r>
              <a:rPr lang="en-GB">
                <a:solidFill>
                  <a:srgbClr val="1D1D1D"/>
                </a:solidFill>
              </a:rPr>
              <a:t>The staircase at the back of the building will be used for </a:t>
            </a:r>
            <a:r>
              <a:rPr lang="en-GB" b="1">
                <a:solidFill>
                  <a:srgbClr val="1D1D1D"/>
                </a:solidFill>
              </a:rPr>
              <a:t>moving upwards.</a:t>
            </a:r>
          </a:p>
          <a:p>
            <a:pPr marL="0" indent="0">
              <a:lnSpc>
                <a:spcPct val="100000"/>
              </a:lnSpc>
              <a:spcBef>
                <a:spcPts val="0"/>
              </a:spcBef>
              <a:buNone/>
            </a:pPr>
            <a:endParaRPr lang="en-GB">
              <a:solidFill>
                <a:srgbClr val="1D1D1D"/>
              </a:solidFill>
            </a:endParaRPr>
          </a:p>
          <a:p>
            <a:pPr marL="0" indent="0">
              <a:lnSpc>
                <a:spcPct val="100000"/>
              </a:lnSpc>
              <a:spcBef>
                <a:spcPts val="0"/>
              </a:spcBef>
              <a:buNone/>
            </a:pPr>
            <a:r>
              <a:rPr lang="en-GB" b="1">
                <a:solidFill>
                  <a:srgbClr val="1D1D1D"/>
                </a:solidFill>
              </a:rPr>
              <a:t>The Main Lift – </a:t>
            </a:r>
            <a:r>
              <a:rPr lang="en-GB" b="1" u="sng">
                <a:solidFill>
                  <a:srgbClr val="1D1D1D"/>
                </a:solidFill>
              </a:rPr>
              <a:t>Upwards Travel Only </a:t>
            </a:r>
            <a:r>
              <a:rPr lang="en-GB" b="1">
                <a:solidFill>
                  <a:srgbClr val="1D1D1D"/>
                </a:solidFill>
              </a:rPr>
              <a:t>(unless you have a health condition)</a:t>
            </a:r>
          </a:p>
          <a:p>
            <a:pPr>
              <a:lnSpc>
                <a:spcPct val="100000"/>
              </a:lnSpc>
              <a:spcBef>
                <a:spcPts val="0"/>
              </a:spcBef>
            </a:pPr>
            <a:r>
              <a:rPr lang="en-GB">
                <a:solidFill>
                  <a:srgbClr val="1D1D1D"/>
                </a:solidFill>
              </a:rPr>
              <a:t>The lift should be used by those entering the building and ascending to their desk</a:t>
            </a:r>
            <a:r>
              <a:rPr lang="en-GB" b="1">
                <a:solidFill>
                  <a:srgbClr val="1D1D1D"/>
                </a:solidFill>
              </a:rPr>
              <a:t>.</a:t>
            </a:r>
          </a:p>
          <a:p>
            <a:pPr>
              <a:lnSpc>
                <a:spcPct val="100000"/>
              </a:lnSpc>
              <a:spcBef>
                <a:spcPts val="0"/>
              </a:spcBef>
            </a:pPr>
            <a:r>
              <a:rPr lang="en-GB">
                <a:solidFill>
                  <a:srgbClr val="1D1D1D"/>
                </a:solidFill>
                <a:latin typeface="Arial"/>
                <a:cs typeface="Arial"/>
              </a:rPr>
              <a:t>The maximum capacity of the lift will be </a:t>
            </a:r>
            <a:r>
              <a:rPr lang="en-GB" b="1">
                <a:latin typeface="Arial"/>
                <a:cs typeface="Arial"/>
              </a:rPr>
              <a:t>2 passengers </a:t>
            </a:r>
            <a:r>
              <a:rPr lang="en-GB">
                <a:solidFill>
                  <a:srgbClr val="1D1D1D"/>
                </a:solidFill>
                <a:latin typeface="Arial"/>
                <a:cs typeface="Arial"/>
              </a:rPr>
              <a:t>at one time. Floor signage will be in place.</a:t>
            </a:r>
          </a:p>
          <a:p>
            <a:pPr>
              <a:lnSpc>
                <a:spcPct val="100000"/>
              </a:lnSpc>
              <a:spcBef>
                <a:spcPts val="0"/>
              </a:spcBef>
            </a:pPr>
            <a:r>
              <a:rPr lang="en-GB">
                <a:solidFill>
                  <a:srgbClr val="1D1D1D"/>
                </a:solidFill>
              </a:rPr>
              <a:t>Please avoid using the lift to move 1 or 2 floors.</a:t>
            </a:r>
          </a:p>
          <a:p>
            <a:pPr>
              <a:lnSpc>
                <a:spcPct val="100000"/>
              </a:lnSpc>
              <a:spcBef>
                <a:spcPts val="0"/>
              </a:spcBef>
            </a:pPr>
            <a:r>
              <a:rPr lang="en-GB">
                <a:solidFill>
                  <a:srgbClr val="1D1D1D"/>
                </a:solidFill>
              </a:rPr>
              <a:t>The small lift will remain out of use.</a:t>
            </a:r>
            <a:endParaRPr lang="en-GB" sz="1100">
              <a:solidFill>
                <a:srgbClr val="1D1D1D"/>
              </a:solidFill>
            </a:endParaRPr>
          </a:p>
          <a:p>
            <a:pPr marL="0" indent="0">
              <a:lnSpc>
                <a:spcPct val="100000"/>
              </a:lnSpc>
              <a:spcBef>
                <a:spcPts val="0"/>
              </a:spcBef>
              <a:buNone/>
            </a:pPr>
            <a:endParaRPr lang="en-GB" sz="1000">
              <a:solidFill>
                <a:srgbClr val="1D1D1D"/>
              </a:solidFill>
            </a:endParaRPr>
          </a:p>
          <a:p>
            <a:pPr>
              <a:lnSpc>
                <a:spcPct val="100000"/>
              </a:lnSpc>
              <a:spcBef>
                <a:spcPts val="0"/>
              </a:spcBef>
            </a:pPr>
            <a:endParaRPr lang="en-GB" sz="1000">
              <a:solidFill>
                <a:srgbClr val="1D1D1D"/>
              </a:solidFill>
            </a:endParaRPr>
          </a:p>
          <a:p>
            <a:pPr>
              <a:lnSpc>
                <a:spcPct val="100000"/>
              </a:lnSpc>
              <a:spcBef>
                <a:spcPts val="0"/>
              </a:spcBef>
            </a:pPr>
            <a:endParaRPr lang="en-GB" sz="1000">
              <a:solidFill>
                <a:srgbClr val="1D1D1D"/>
              </a:solidFill>
            </a:endParaRPr>
          </a:p>
          <a:p>
            <a:pPr>
              <a:lnSpc>
                <a:spcPct val="100000"/>
              </a:lnSpc>
              <a:spcBef>
                <a:spcPts val="0"/>
              </a:spcBef>
            </a:pPr>
            <a:endParaRPr lang="en-GB" sz="1000">
              <a:solidFill>
                <a:srgbClr val="1D1D1D"/>
              </a:solidFill>
            </a:endParaRPr>
          </a:p>
          <a:p>
            <a:pPr>
              <a:lnSpc>
                <a:spcPct val="100000"/>
              </a:lnSpc>
              <a:spcBef>
                <a:spcPts val="0"/>
              </a:spcBef>
            </a:pPr>
            <a:endParaRPr lang="en-GB" sz="1000">
              <a:solidFill>
                <a:srgbClr val="1D1D1D"/>
              </a:solidFill>
            </a:endParaRPr>
          </a:p>
          <a:p>
            <a:pPr>
              <a:lnSpc>
                <a:spcPct val="100000"/>
              </a:lnSpc>
              <a:spcBef>
                <a:spcPts val="0"/>
              </a:spcBef>
            </a:pPr>
            <a:endParaRPr lang="en-GB" sz="1000"/>
          </a:p>
          <a:p>
            <a:pPr>
              <a:lnSpc>
                <a:spcPct val="100000"/>
              </a:lnSpc>
              <a:spcBef>
                <a:spcPts val="0"/>
              </a:spcBef>
            </a:pPr>
            <a:endParaRPr lang="en-GB" sz="1000"/>
          </a:p>
        </p:txBody>
      </p:sp>
      <p:pic>
        <p:nvPicPr>
          <p:cNvPr id="6" name="Picture 5">
            <a:extLst>
              <a:ext uri="{FF2B5EF4-FFF2-40B4-BE49-F238E27FC236}">
                <a16:creationId xmlns:a16="http://schemas.microsoft.com/office/drawing/2014/main" id="{588EC728-EE26-4602-9280-7E18FED761FD}"/>
              </a:ext>
            </a:extLst>
          </p:cNvPr>
          <p:cNvPicPr>
            <a:picLocks noChangeAspect="1"/>
          </p:cNvPicPr>
          <p:nvPr/>
        </p:nvPicPr>
        <p:blipFill>
          <a:blip r:embed="rId2"/>
          <a:stretch>
            <a:fillRect/>
          </a:stretch>
        </p:blipFill>
        <p:spPr>
          <a:xfrm>
            <a:off x="6344954" y="2593092"/>
            <a:ext cx="2799046" cy="2196000"/>
          </a:xfrm>
          <a:prstGeom prst="rect">
            <a:avLst/>
          </a:prstGeom>
        </p:spPr>
      </p:pic>
      <p:pic>
        <p:nvPicPr>
          <p:cNvPr id="7" name="Picture 6">
            <a:extLst>
              <a:ext uri="{FF2B5EF4-FFF2-40B4-BE49-F238E27FC236}">
                <a16:creationId xmlns:a16="http://schemas.microsoft.com/office/drawing/2014/main" id="{B2BCD08F-EF63-485F-8C1A-089F37451A6C}"/>
              </a:ext>
            </a:extLst>
          </p:cNvPr>
          <p:cNvPicPr>
            <a:picLocks noChangeAspect="1"/>
          </p:cNvPicPr>
          <p:nvPr/>
        </p:nvPicPr>
        <p:blipFill>
          <a:blip r:embed="rId3"/>
          <a:stretch>
            <a:fillRect/>
          </a:stretch>
        </p:blipFill>
        <p:spPr>
          <a:xfrm>
            <a:off x="6325449" y="270553"/>
            <a:ext cx="2829546" cy="2196000"/>
          </a:xfrm>
          <a:prstGeom prst="rect">
            <a:avLst/>
          </a:prstGeom>
        </p:spPr>
      </p:pic>
      <p:sp>
        <p:nvSpPr>
          <p:cNvPr id="2" name="Arrow: Right 1">
            <a:extLst>
              <a:ext uri="{FF2B5EF4-FFF2-40B4-BE49-F238E27FC236}">
                <a16:creationId xmlns:a16="http://schemas.microsoft.com/office/drawing/2014/main" id="{7D5C9A37-87E3-474A-B990-EEB72ED425E5}"/>
              </a:ext>
            </a:extLst>
          </p:cNvPr>
          <p:cNvSpPr/>
          <p:nvPr/>
        </p:nvSpPr>
        <p:spPr>
          <a:xfrm rot="11792090">
            <a:off x="6524626" y="1614571"/>
            <a:ext cx="438150" cy="190500"/>
          </a:xfrm>
          <a:prstGeom prst="right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989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Building Facilities</a:t>
            </a:r>
          </a:p>
        </p:txBody>
      </p:sp>
      <p:sp>
        <p:nvSpPr>
          <p:cNvPr id="5" name="Content Placeholder 4">
            <a:extLst>
              <a:ext uri="{FF2B5EF4-FFF2-40B4-BE49-F238E27FC236}">
                <a16:creationId xmlns:a16="http://schemas.microsoft.com/office/drawing/2014/main" id="{BD1BDD64-E30D-4342-A400-E4D11BF67A51}"/>
              </a:ext>
            </a:extLst>
          </p:cNvPr>
          <p:cNvSpPr>
            <a:spLocks noGrp="1"/>
          </p:cNvSpPr>
          <p:nvPr>
            <p:ph sz="half" idx="1"/>
          </p:nvPr>
        </p:nvSpPr>
        <p:spPr/>
        <p:txBody>
          <a:bodyPr lIns="0" tIns="0" rIns="0" bIns="0" anchor="t">
            <a:noAutofit/>
          </a:bodyPr>
          <a:lstStyle/>
          <a:p>
            <a:pPr marL="0" indent="0">
              <a:lnSpc>
                <a:spcPct val="100000"/>
              </a:lnSpc>
              <a:spcBef>
                <a:spcPts val="0"/>
              </a:spcBef>
              <a:buNone/>
            </a:pPr>
            <a:r>
              <a:rPr lang="en-GB" sz="1200" b="1">
                <a:solidFill>
                  <a:srgbClr val="1D1D1D"/>
                </a:solidFill>
              </a:rPr>
              <a:t>Reception</a:t>
            </a:r>
          </a:p>
          <a:p>
            <a:pPr>
              <a:lnSpc>
                <a:spcPct val="100000"/>
              </a:lnSpc>
              <a:spcBef>
                <a:spcPts val="0"/>
              </a:spcBef>
            </a:pPr>
            <a:r>
              <a:rPr lang="en-GB" sz="1200">
                <a:solidFill>
                  <a:srgbClr val="1D1D1D"/>
                </a:solidFill>
                <a:latin typeface="Arial"/>
                <a:cs typeface="Arial"/>
              </a:rPr>
              <a:t>There will be no reception cover for the month of June; this will be reviewed each month.</a:t>
            </a:r>
          </a:p>
          <a:p>
            <a:pPr>
              <a:lnSpc>
                <a:spcPct val="100000"/>
              </a:lnSpc>
              <a:spcBef>
                <a:spcPts val="0"/>
              </a:spcBef>
            </a:pPr>
            <a:endParaRPr lang="en-GB" sz="1200" b="1">
              <a:solidFill>
                <a:srgbClr val="1D1D1D"/>
              </a:solidFill>
            </a:endParaRPr>
          </a:p>
          <a:p>
            <a:pPr marL="0" indent="0">
              <a:lnSpc>
                <a:spcPct val="100000"/>
              </a:lnSpc>
              <a:spcBef>
                <a:spcPts val="0"/>
              </a:spcBef>
              <a:buNone/>
            </a:pPr>
            <a:r>
              <a:rPr lang="en-GB" sz="1200" b="1">
                <a:solidFill>
                  <a:srgbClr val="1D1D1D"/>
                </a:solidFill>
              </a:rPr>
              <a:t>Postage</a:t>
            </a:r>
          </a:p>
          <a:p>
            <a:pPr>
              <a:lnSpc>
                <a:spcPct val="100000"/>
              </a:lnSpc>
              <a:spcBef>
                <a:spcPts val="0"/>
              </a:spcBef>
              <a:buFont typeface="Arial" panose="020B0604020202020204" pitchFamily="34" charset="0"/>
              <a:buChar char="•"/>
            </a:pPr>
            <a:r>
              <a:rPr lang="en-GB" sz="1200">
                <a:solidFill>
                  <a:srgbClr val="1D1D1D"/>
                </a:solidFill>
              </a:rPr>
              <a:t>Postage will not  be available from Head Office, whilst there is no reception cover. Please speak to HR about urgent postal service.</a:t>
            </a:r>
          </a:p>
          <a:p>
            <a:pPr marL="0" indent="0">
              <a:lnSpc>
                <a:spcPct val="100000"/>
              </a:lnSpc>
              <a:spcBef>
                <a:spcPts val="0"/>
              </a:spcBef>
              <a:buNone/>
            </a:pPr>
            <a:endParaRPr lang="en-GB" sz="1200" b="1">
              <a:solidFill>
                <a:srgbClr val="1D1D1D"/>
              </a:solidFill>
            </a:endParaRPr>
          </a:p>
          <a:p>
            <a:pPr marL="0" indent="0">
              <a:lnSpc>
                <a:spcPct val="100000"/>
              </a:lnSpc>
              <a:spcBef>
                <a:spcPts val="0"/>
              </a:spcBef>
              <a:buNone/>
            </a:pPr>
            <a:r>
              <a:rPr lang="en-GB" sz="1200" b="1">
                <a:solidFill>
                  <a:srgbClr val="1D1D1D"/>
                </a:solidFill>
              </a:rPr>
              <a:t>Ventilation</a:t>
            </a:r>
          </a:p>
          <a:p>
            <a:pPr>
              <a:lnSpc>
                <a:spcPct val="100000"/>
              </a:lnSpc>
              <a:spcBef>
                <a:spcPts val="0"/>
              </a:spcBef>
            </a:pPr>
            <a:r>
              <a:rPr lang="en-GB" sz="1200">
                <a:solidFill>
                  <a:srgbClr val="1D1D1D"/>
                </a:solidFill>
              </a:rPr>
              <a:t>Use open windows to ventilate your workspace.</a:t>
            </a:r>
          </a:p>
          <a:p>
            <a:pPr>
              <a:lnSpc>
                <a:spcPct val="100000"/>
              </a:lnSpc>
              <a:spcBef>
                <a:spcPts val="0"/>
              </a:spcBef>
            </a:pPr>
            <a:r>
              <a:rPr lang="en-GB" sz="1200">
                <a:solidFill>
                  <a:srgbClr val="1D1D1D"/>
                </a:solidFill>
              </a:rPr>
              <a:t>The air-conditioning system will remain in use, and has been serviced in June 2020, replacing all filters.</a:t>
            </a:r>
          </a:p>
          <a:p>
            <a:pPr>
              <a:lnSpc>
                <a:spcPct val="100000"/>
              </a:lnSpc>
              <a:spcBef>
                <a:spcPts val="0"/>
              </a:spcBef>
            </a:pPr>
            <a:endParaRPr lang="en-GB" sz="1200" b="1">
              <a:solidFill>
                <a:srgbClr val="1D1D1D"/>
              </a:solidFill>
            </a:endParaRPr>
          </a:p>
          <a:p>
            <a:pPr marL="0" indent="0">
              <a:lnSpc>
                <a:spcPct val="100000"/>
              </a:lnSpc>
              <a:spcBef>
                <a:spcPts val="0"/>
              </a:spcBef>
              <a:buNone/>
            </a:pPr>
            <a:r>
              <a:rPr lang="en-GB" sz="1200" b="1">
                <a:solidFill>
                  <a:srgbClr val="1D1D1D"/>
                </a:solidFill>
              </a:rPr>
              <a:t>Toilets</a:t>
            </a:r>
          </a:p>
          <a:p>
            <a:pPr>
              <a:lnSpc>
                <a:spcPct val="100000"/>
              </a:lnSpc>
              <a:spcBef>
                <a:spcPts val="0"/>
              </a:spcBef>
            </a:pPr>
            <a:r>
              <a:rPr lang="en-GB" sz="1200">
                <a:solidFill>
                  <a:srgbClr val="1D1D1D"/>
                </a:solidFill>
              </a:rPr>
              <a:t>Current toilet procedures remain in place; hand driers will remain off and paper towels and lidded bins provided.</a:t>
            </a:r>
          </a:p>
          <a:p>
            <a:pPr>
              <a:lnSpc>
                <a:spcPct val="100000"/>
              </a:lnSpc>
              <a:spcBef>
                <a:spcPts val="0"/>
              </a:spcBef>
            </a:pPr>
            <a:endParaRPr lang="en-GB" sz="1200" b="1">
              <a:solidFill>
                <a:srgbClr val="1D1D1D"/>
              </a:solidFill>
            </a:endParaRPr>
          </a:p>
          <a:p>
            <a:pPr marL="0" indent="0">
              <a:lnSpc>
                <a:spcPct val="100000"/>
              </a:lnSpc>
              <a:spcBef>
                <a:spcPts val="0"/>
              </a:spcBef>
              <a:buNone/>
            </a:pPr>
            <a:r>
              <a:rPr lang="en-GB" sz="1200" b="1">
                <a:solidFill>
                  <a:srgbClr val="1D1D1D"/>
                </a:solidFill>
              </a:rPr>
              <a:t>Shower Facilities</a:t>
            </a:r>
          </a:p>
          <a:p>
            <a:pPr>
              <a:lnSpc>
                <a:spcPct val="100000"/>
              </a:lnSpc>
              <a:spcBef>
                <a:spcPts val="0"/>
              </a:spcBef>
            </a:pPr>
            <a:r>
              <a:rPr lang="en-GB" sz="1200">
                <a:solidFill>
                  <a:srgbClr val="1D1D1D"/>
                </a:solidFill>
              </a:rPr>
              <a:t>The showers will be out of use.</a:t>
            </a:r>
            <a:endParaRPr lang="en-GB" sz="1200" b="1">
              <a:solidFill>
                <a:srgbClr val="1D1D1D"/>
              </a:solidFill>
            </a:endParaRPr>
          </a:p>
          <a:p>
            <a:pPr marL="0" indent="0">
              <a:lnSpc>
                <a:spcPct val="100000"/>
              </a:lnSpc>
              <a:spcBef>
                <a:spcPts val="0"/>
              </a:spcBef>
              <a:buNone/>
            </a:pPr>
            <a:endParaRPr lang="en-GB" sz="1200" b="1">
              <a:solidFill>
                <a:srgbClr val="1D1D1D"/>
              </a:solidFill>
            </a:endParaRPr>
          </a:p>
          <a:p>
            <a:pPr marL="0" indent="0">
              <a:lnSpc>
                <a:spcPct val="100000"/>
              </a:lnSpc>
              <a:spcBef>
                <a:spcPts val="0"/>
              </a:spcBef>
              <a:buNone/>
            </a:pPr>
            <a:r>
              <a:rPr lang="en-GB" sz="1200" b="1">
                <a:solidFill>
                  <a:srgbClr val="1D1D1D"/>
                </a:solidFill>
              </a:rPr>
              <a:t>Smoking Area</a:t>
            </a:r>
          </a:p>
          <a:p>
            <a:pPr>
              <a:lnSpc>
                <a:spcPct val="100000"/>
              </a:lnSpc>
              <a:spcBef>
                <a:spcPts val="0"/>
              </a:spcBef>
            </a:pPr>
            <a:r>
              <a:rPr lang="en-GB" sz="1200">
                <a:solidFill>
                  <a:srgbClr val="1D1D1D"/>
                </a:solidFill>
              </a:rPr>
              <a:t>The smoking area will remain accessible, please socially distance yourself from others.</a:t>
            </a:r>
          </a:p>
        </p:txBody>
      </p:sp>
    </p:spTree>
    <p:extLst>
      <p:ext uri="{BB962C8B-B14F-4D97-AF65-F5344CB8AC3E}">
        <p14:creationId xmlns:p14="http://schemas.microsoft.com/office/powerpoint/2010/main" val="1444339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a:xfrm>
            <a:off x="419100" y="366231"/>
            <a:ext cx="8318499" cy="843444"/>
          </a:xfrm>
        </p:spPr>
        <p:txBody>
          <a:bodyPr/>
          <a:lstStyle/>
          <a:p>
            <a:pPr>
              <a:spcBef>
                <a:spcPts val="0"/>
              </a:spcBef>
              <a:spcAft>
                <a:spcPts val="600"/>
              </a:spcAft>
            </a:pPr>
            <a:r>
              <a:rPr lang="en-US">
                <a:solidFill>
                  <a:srgbClr val="000000"/>
                </a:solidFill>
              </a:rPr>
              <a:t>Meetings, Shared Equipment and Hot Desking</a:t>
            </a:r>
          </a:p>
        </p:txBody>
      </p:sp>
      <p:sp>
        <p:nvSpPr>
          <p:cNvPr id="6" name="Content Placeholder 5">
            <a:extLst>
              <a:ext uri="{FF2B5EF4-FFF2-40B4-BE49-F238E27FC236}">
                <a16:creationId xmlns:a16="http://schemas.microsoft.com/office/drawing/2014/main" id="{F99DE2FE-BFC9-49CB-9508-3030BE1F949A}"/>
              </a:ext>
            </a:extLst>
          </p:cNvPr>
          <p:cNvSpPr>
            <a:spLocks noGrp="1"/>
          </p:cNvSpPr>
          <p:nvPr>
            <p:ph sz="half" idx="1"/>
          </p:nvPr>
        </p:nvSpPr>
        <p:spPr>
          <a:xfrm>
            <a:off x="419733" y="1343025"/>
            <a:ext cx="8317867" cy="3251200"/>
          </a:xfrm>
        </p:spPr>
        <p:txBody>
          <a:bodyPr lIns="0" tIns="0" rIns="0" bIns="0" anchor="t">
            <a:normAutofit fontScale="92500" lnSpcReduction="20000"/>
          </a:bodyPr>
          <a:lstStyle/>
          <a:p>
            <a:pPr marL="0" indent="0">
              <a:lnSpc>
                <a:spcPct val="100000"/>
              </a:lnSpc>
              <a:spcBef>
                <a:spcPts val="0"/>
              </a:spcBef>
              <a:buNone/>
            </a:pPr>
            <a:r>
              <a:rPr lang="en-GB" sz="1200" b="1">
                <a:solidFill>
                  <a:srgbClr val="1D1D1D"/>
                </a:solidFill>
              </a:rPr>
              <a:t>Meetings Rooms</a:t>
            </a:r>
          </a:p>
          <a:p>
            <a:pPr>
              <a:lnSpc>
                <a:spcPct val="100000"/>
              </a:lnSpc>
              <a:spcBef>
                <a:spcPts val="0"/>
              </a:spcBef>
            </a:pPr>
            <a:r>
              <a:rPr lang="en-GB" sz="1200">
                <a:solidFill>
                  <a:srgbClr val="1D1D1D"/>
                </a:solidFill>
              </a:rPr>
              <a:t>Avoid face to face meetings wherever possible.</a:t>
            </a:r>
          </a:p>
          <a:p>
            <a:pPr>
              <a:lnSpc>
                <a:spcPct val="100000"/>
              </a:lnSpc>
              <a:spcBef>
                <a:spcPts val="0"/>
              </a:spcBef>
            </a:pPr>
            <a:r>
              <a:rPr lang="en-GB" sz="1200">
                <a:solidFill>
                  <a:srgbClr val="1D1D1D"/>
                </a:solidFill>
                <a:latin typeface="Arial"/>
                <a:cs typeface="Arial"/>
              </a:rPr>
              <a:t>If a face to face meeting cannot be avoided practise social distancing and keep meetings as short as possible, ideally &lt; 15 mins, or use a face mask.</a:t>
            </a:r>
          </a:p>
          <a:p>
            <a:pPr>
              <a:lnSpc>
                <a:spcPct val="100000"/>
              </a:lnSpc>
              <a:spcBef>
                <a:spcPts val="0"/>
              </a:spcBef>
            </a:pPr>
            <a:r>
              <a:rPr lang="en-GB" sz="1200">
                <a:solidFill>
                  <a:srgbClr val="1D1D1D"/>
                </a:solidFill>
                <a:latin typeface="Arial"/>
                <a:cs typeface="Arial"/>
              </a:rPr>
              <a:t>Wear a mask in group meetings that cannot be avoided or held virtually.</a:t>
            </a:r>
          </a:p>
          <a:p>
            <a:pPr>
              <a:lnSpc>
                <a:spcPct val="100000"/>
              </a:lnSpc>
              <a:spcBef>
                <a:spcPts val="0"/>
              </a:spcBef>
            </a:pPr>
            <a:endParaRPr lang="en-GB" sz="1200">
              <a:solidFill>
                <a:srgbClr val="1D1D1D"/>
              </a:solidFill>
              <a:latin typeface="Arial"/>
              <a:cs typeface="Arial"/>
            </a:endParaRPr>
          </a:p>
          <a:p>
            <a:pPr marL="0" indent="0">
              <a:lnSpc>
                <a:spcPct val="100000"/>
              </a:lnSpc>
              <a:spcBef>
                <a:spcPts val="0"/>
              </a:spcBef>
              <a:buNone/>
            </a:pPr>
            <a:r>
              <a:rPr lang="en-GB" sz="1200" b="1">
                <a:solidFill>
                  <a:srgbClr val="1D1D1D"/>
                </a:solidFill>
              </a:rPr>
              <a:t>Pods</a:t>
            </a:r>
          </a:p>
          <a:p>
            <a:pPr>
              <a:lnSpc>
                <a:spcPct val="100000"/>
              </a:lnSpc>
              <a:spcBef>
                <a:spcPts val="0"/>
              </a:spcBef>
            </a:pPr>
            <a:r>
              <a:rPr lang="en-GB" sz="1200">
                <a:solidFill>
                  <a:srgbClr val="1D1D1D"/>
                </a:solidFill>
              </a:rPr>
              <a:t>One person at time only.</a:t>
            </a:r>
          </a:p>
          <a:p>
            <a:pPr>
              <a:lnSpc>
                <a:spcPct val="100000"/>
              </a:lnSpc>
              <a:spcBef>
                <a:spcPts val="0"/>
              </a:spcBef>
            </a:pPr>
            <a:endParaRPr lang="en-GB" sz="1200">
              <a:highlight>
                <a:srgbClr val="FFFF00"/>
              </a:highlight>
            </a:endParaRPr>
          </a:p>
          <a:p>
            <a:pPr marL="0" indent="0">
              <a:lnSpc>
                <a:spcPct val="100000"/>
              </a:lnSpc>
              <a:spcBef>
                <a:spcPts val="0"/>
              </a:spcBef>
              <a:buNone/>
            </a:pPr>
            <a:r>
              <a:rPr lang="en-GB" sz="1200" b="1"/>
              <a:t>Shared Equipment</a:t>
            </a:r>
          </a:p>
          <a:p>
            <a:pPr>
              <a:lnSpc>
                <a:spcPct val="100000"/>
              </a:lnSpc>
              <a:spcBef>
                <a:spcPts val="0"/>
              </a:spcBef>
            </a:pPr>
            <a:r>
              <a:rPr lang="en-GB" sz="1200"/>
              <a:t>Wherever possible avoid using shared equipment.</a:t>
            </a:r>
          </a:p>
          <a:p>
            <a:pPr>
              <a:lnSpc>
                <a:spcPct val="100000"/>
              </a:lnSpc>
              <a:spcBef>
                <a:spcPts val="0"/>
              </a:spcBef>
            </a:pPr>
            <a:r>
              <a:rPr lang="en-GB" sz="1200">
                <a:latin typeface="Arial"/>
                <a:cs typeface="Arial"/>
              </a:rPr>
              <a:t>If you need to use shared equipment e.g. in meeting rooms, the laboratory or passing product samples, practise good hygiene and use the hand sanitiser provided.</a:t>
            </a:r>
          </a:p>
          <a:p>
            <a:pPr>
              <a:lnSpc>
                <a:spcPct val="100000"/>
              </a:lnSpc>
              <a:spcBef>
                <a:spcPts val="0"/>
              </a:spcBef>
            </a:pPr>
            <a:endParaRPr lang="en-GB" sz="1200"/>
          </a:p>
          <a:p>
            <a:pPr marL="0" indent="0">
              <a:lnSpc>
                <a:spcPct val="100000"/>
              </a:lnSpc>
              <a:spcBef>
                <a:spcPts val="0"/>
              </a:spcBef>
              <a:buNone/>
            </a:pPr>
            <a:r>
              <a:rPr lang="en-GB" sz="1200" b="1"/>
              <a:t>Desks</a:t>
            </a:r>
          </a:p>
          <a:p>
            <a:pPr>
              <a:lnSpc>
                <a:spcPct val="100000"/>
              </a:lnSpc>
              <a:spcBef>
                <a:spcPts val="0"/>
              </a:spcBef>
            </a:pPr>
            <a:r>
              <a:rPr lang="en-GB" sz="1200"/>
              <a:t>There should be no hot desking. Everyone should only use their own IT equipment.</a:t>
            </a:r>
          </a:p>
          <a:p>
            <a:pPr>
              <a:lnSpc>
                <a:spcPct val="100000"/>
              </a:lnSpc>
              <a:spcBef>
                <a:spcPts val="0"/>
              </a:spcBef>
            </a:pPr>
            <a:r>
              <a:rPr lang="en-GB" sz="1200"/>
              <a:t>You must only use your desk if you can maintain a 2 m distance whist sat at your desk, including moving to and from any walkways.</a:t>
            </a:r>
          </a:p>
          <a:p>
            <a:pPr>
              <a:lnSpc>
                <a:spcPct val="100000"/>
              </a:lnSpc>
              <a:spcBef>
                <a:spcPts val="0"/>
              </a:spcBef>
            </a:pPr>
            <a:r>
              <a:rPr lang="en-GB" sz="1200"/>
              <a:t>You must get confirmation from your line manager before travelling to Head Office, as they will be responsible for ensuring there is no overcrowding i.e. your neighbouring colleagues are not in on the same day.</a:t>
            </a:r>
          </a:p>
          <a:p>
            <a:pPr>
              <a:lnSpc>
                <a:spcPct val="100000"/>
              </a:lnSpc>
              <a:spcBef>
                <a:spcPts val="0"/>
              </a:spcBef>
            </a:pPr>
            <a:endParaRPr lang="en-GB" sz="1200"/>
          </a:p>
          <a:p>
            <a:pPr marL="0" indent="0">
              <a:lnSpc>
                <a:spcPct val="100000"/>
              </a:lnSpc>
              <a:spcBef>
                <a:spcPts val="0"/>
              </a:spcBef>
              <a:buNone/>
            </a:pPr>
            <a:r>
              <a:rPr lang="en-GB" sz="1200" b="1"/>
              <a:t>Clear Desks</a:t>
            </a:r>
          </a:p>
          <a:p>
            <a:pPr>
              <a:lnSpc>
                <a:spcPct val="100000"/>
              </a:lnSpc>
              <a:spcBef>
                <a:spcPts val="0"/>
              </a:spcBef>
            </a:pPr>
            <a:r>
              <a:rPr lang="en-GB" sz="1200"/>
              <a:t>To aid cleaning please ensure your desks are clear from equipment and paperwork.</a:t>
            </a:r>
          </a:p>
        </p:txBody>
      </p:sp>
    </p:spTree>
    <p:extLst>
      <p:ext uri="{BB962C8B-B14F-4D97-AF65-F5344CB8AC3E}">
        <p14:creationId xmlns:p14="http://schemas.microsoft.com/office/powerpoint/2010/main" val="241471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pPr>
              <a:spcBef>
                <a:spcPts val="0"/>
              </a:spcBef>
              <a:spcAft>
                <a:spcPts val="600"/>
              </a:spcAft>
            </a:pPr>
            <a:r>
              <a:rPr lang="en-US">
                <a:solidFill>
                  <a:srgbClr val="000000"/>
                </a:solidFill>
              </a:rPr>
              <a:t>Eating, Drinking and Food Preparation</a:t>
            </a:r>
          </a:p>
        </p:txBody>
      </p:sp>
      <p:sp>
        <p:nvSpPr>
          <p:cNvPr id="6" name="Content Placeholder 5">
            <a:extLst>
              <a:ext uri="{FF2B5EF4-FFF2-40B4-BE49-F238E27FC236}">
                <a16:creationId xmlns:a16="http://schemas.microsoft.com/office/drawing/2014/main" id="{F99DE2FE-BFC9-49CB-9508-3030BE1F949A}"/>
              </a:ext>
            </a:extLst>
          </p:cNvPr>
          <p:cNvSpPr>
            <a:spLocks noGrp="1"/>
          </p:cNvSpPr>
          <p:nvPr>
            <p:ph sz="half" idx="1"/>
          </p:nvPr>
        </p:nvSpPr>
        <p:spPr/>
        <p:txBody>
          <a:bodyPr lIns="0" tIns="0" rIns="0" bIns="0" anchor="t">
            <a:normAutofit/>
          </a:bodyPr>
          <a:lstStyle/>
          <a:p>
            <a:pPr marL="0" indent="0">
              <a:lnSpc>
                <a:spcPct val="100000"/>
              </a:lnSpc>
              <a:spcBef>
                <a:spcPts val="0"/>
              </a:spcBef>
              <a:buNone/>
            </a:pPr>
            <a:r>
              <a:rPr lang="en-GB" sz="1400" b="1">
                <a:solidFill>
                  <a:srgbClr val="1D1D1D"/>
                </a:solidFill>
              </a:rPr>
              <a:t>Kitchen</a:t>
            </a:r>
          </a:p>
          <a:p>
            <a:pPr>
              <a:lnSpc>
                <a:spcPct val="100000"/>
              </a:lnSpc>
              <a:spcBef>
                <a:spcPts val="0"/>
              </a:spcBef>
            </a:pPr>
            <a:r>
              <a:rPr lang="en-GB" sz="1400">
                <a:solidFill>
                  <a:srgbClr val="1D1D1D"/>
                </a:solidFill>
              </a:rPr>
              <a:t>The kitchen will remain open with a capacity for two people at one time.</a:t>
            </a:r>
          </a:p>
          <a:p>
            <a:pPr>
              <a:lnSpc>
                <a:spcPct val="100000"/>
              </a:lnSpc>
              <a:spcBef>
                <a:spcPts val="0"/>
              </a:spcBef>
            </a:pPr>
            <a:r>
              <a:rPr lang="en-GB" sz="1400">
                <a:solidFill>
                  <a:srgbClr val="1D1D1D"/>
                </a:solidFill>
              </a:rPr>
              <a:t>Please keep the kitchen clear of clutter, this will help maintain a clean environment.</a:t>
            </a:r>
          </a:p>
          <a:p>
            <a:pPr marL="0" indent="0">
              <a:lnSpc>
                <a:spcPct val="100000"/>
              </a:lnSpc>
              <a:spcBef>
                <a:spcPts val="0"/>
              </a:spcBef>
              <a:buNone/>
            </a:pPr>
            <a:endParaRPr lang="en-GB" sz="1400">
              <a:solidFill>
                <a:srgbClr val="1D1D1D"/>
              </a:solidFill>
            </a:endParaRPr>
          </a:p>
          <a:p>
            <a:pPr marL="0" indent="0">
              <a:lnSpc>
                <a:spcPct val="100000"/>
              </a:lnSpc>
              <a:spcBef>
                <a:spcPts val="0"/>
              </a:spcBef>
              <a:buNone/>
            </a:pPr>
            <a:r>
              <a:rPr lang="en-GB" sz="1400" b="1">
                <a:solidFill>
                  <a:srgbClr val="1D1D1D"/>
                </a:solidFill>
              </a:rPr>
              <a:t>The Tea Room</a:t>
            </a:r>
          </a:p>
          <a:p>
            <a:pPr>
              <a:lnSpc>
                <a:spcPct val="100000"/>
              </a:lnSpc>
              <a:spcBef>
                <a:spcPts val="0"/>
              </a:spcBef>
            </a:pPr>
            <a:r>
              <a:rPr lang="en-GB" sz="1400">
                <a:solidFill>
                  <a:srgbClr val="1D1D1D"/>
                </a:solidFill>
                <a:latin typeface="Arial"/>
                <a:cs typeface="Arial"/>
              </a:rPr>
              <a:t>The Tea Room and sitting area will remain open; ensure you socially distance yourself from others using the tea room.</a:t>
            </a:r>
          </a:p>
          <a:p>
            <a:pPr>
              <a:lnSpc>
                <a:spcPct val="100000"/>
              </a:lnSpc>
              <a:spcBef>
                <a:spcPts val="0"/>
              </a:spcBef>
            </a:pPr>
            <a:r>
              <a:rPr lang="en-GB" sz="1400">
                <a:solidFill>
                  <a:srgbClr val="1D1D1D"/>
                </a:solidFill>
                <a:latin typeface="Arial"/>
                <a:cs typeface="Arial"/>
              </a:rPr>
              <a:t>Please wipe down your area after use, including table and chair backs.</a:t>
            </a:r>
          </a:p>
          <a:p>
            <a:pPr marL="0" indent="0">
              <a:lnSpc>
                <a:spcPct val="100000"/>
              </a:lnSpc>
              <a:spcBef>
                <a:spcPts val="0"/>
              </a:spcBef>
              <a:buNone/>
            </a:pPr>
            <a:endParaRPr lang="en-GB" sz="1400" b="1">
              <a:solidFill>
                <a:srgbClr val="1D1D1D"/>
              </a:solidFill>
            </a:endParaRPr>
          </a:p>
          <a:p>
            <a:pPr marL="0" indent="0">
              <a:lnSpc>
                <a:spcPct val="100000"/>
              </a:lnSpc>
              <a:spcBef>
                <a:spcPts val="0"/>
              </a:spcBef>
              <a:buNone/>
            </a:pPr>
            <a:r>
              <a:rPr lang="en-GB" sz="1400" b="1">
                <a:solidFill>
                  <a:srgbClr val="1D1D1D"/>
                </a:solidFill>
              </a:rPr>
              <a:t>The Coffee Machine</a:t>
            </a:r>
          </a:p>
          <a:p>
            <a:pPr>
              <a:lnSpc>
                <a:spcPct val="100000"/>
              </a:lnSpc>
              <a:spcBef>
                <a:spcPts val="0"/>
              </a:spcBef>
            </a:pPr>
            <a:r>
              <a:rPr lang="en-GB" sz="1400">
                <a:solidFill>
                  <a:srgbClr val="1D1D1D"/>
                </a:solidFill>
              </a:rPr>
              <a:t>The coffee machine will remain off. </a:t>
            </a:r>
            <a:endParaRPr lang="en-GB" sz="1400"/>
          </a:p>
        </p:txBody>
      </p:sp>
    </p:spTree>
    <p:extLst>
      <p:ext uri="{BB962C8B-B14F-4D97-AF65-F5344CB8AC3E}">
        <p14:creationId xmlns:p14="http://schemas.microsoft.com/office/powerpoint/2010/main" val="282883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79F447-E99A-449D-8286-5985793564F7}"/>
              </a:ext>
            </a:extLst>
          </p:cNvPr>
          <p:cNvSpPr>
            <a:spLocks noGrp="1"/>
          </p:cNvSpPr>
          <p:nvPr>
            <p:ph type="ctrTitle"/>
          </p:nvPr>
        </p:nvSpPr>
        <p:spPr/>
        <p:txBody>
          <a:bodyPr/>
          <a:lstStyle/>
          <a:p>
            <a:r>
              <a:rPr lang="en-GB"/>
              <a:t>Visitors and Deliveries</a:t>
            </a:r>
          </a:p>
        </p:txBody>
      </p:sp>
      <p:sp>
        <p:nvSpPr>
          <p:cNvPr id="6" name="Content Placeholder 5">
            <a:extLst>
              <a:ext uri="{FF2B5EF4-FFF2-40B4-BE49-F238E27FC236}">
                <a16:creationId xmlns:a16="http://schemas.microsoft.com/office/drawing/2014/main" id="{F99DE2FE-BFC9-49CB-9508-3030BE1F949A}"/>
              </a:ext>
            </a:extLst>
          </p:cNvPr>
          <p:cNvSpPr>
            <a:spLocks noGrp="1"/>
          </p:cNvSpPr>
          <p:nvPr>
            <p:ph sz="half" idx="1"/>
          </p:nvPr>
        </p:nvSpPr>
        <p:spPr/>
        <p:txBody>
          <a:bodyPr lIns="0" tIns="0" rIns="0" bIns="0" anchor="t">
            <a:normAutofit/>
          </a:bodyPr>
          <a:lstStyle/>
          <a:p>
            <a:pPr marL="0" indent="0">
              <a:lnSpc>
                <a:spcPct val="100000"/>
              </a:lnSpc>
              <a:spcBef>
                <a:spcPts val="0"/>
              </a:spcBef>
              <a:buNone/>
            </a:pPr>
            <a:r>
              <a:rPr lang="en-GB" sz="1400" b="1"/>
              <a:t>Visitors</a:t>
            </a:r>
          </a:p>
          <a:p>
            <a:pPr>
              <a:lnSpc>
                <a:spcPct val="100000"/>
              </a:lnSpc>
              <a:spcBef>
                <a:spcPts val="0"/>
              </a:spcBef>
            </a:pPr>
            <a:r>
              <a:rPr lang="en-GB" sz="1400">
                <a:latin typeface="Arial"/>
                <a:cs typeface="Arial"/>
              </a:rPr>
              <a:t>We ask you to not bring business visitors into Head Office for the month of June. This will be reviewed on a monthly basis.</a:t>
            </a:r>
          </a:p>
          <a:p>
            <a:pPr>
              <a:lnSpc>
                <a:spcPct val="100000"/>
              </a:lnSpc>
              <a:spcBef>
                <a:spcPts val="0"/>
              </a:spcBef>
            </a:pPr>
            <a:r>
              <a:rPr lang="en-GB" sz="1400">
                <a:latin typeface="Arial"/>
                <a:cs typeface="Arial"/>
              </a:rPr>
              <a:t>Contractors for essential maintenance will be permitted.</a:t>
            </a:r>
          </a:p>
          <a:p>
            <a:pPr>
              <a:lnSpc>
                <a:spcPct val="100000"/>
              </a:lnSpc>
              <a:spcBef>
                <a:spcPts val="0"/>
              </a:spcBef>
            </a:pPr>
            <a:r>
              <a:rPr lang="en-GB" sz="1400">
                <a:latin typeface="Arial"/>
                <a:cs typeface="Arial"/>
              </a:rPr>
              <a:t>It is the responsibility of the host to:</a:t>
            </a:r>
          </a:p>
          <a:p>
            <a:pPr lvl="1">
              <a:lnSpc>
                <a:spcPct val="100000"/>
              </a:lnSpc>
              <a:spcBef>
                <a:spcPts val="0"/>
              </a:spcBef>
            </a:pPr>
            <a:r>
              <a:rPr lang="en-GB" sz="1400">
                <a:latin typeface="Arial"/>
                <a:cs typeface="Arial"/>
              </a:rPr>
              <a:t>Pick up visitor at reception</a:t>
            </a:r>
          </a:p>
          <a:p>
            <a:pPr lvl="1">
              <a:lnSpc>
                <a:spcPct val="100000"/>
              </a:lnSpc>
              <a:spcBef>
                <a:spcPts val="0"/>
              </a:spcBef>
            </a:pPr>
            <a:r>
              <a:rPr lang="en-GB" sz="1400">
                <a:latin typeface="Arial"/>
                <a:cs typeface="Arial"/>
              </a:rPr>
              <a:t>Ask them to sign in and complete a health declaration on arrival.</a:t>
            </a:r>
          </a:p>
          <a:p>
            <a:pPr lvl="1">
              <a:lnSpc>
                <a:spcPct val="100000"/>
              </a:lnSpc>
              <a:spcBef>
                <a:spcPts val="0"/>
              </a:spcBef>
            </a:pPr>
            <a:r>
              <a:rPr lang="en-GB" sz="1400">
                <a:latin typeface="Arial"/>
                <a:cs typeface="Arial"/>
              </a:rPr>
              <a:t>Ensure all external visitors are aware of our basic H&amp;S principles</a:t>
            </a:r>
          </a:p>
          <a:p>
            <a:pPr lvl="2">
              <a:lnSpc>
                <a:spcPct val="100000"/>
              </a:lnSpc>
              <a:spcBef>
                <a:spcPts val="0"/>
              </a:spcBef>
            </a:pPr>
            <a:r>
              <a:rPr lang="en-GB" sz="1400">
                <a:latin typeface="Arial"/>
                <a:cs typeface="Arial"/>
              </a:rPr>
              <a:t>Moving around the building and any one-way systems.</a:t>
            </a:r>
          </a:p>
          <a:p>
            <a:pPr lvl="2">
              <a:lnSpc>
                <a:spcPct val="100000"/>
              </a:lnSpc>
              <a:spcBef>
                <a:spcPts val="0"/>
              </a:spcBef>
            </a:pPr>
            <a:r>
              <a:rPr lang="en-GB" sz="1400">
                <a:latin typeface="Arial" panose="020B0604020202020204" pitchFamily="34" charset="0"/>
                <a:cs typeface="Arial" panose="020B0604020202020204" pitchFamily="34" charset="0"/>
              </a:rPr>
              <a:t>Emergency evacuation plan.</a:t>
            </a:r>
          </a:p>
          <a:p>
            <a:pPr lvl="2">
              <a:lnSpc>
                <a:spcPct val="100000"/>
              </a:lnSpc>
              <a:spcBef>
                <a:spcPts val="0"/>
              </a:spcBef>
            </a:pPr>
            <a:endParaRPr lang="en-GB" sz="1400"/>
          </a:p>
          <a:p>
            <a:pPr marL="0" indent="0">
              <a:lnSpc>
                <a:spcPct val="100000"/>
              </a:lnSpc>
              <a:spcBef>
                <a:spcPts val="0"/>
              </a:spcBef>
              <a:buNone/>
            </a:pPr>
            <a:r>
              <a:rPr lang="en-GB" sz="1400" b="1"/>
              <a:t>Deliveries</a:t>
            </a:r>
          </a:p>
          <a:p>
            <a:r>
              <a:rPr lang="en-GB" sz="1400">
                <a:latin typeface="Arial"/>
                <a:cs typeface="Arial"/>
              </a:rPr>
              <a:t>Head Office deliveries are currently being sent to the White Building. Please contact their reception to arrange collection on parcels; email </a:t>
            </a:r>
            <a:r>
              <a:rPr lang="en-GB" sz="1400" u="sng">
                <a:latin typeface="Arial"/>
                <a:cs typeface="Arial"/>
                <a:hlinkClick r:id="rId2"/>
              </a:rPr>
              <a:t>reception@thewhitebuildingw11.com</a:t>
            </a:r>
            <a:r>
              <a:rPr lang="en-GB" sz="1400">
                <a:latin typeface="Arial"/>
                <a:cs typeface="Arial"/>
              </a:rPr>
              <a:t> or call 020 3994 6430</a:t>
            </a:r>
          </a:p>
          <a:p>
            <a:r>
              <a:rPr lang="en-GB" sz="1400"/>
              <a:t>Please do not have personal deliveries sent to Head Office.</a:t>
            </a:r>
          </a:p>
          <a:p>
            <a:endParaRPr lang="en-GB" sz="1200"/>
          </a:p>
          <a:p>
            <a:pPr marL="0" indent="0">
              <a:buNone/>
            </a:pPr>
            <a:endParaRPr lang="en-GB" sz="1200"/>
          </a:p>
          <a:p>
            <a:pPr marL="0" indent="0">
              <a:buNone/>
            </a:pPr>
            <a:endParaRPr lang="en-GB" sz="1200"/>
          </a:p>
          <a:p>
            <a:endParaRPr lang="en-GB"/>
          </a:p>
        </p:txBody>
      </p:sp>
    </p:spTree>
    <p:extLst>
      <p:ext uri="{BB962C8B-B14F-4D97-AF65-F5344CB8AC3E}">
        <p14:creationId xmlns:p14="http://schemas.microsoft.com/office/powerpoint/2010/main" val="2291993118"/>
      </p:ext>
    </p:extLst>
  </p:cSld>
  <p:clrMapOvr>
    <a:masterClrMapping/>
  </p:clrMapOvr>
</p:sld>
</file>

<file path=ppt/theme/theme1.xml><?xml version="1.0" encoding="utf-8"?>
<a:theme xmlns:a="http://schemas.openxmlformats.org/drawingml/2006/main" name="Title Slides">
  <a:themeElements>
    <a:clrScheme name="COLART COLOUR PALETTE">
      <a:dk1>
        <a:sysClr val="windowText" lastClr="000000"/>
      </a:dk1>
      <a:lt1>
        <a:srgbClr val="FFFFFF"/>
      </a:lt1>
      <a:dk2>
        <a:srgbClr val="000000"/>
      </a:dk2>
      <a:lt2>
        <a:srgbClr val="FFFFFF"/>
      </a:lt2>
      <a:accent1>
        <a:srgbClr val="2DCCD3"/>
      </a:accent1>
      <a:accent2>
        <a:srgbClr val="FF8674"/>
      </a:accent2>
      <a:accent3>
        <a:srgbClr val="FFB81C"/>
      </a:accent3>
      <a:accent4>
        <a:srgbClr val="115E67"/>
      </a:accent4>
      <a:accent5>
        <a:srgbClr val="CE0037"/>
      </a:accent5>
      <a:accent6>
        <a:srgbClr val="D7C4B7"/>
      </a:accent6>
      <a:hlink>
        <a:srgbClr val="00C7B1"/>
      </a:hlink>
      <a:folHlink>
        <a:srgbClr val="2DCC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COLART COLOUR PALETTE">
      <a:dk1>
        <a:sysClr val="windowText" lastClr="000000"/>
      </a:dk1>
      <a:lt1>
        <a:srgbClr val="FFFFFF"/>
      </a:lt1>
      <a:dk2>
        <a:srgbClr val="000000"/>
      </a:dk2>
      <a:lt2>
        <a:srgbClr val="FFFFFF"/>
      </a:lt2>
      <a:accent1>
        <a:srgbClr val="2DCCD3"/>
      </a:accent1>
      <a:accent2>
        <a:srgbClr val="FF8674"/>
      </a:accent2>
      <a:accent3>
        <a:srgbClr val="FFB81C"/>
      </a:accent3>
      <a:accent4>
        <a:srgbClr val="115E67"/>
      </a:accent4>
      <a:accent5>
        <a:srgbClr val="305597"/>
      </a:accent5>
      <a:accent6>
        <a:srgbClr val="D7C4B7"/>
      </a:accent6>
      <a:hlink>
        <a:srgbClr val="00C7B1"/>
      </a:hlink>
      <a:folHlink>
        <a:srgbClr val="CE00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age">
  <a:themeElements>
    <a:clrScheme name="COLART 2018">
      <a:dk1>
        <a:sysClr val="windowText" lastClr="000000"/>
      </a:dk1>
      <a:lt1>
        <a:srgbClr val="FFFFFF"/>
      </a:lt1>
      <a:dk2>
        <a:srgbClr val="000000"/>
      </a:dk2>
      <a:lt2>
        <a:srgbClr val="FFFFFF"/>
      </a:lt2>
      <a:accent1>
        <a:srgbClr val="2DCCD3"/>
      </a:accent1>
      <a:accent2>
        <a:srgbClr val="FF8674"/>
      </a:accent2>
      <a:accent3>
        <a:srgbClr val="FFB81C"/>
      </a:accent3>
      <a:accent4>
        <a:srgbClr val="115E67"/>
      </a:accent4>
      <a:accent5>
        <a:srgbClr val="305597"/>
      </a:accent5>
      <a:accent6>
        <a:srgbClr val="D7C4B7"/>
      </a:accent6>
      <a:hlink>
        <a:srgbClr val="00C7B1"/>
      </a:hlink>
      <a:folHlink>
        <a:srgbClr val="CE00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5164665D39F249A62A6BFD612A5ECA" ma:contentTypeVersion="13" ma:contentTypeDescription="Create a new document." ma:contentTypeScope="" ma:versionID="de8cfa26b35c47f9a38de22006d360b7">
  <xsd:schema xmlns:xsd="http://www.w3.org/2001/XMLSchema" xmlns:xs="http://www.w3.org/2001/XMLSchema" xmlns:p="http://schemas.microsoft.com/office/2006/metadata/properties" xmlns:ns3="b0cff9f9-9bc9-41df-a130-7bb1345c38a1" xmlns:ns4="2a2c87c7-4869-4777-9b15-8790c66f1dde" targetNamespace="http://schemas.microsoft.com/office/2006/metadata/properties" ma:root="true" ma:fieldsID="515060559e5557b00b58ca4e098b4dc6" ns3:_="" ns4:_="">
    <xsd:import namespace="b0cff9f9-9bc9-41df-a130-7bb1345c38a1"/>
    <xsd:import namespace="2a2c87c7-4869-4777-9b15-8790c66f1dd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cff9f9-9bc9-41df-a130-7bb1345c38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2c87c7-4869-4777-9b15-8790c66f1dd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F7AE6-704B-4AE0-8933-3BA298925383}">
  <ds:schemaRefs>
    <ds:schemaRef ds:uri="http://purl.org/dc/term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b0cff9f9-9bc9-41df-a130-7bb1345c38a1"/>
    <ds:schemaRef ds:uri="2a2c87c7-4869-4777-9b15-8790c66f1dde"/>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02B587E-F223-4FF6-A0C8-85BBC71EF373}">
  <ds:schemaRefs>
    <ds:schemaRef ds:uri="http://schemas.microsoft.com/sharepoint/v3/contenttype/forms"/>
  </ds:schemaRefs>
</ds:datastoreItem>
</file>

<file path=customXml/itemProps3.xml><?xml version="1.0" encoding="utf-8"?>
<ds:datastoreItem xmlns:ds="http://schemas.openxmlformats.org/officeDocument/2006/customXml" ds:itemID="{68F46023-962E-46BB-A54C-A7CDD2D27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cff9f9-9bc9-41df-a130-7bb1345c38a1"/>
    <ds:schemaRef ds:uri="2a2c87c7-4869-4777-9b15-8790c66f1d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2062</Words>
  <Application>Microsoft Office PowerPoint</Application>
  <PresentationFormat>On-screen Show (16:9)</PresentationFormat>
  <Paragraphs>214</Paragraphs>
  <Slides>18</Slides>
  <Notes>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18</vt:i4>
      </vt:variant>
    </vt:vector>
  </HeadingPairs>
  <TitlesOfParts>
    <vt:vector size="23" baseType="lpstr">
      <vt:lpstr>Arial</vt:lpstr>
      <vt:lpstr>Calibri</vt:lpstr>
      <vt:lpstr>Title Slides</vt:lpstr>
      <vt:lpstr>Text Slides</vt:lpstr>
      <vt:lpstr>Blank page</vt:lpstr>
      <vt:lpstr>PowerPoint Presentation</vt:lpstr>
      <vt:lpstr>Contents</vt:lpstr>
      <vt:lpstr>Attendance at Head Office</vt:lpstr>
      <vt:lpstr>Temperature check on arrival</vt:lpstr>
      <vt:lpstr>Moving Around the Building</vt:lpstr>
      <vt:lpstr>Building Facilities</vt:lpstr>
      <vt:lpstr>Meetings, Shared Equipment and Hot Desking</vt:lpstr>
      <vt:lpstr>Eating, Drinking and Food Preparation</vt:lpstr>
      <vt:lpstr>Visitors and Deliveries</vt:lpstr>
      <vt:lpstr>Use of Personal Protective Equipment</vt:lpstr>
      <vt:lpstr>Emergency Evacuations</vt:lpstr>
      <vt:lpstr>Suspected COVID?</vt:lpstr>
      <vt:lpstr>Mental Health and Wellbeing</vt:lpstr>
      <vt:lpstr>First Aid</vt:lpstr>
      <vt:lpstr>First Aiders</vt:lpstr>
      <vt:lpstr>What to do..                       (Additional PPE is mandatory) </vt:lpstr>
      <vt:lpstr>First Aider Hygiene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O’Brien</dc:creator>
  <cp:lastModifiedBy>Irene Rubio</cp:lastModifiedBy>
  <cp:revision>26</cp:revision>
  <dcterms:created xsi:type="dcterms:W3CDTF">2020-05-29T08:52:50Z</dcterms:created>
  <dcterms:modified xsi:type="dcterms:W3CDTF">2020-06-10T16:15:57Z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0x0101009E5164665D39F249A62A6BFD612A5ECA</vt:lpwstr>
  </property>
</Properties>
</file>