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3.xml" ContentType="application/vnd.openxmlformats-officedocument.theme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4.xml" ContentType="application/vnd.openxmlformats-officedocument.theme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5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6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notesSlides/notesSlide5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theme/themeOverride2.xml" ContentType="application/vnd.openxmlformats-officedocument.themeOverride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theme/themeOverride3.xml" ContentType="application/vnd.openxmlformats-officedocument.themeOverride+xml"/>
  <Override PartName="/ppt/drawings/drawing2.xml" ContentType="application/vnd.openxmlformats-officedocument.drawingml.chartshape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4"/>
    <p:sldMasterId id="2147483801" r:id="rId5"/>
    <p:sldMasterId id="2147483807" r:id="rId6"/>
    <p:sldMasterId id="2147483822" r:id="rId7"/>
    <p:sldMasterId id="2147483830" r:id="rId8"/>
    <p:sldMasterId id="2147483848" r:id="rId9"/>
    <p:sldMasterId id="2147483875" r:id="rId10"/>
  </p:sldMasterIdLst>
  <p:notesMasterIdLst>
    <p:notesMasterId r:id="rId27"/>
  </p:notesMasterIdLst>
  <p:handoutMasterIdLst>
    <p:handoutMasterId r:id="rId28"/>
  </p:handoutMasterIdLst>
  <p:sldIdLst>
    <p:sldId id="1587" r:id="rId11"/>
    <p:sldId id="1558" r:id="rId12"/>
    <p:sldId id="1639" r:id="rId13"/>
    <p:sldId id="1638" r:id="rId14"/>
    <p:sldId id="1637" r:id="rId15"/>
    <p:sldId id="1640" r:id="rId16"/>
    <p:sldId id="1538" r:id="rId17"/>
    <p:sldId id="1588" r:id="rId18"/>
    <p:sldId id="1592" r:id="rId19"/>
    <p:sldId id="1593" r:id="rId20"/>
    <p:sldId id="1598" r:id="rId21"/>
    <p:sldId id="1601" r:id="rId22"/>
    <p:sldId id="1645" r:id="rId23"/>
    <p:sldId id="1642" r:id="rId24"/>
    <p:sldId id="1644" r:id="rId25"/>
    <p:sldId id="1641" r:id="rId26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Nolwenn NGUYEN" initials="NN" lastIdx="1" clrIdx="0">
    <p:extLst>
      <p:ext uri="{19B8F6BF-5375-455C-9EA6-DF929625EA0E}">
        <p15:presenceInfo xmlns:p15="http://schemas.microsoft.com/office/powerpoint/2012/main" userId="S::hochet@ColArt.com::514bd83a-82f2-4486-b757-5f44267d891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72D5A"/>
    <a:srgbClr val="47474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755023-6A8A-4730-93A2-CED55415CDE2}" v="144" dt="2020-10-16T00:36:18.101"/>
  </p1510:revLst>
</p1510:revInfo>
</file>

<file path=ppt/tableStyles.xml><?xml version="1.0" encoding="utf-8"?>
<a:tblStyleLst xmlns:a="http://schemas.openxmlformats.org/drawingml/2006/main" def="{5C22544A-7EE6-4342-B048-85BDC9FD1C3A}">
  <a:tblStyle styleId="{1FECB4D8-DB02-4DC6-A0A2-4F2EBAE1DC90}" styleName="Style moyen 1 - Accentuation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93296810-A885-4BE3-A3E7-6D5BEEA58F35}" styleName="Style moyen 2 - Accentuation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2DE63D5-997A-4646-A377-4702673A728D}" styleName="Style léger 2 - Accentuation 3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</a:tcStyle>
    </a:band1H>
    <a:band1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1V>
    <a:band2V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3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525" autoAdjust="0"/>
    <p:restoredTop sz="89976" autoAdjust="0"/>
  </p:normalViewPr>
  <p:slideViewPr>
    <p:cSldViewPr snapToGrid="0">
      <p:cViewPr varScale="1">
        <p:scale>
          <a:sx n="135" d="100"/>
          <a:sy n="135" d="100"/>
        </p:scale>
        <p:origin x="990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34" Type="http://schemas.microsoft.com/office/2015/10/relationships/revisionInfo" Target="revisionInfo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presProps" Target="presProps.xml"/><Relationship Id="rId8" Type="http://schemas.openxmlformats.org/officeDocument/2006/relationships/slideMaster" Target="slideMasters/slideMaster5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4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2.xml"/><Relationship Id="rId2" Type="http://schemas.microsoft.com/office/2011/relationships/chartColorStyle" Target="colors2.xml"/><Relationship Id="rId1" Type="http://schemas.microsoft.com/office/2011/relationships/chartStyle" Target="style2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Microsoft_Excel_Worksheet1.xlsx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3.xml"/><Relationship Id="rId2" Type="http://schemas.microsoft.com/office/2011/relationships/chartColorStyle" Target="colors3.xml"/><Relationship Id="rId1" Type="http://schemas.microsoft.com/office/2011/relationships/chartStyle" Target="style3.xml"/><Relationship Id="rId5" Type="http://schemas.openxmlformats.org/officeDocument/2006/relationships/chartUserShapes" Target="../drawings/drawing2.xml"/><Relationship Id="rId4" Type="http://schemas.openxmlformats.org/officeDocument/2006/relationships/package" Target="../embeddings/Microsoft_Excel_Worksheet2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Feuil1!$B$23</c:f>
              <c:strCache>
                <c:ptCount val="1"/>
                <c:pt idx="0">
                  <c:v>LB Margin Value</c:v>
                </c:pt>
              </c:strCache>
            </c:strRef>
          </c:tx>
          <c:spPr>
            <a:solidFill>
              <a:srgbClr val="153C7D"/>
            </a:solidFill>
            <a:ln>
              <a:noFill/>
            </a:ln>
            <a:effectLst/>
          </c:spPr>
          <c:invertIfNegative val="0"/>
          <c:cat>
            <c:strRef>
              <c:f>Feuil1!$C$22:$E$22</c:f>
              <c:strCache>
                <c:ptCount val="3"/>
                <c:pt idx="0">
                  <c:v>Base 2018</c:v>
                </c:pt>
                <c:pt idx="1">
                  <c:v>2019</c:v>
                </c:pt>
                <c:pt idx="2">
                  <c:v>YTD 2020</c:v>
                </c:pt>
              </c:strCache>
            </c:strRef>
          </c:cat>
          <c:val>
            <c:numRef>
              <c:f>Feuil1!$C$23:$E$23</c:f>
              <c:numCache>
                <c:formatCode>General</c:formatCode>
                <c:ptCount val="3"/>
                <c:pt idx="0">
                  <c:v>100</c:v>
                </c:pt>
                <c:pt idx="1">
                  <c:v>118</c:v>
                </c:pt>
                <c:pt idx="2">
                  <c:v>130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D30-45B5-8A09-FF615AF1A3A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89086160"/>
        <c:axId val="989084848"/>
      </c:barChart>
      <c:catAx>
        <c:axId val="9890861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9084848"/>
        <c:crosses val="autoZero"/>
        <c:auto val="1"/>
        <c:lblAlgn val="ctr"/>
        <c:lblOffset val="100"/>
        <c:noMultiLvlLbl val="0"/>
      </c:catAx>
      <c:valAx>
        <c:axId val="9890848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8908616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Lefran</a:t>
            </a:r>
            <a:r>
              <a:rPr lang="fr-FR" baseline="0" dirty="0"/>
              <a:t>c Bourgeois Fine Arts</a:t>
            </a:r>
            <a:endParaRPr lang="fr-FR" dirty="0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Feuil1!$B$26</c:f>
              <c:strCache>
                <c:ptCount val="1"/>
                <c:pt idx="0">
                  <c:v>LB Fine Arts Sales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Feuil1!$C$25:$E$25</c:f>
              <c:strCache>
                <c:ptCount val="3"/>
                <c:pt idx="0">
                  <c:v>Base 2018</c:v>
                </c:pt>
                <c:pt idx="1">
                  <c:v>2019</c:v>
                </c:pt>
                <c:pt idx="2">
                  <c:v>YTD 2020</c:v>
                </c:pt>
              </c:strCache>
            </c:strRef>
          </c:cat>
          <c:val>
            <c:numRef>
              <c:f>Feuil1!$C$26:$E$26</c:f>
              <c:numCache>
                <c:formatCode>General</c:formatCode>
                <c:ptCount val="3"/>
                <c:pt idx="0">
                  <c:v>100</c:v>
                </c:pt>
                <c:pt idx="1">
                  <c:v>101</c:v>
                </c:pt>
                <c:pt idx="2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D2C-46C1-ABE0-7427805F2260}"/>
            </c:ext>
          </c:extLst>
        </c:ser>
        <c:ser>
          <c:idx val="1"/>
          <c:order val="1"/>
          <c:tx>
            <c:strRef>
              <c:f>Feuil1!$B$27</c:f>
              <c:strCache>
                <c:ptCount val="1"/>
                <c:pt idx="0">
                  <c:v>LB Fine Arts Margin</c:v>
                </c:pt>
              </c:strCache>
            </c:strRef>
          </c:tx>
          <c:spPr>
            <a:solidFill>
              <a:schemeClr val="accent2">
                <a:lumMod val="75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Feuil1!$C$25:$E$25</c:f>
              <c:strCache>
                <c:ptCount val="3"/>
                <c:pt idx="0">
                  <c:v>Base 2018</c:v>
                </c:pt>
                <c:pt idx="1">
                  <c:v>2019</c:v>
                </c:pt>
                <c:pt idx="2">
                  <c:v>YTD 2020</c:v>
                </c:pt>
              </c:strCache>
            </c:strRef>
          </c:cat>
          <c:val>
            <c:numRef>
              <c:f>Feuil1!$C$27:$E$27</c:f>
              <c:numCache>
                <c:formatCode>General</c:formatCode>
                <c:ptCount val="3"/>
                <c:pt idx="0">
                  <c:v>100</c:v>
                </c:pt>
                <c:pt idx="1">
                  <c:v>106</c:v>
                </c:pt>
                <c:pt idx="2">
                  <c:v>108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CD2C-46C1-ABE0-7427805F22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473203144"/>
        <c:axId val="473200520"/>
      </c:barChart>
      <c:catAx>
        <c:axId val="47320314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00520"/>
        <c:crosses val="autoZero"/>
        <c:auto val="1"/>
        <c:lblAlgn val="ctr"/>
        <c:lblOffset val="100"/>
        <c:noMultiLvlLbl val="0"/>
      </c:catAx>
      <c:valAx>
        <c:axId val="473200520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47320314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fr-FR" dirty="0"/>
              <a:t>Lefranc Bourgeois Enfants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Feuil1!$B$30</c:f>
              <c:strCache>
                <c:ptCount val="1"/>
                <c:pt idx="0">
                  <c:v>LB Enfants Sales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Feuil1!$C$29:$E$29</c:f>
              <c:strCache>
                <c:ptCount val="3"/>
                <c:pt idx="0">
                  <c:v>Base 2018</c:v>
                </c:pt>
                <c:pt idx="1">
                  <c:v>2019</c:v>
                </c:pt>
                <c:pt idx="2">
                  <c:v>YTD 2020</c:v>
                </c:pt>
              </c:strCache>
            </c:strRef>
          </c:cat>
          <c:val>
            <c:numRef>
              <c:f>Feuil1!$C$30:$E$30</c:f>
              <c:numCache>
                <c:formatCode>General</c:formatCode>
                <c:ptCount val="3"/>
                <c:pt idx="0">
                  <c:v>100</c:v>
                </c:pt>
                <c:pt idx="1">
                  <c:v>88</c:v>
                </c:pt>
                <c:pt idx="2">
                  <c:v>90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64D-48A9-A6AA-040AC15307F0}"/>
            </c:ext>
          </c:extLst>
        </c:ser>
        <c:ser>
          <c:idx val="1"/>
          <c:order val="1"/>
          <c:tx>
            <c:strRef>
              <c:f>Feuil1!$B$31</c:f>
              <c:strCache>
                <c:ptCount val="1"/>
                <c:pt idx="0">
                  <c:v>LB Enfants Margin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/>
          </c:spPr>
          <c:invertIfNegative val="0"/>
          <c:cat>
            <c:strRef>
              <c:f>Feuil1!$C$29:$E$29</c:f>
              <c:strCache>
                <c:ptCount val="3"/>
                <c:pt idx="0">
                  <c:v>Base 2018</c:v>
                </c:pt>
                <c:pt idx="1">
                  <c:v>2019</c:v>
                </c:pt>
                <c:pt idx="2">
                  <c:v>YTD 2020</c:v>
                </c:pt>
              </c:strCache>
            </c:strRef>
          </c:cat>
          <c:val>
            <c:numRef>
              <c:f>Feuil1!$C$31:$E$31</c:f>
              <c:numCache>
                <c:formatCode>General</c:formatCode>
                <c:ptCount val="3"/>
                <c:pt idx="0">
                  <c:v>100</c:v>
                </c:pt>
                <c:pt idx="1">
                  <c:v>153</c:v>
                </c:pt>
                <c:pt idx="2">
                  <c:v>188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A64D-48A9-A6AA-040AC15307F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913336336"/>
        <c:axId val="913334696"/>
      </c:barChart>
      <c:catAx>
        <c:axId val="91333633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3334696"/>
        <c:crosses val="autoZero"/>
        <c:auto val="1"/>
        <c:lblAlgn val="ctr"/>
        <c:lblOffset val="100"/>
        <c:noMultiLvlLbl val="0"/>
      </c:catAx>
      <c:valAx>
        <c:axId val="9133346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91333633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4">
    <c:autoUpdate val="0"/>
  </c:externalData>
  <c:userShapes r:id="rId5"/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8.jpeg"/></Relationships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9.pn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0.11102</cdr:x>
      <cdr:y>0</cdr:y>
    </cdr:from>
    <cdr:to>
      <cdr:x>0.21146</cdr:x>
      <cdr:y>0.42778</cdr:y>
    </cdr:to>
    <cdr:pic>
      <cdr:nvPicPr>
        <cdr:cNvPr id="2" name="Picture 9">
          <a:extLst xmlns:a="http://schemas.openxmlformats.org/drawingml/2006/main">
            <a:ext uri="{FF2B5EF4-FFF2-40B4-BE49-F238E27FC236}">
              <a16:creationId xmlns:a16="http://schemas.microsoft.com/office/drawing/2014/main" id="{788013BC-0862-44ED-864F-071C57782A62}"/>
            </a:ext>
          </a:extLst>
        </cdr:cNvPr>
        <cdr:cNvPicPr>
          <a:picLocks xmlns:a="http://schemas.openxmlformats.org/drawingml/2006/main" noChangeAspect="1"/>
        </cdr:cNvPicPr>
      </cdr:nvPicPr>
      <cdr:blipFill rotWithShape="1">
        <a:blip xmlns:a="http://schemas.openxmlformats.org/drawingml/2006/main" xmlns:r="http://schemas.openxmlformats.org/officeDocument/2006/relationships" r:embed="rId1" cstate="screen">
          <a:extLst>
            <a:ext uri="{28A0092B-C50C-407E-A947-70E740481C1C}">
              <a14:useLocalDpi xmlns:a14="http://schemas.microsoft.com/office/drawing/2010/main"/>
            </a:ext>
          </a:extLst>
        </a:blip>
        <a:srcRect xmlns:a="http://schemas.openxmlformats.org/drawingml/2006/main"/>
        <a:stretch xmlns:a="http://schemas.openxmlformats.org/drawingml/2006/main"/>
      </cdr:blipFill>
      <cdr:spPr>
        <a:xfrm xmlns:a="http://schemas.openxmlformats.org/drawingml/2006/main">
          <a:off x="471823" y="0"/>
          <a:ext cx="426835" cy="993546"/>
        </a:xfrm>
        <a:prstGeom xmlns:a="http://schemas.openxmlformats.org/drawingml/2006/main" prst="rect">
          <a:avLst/>
        </a:prstGeom>
      </cdr:spPr>
    </cdr:pic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0.06712</cdr:x>
      <cdr:y>0.00756</cdr:y>
    </cdr:from>
    <cdr:to>
      <cdr:x>0.26575</cdr:x>
      <cdr:y>0.32473</cdr:y>
    </cdr:to>
    <cdr:pic>
      <cdr:nvPicPr>
        <cdr:cNvPr id="2" name="Image 1">
          <a:extLst xmlns:a="http://schemas.openxmlformats.org/drawingml/2006/main">
            <a:ext uri="{FF2B5EF4-FFF2-40B4-BE49-F238E27FC236}">
              <a16:creationId xmlns:a16="http://schemas.microsoft.com/office/drawing/2014/main" id="{1549B14E-56E7-4F0A-AE72-BC3514C4B521}"/>
            </a:ext>
          </a:extLst>
        </cdr:cNvPr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264222" y="17554"/>
          <a:ext cx="781902" cy="736647"/>
        </a:xfrm>
        <a:prstGeom xmlns:a="http://schemas.openxmlformats.org/drawingml/2006/main" prst="rect">
          <a:avLst/>
        </a:prstGeom>
      </cdr:spPr>
    </cdr:pic>
  </cdr:relSizeAnchor>
</c:userShape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536269-ACE4-EF41-B06C-1B53B8AF845E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758E83-FBF0-F749-9B24-3990BB334A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789214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51A2FA1-6ADA-3442-A4CE-9D877C39104B}" type="datetimeFigureOut">
              <a:rPr lang="en-US" smtClean="0"/>
              <a:t>10/16/2020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656BA7-A51E-6F4A-AC8A-9D5F0D68564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151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563461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770770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046108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049857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572101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178287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22911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06160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2350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96461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63845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8481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811588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908813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0766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16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656BA7-A51E-6F4A-AC8A-9D5F0D685644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57166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73794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6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lank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19102" y="366234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593852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93053" y="4807803"/>
            <a:ext cx="844549" cy="274637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1593852" y="4884385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Activation Highlights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276850" y="4884385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France 2020</a:t>
            </a:r>
          </a:p>
        </p:txBody>
      </p:sp>
      <p:pic>
        <p:nvPicPr>
          <p:cNvPr id="9" name="Picture 8" descr="Colart logo no block black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532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08515" y="3606800"/>
            <a:ext cx="7804152" cy="572658"/>
          </a:xfrm>
          <a:solidFill>
            <a:srgbClr val="000000"/>
          </a:solidFill>
        </p:spPr>
        <p:txBody>
          <a:bodyPr wrap="square" lIns="215972" tIns="46795" rIns="0" bIns="9359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6"/>
          </p:nvPr>
        </p:nvSpPr>
        <p:spPr>
          <a:xfrm>
            <a:off x="408515" y="4245015"/>
            <a:ext cx="7804152" cy="480325"/>
          </a:xfrm>
          <a:solidFill>
            <a:srgbClr val="000000"/>
          </a:solidFill>
        </p:spPr>
        <p:txBody>
          <a:bodyPr wrap="square" lIns="215972" tIns="46795" rIns="0" bIns="93590" anchor="ctr" anchorCtr="0">
            <a:spAutoFit/>
          </a:bodyPr>
          <a:lstStyle>
            <a:lvl1pPr marL="0" indent="0">
              <a:buNone/>
              <a:defRPr sz="2200" b="0" i="1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75118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515" y="3606800"/>
            <a:ext cx="7804152" cy="572658"/>
          </a:xfrm>
          <a:solidFill>
            <a:srgbClr val="000000"/>
          </a:solidFill>
        </p:spPr>
        <p:txBody>
          <a:bodyPr wrap="square" lIns="215972" tIns="46795" rIns="0" bIns="9359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189514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19102" y="366236"/>
            <a:ext cx="8318499" cy="472559"/>
          </a:xfrm>
        </p:spPr>
        <p:txBody>
          <a:bodyPr lIns="0" tIns="0" rIns="0" bIns="0" anchor="b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593852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93055" y="4807805"/>
            <a:ext cx="844549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1593852" y="4884387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Liquitex Business Conference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276850" y="4884387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February 2019</a:t>
            </a:r>
          </a:p>
        </p:txBody>
      </p:sp>
      <p:pic>
        <p:nvPicPr>
          <p:cNvPr id="9" name="Picture 8" descr="Colart logo no block black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8161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19102" y="366236"/>
            <a:ext cx="8318499" cy="472559"/>
          </a:xfrm>
        </p:spPr>
        <p:txBody>
          <a:bodyPr lIns="0" tIns="0" rIns="0" bIns="0" anchor="b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19104" y="1028705"/>
            <a:ext cx="4057651" cy="35655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93852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79950" y="1028705"/>
            <a:ext cx="4057650" cy="35655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893055" y="4807805"/>
            <a:ext cx="844549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593852" y="4884387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7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Picture 11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16096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5" y="3267000"/>
            <a:ext cx="7919999" cy="643756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2" y="4048340"/>
            <a:ext cx="7928601" cy="169793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142" indent="0" algn="ctr">
              <a:buNone/>
              <a:defRPr sz="2000"/>
            </a:lvl2pPr>
            <a:lvl3pPr marL="914288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4" indent="0" algn="ctr">
              <a:buNone/>
              <a:defRPr sz="1600"/>
            </a:lvl5pPr>
            <a:lvl6pPr marL="2285715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Presentation to…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6000" y="4237335"/>
            <a:ext cx="1440000" cy="202500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DD/MM/YY</a:t>
            </a:r>
          </a:p>
        </p:txBody>
      </p:sp>
      <p:pic>
        <p:nvPicPr>
          <p:cNvPr id="13" name="Picture 12" descr="WNcoverlogowhite6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2532600"/>
            <a:ext cx="101498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45834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0"/>
            <a:ext cx="9144000" cy="756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74" tIns="34289" rIns="68574" bIns="34289" rtlCol="0" anchor="ctr"/>
          <a:lstStyle/>
          <a:p>
            <a:pPr algn="ctr" defTabSz="685732"/>
            <a:endParaRPr lang="en-GB" sz="1400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215001"/>
            <a:ext cx="79947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04" y="4767264"/>
            <a:ext cx="5196853" cy="273844"/>
          </a:xfrm>
          <a:prstGeom prst="rect">
            <a:avLst/>
          </a:prstGeom>
        </p:spPr>
        <p:txBody>
          <a:bodyPr lIns="0" tIns="0" rIns="91436" bIns="0"/>
          <a:lstStyle>
            <a:lvl1pPr>
              <a:defRPr sz="800"/>
            </a:lvl1pPr>
          </a:lstStyle>
          <a:p>
            <a:pPr defTabSz="457142"/>
            <a:r>
              <a:rPr lang="en-GB">
                <a:solidFill>
                  <a:prstClr val="black"/>
                </a:solidFill>
              </a:rPr>
              <a:t>Presentation to [enter details in Insert/Header &amp; Footer] – DD/MM/YY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305200" y="4765503"/>
            <a:ext cx="265170" cy="273844"/>
          </a:xfrm>
          <a:prstGeom prst="rect">
            <a:avLst/>
          </a:prstGeom>
        </p:spPr>
        <p:txBody>
          <a:bodyPr lIns="0" tIns="0" rIns="0" bIns="0"/>
          <a:lstStyle>
            <a:lvl1pPr>
              <a:defRPr sz="800"/>
            </a:lvl1pPr>
          </a:lstStyle>
          <a:p>
            <a:pPr defTabSz="457142"/>
            <a:fld id="{AF85BE4A-51DD-481D-877B-BA9DAA08E71D}" type="slidenum">
              <a:rPr lang="en-GB" smtClean="0">
                <a:solidFill>
                  <a:prstClr val="black"/>
                </a:solidFill>
              </a:rPr>
              <a:pPr defTabSz="457142"/>
              <a:t>‹#›</a:t>
            </a:fld>
            <a:endParaRPr lang="en-GB">
              <a:solidFill>
                <a:prstClr val="black"/>
              </a:solidFill>
            </a:endParaRPr>
          </a:p>
        </p:txBody>
      </p:sp>
      <p:sp>
        <p:nvSpPr>
          <p:cNvPr id="8" name="TextBox 7"/>
          <p:cNvSpPr txBox="1"/>
          <p:nvPr userDrawn="1"/>
        </p:nvSpPr>
        <p:spPr>
          <a:xfrm>
            <a:off x="6217533" y="4841250"/>
            <a:ext cx="2163228" cy="12695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 defTabSz="685732"/>
            <a:r>
              <a:rPr lang="en-US" sz="800" dirty="0">
                <a:solidFill>
                  <a:srgbClr val="1C1C1C"/>
                </a:solidFill>
              </a:rPr>
              <a:t>Private &amp; Confidential –</a:t>
            </a:r>
          </a:p>
        </p:txBody>
      </p:sp>
    </p:spTree>
    <p:extLst>
      <p:ext uri="{BB962C8B-B14F-4D97-AF65-F5344CB8AC3E}">
        <p14:creationId xmlns:p14="http://schemas.microsoft.com/office/powerpoint/2010/main" val="222928388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19005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2"/>
          <p:cNvSpPr>
            <a:spLocks noGrp="1"/>
          </p:cNvSpPr>
          <p:nvPr>
            <p:ph sz="half" idx="1"/>
          </p:nvPr>
        </p:nvSpPr>
        <p:spPr>
          <a:xfrm>
            <a:off x="408515" y="3606800"/>
            <a:ext cx="7804152" cy="572658"/>
          </a:xfrm>
          <a:solidFill>
            <a:srgbClr val="000000"/>
          </a:solidFill>
        </p:spPr>
        <p:txBody>
          <a:bodyPr wrap="square" lIns="215972" tIns="46795" rIns="0" bIns="9359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5" name="Content Placeholder 2"/>
          <p:cNvSpPr>
            <a:spLocks noGrp="1"/>
          </p:cNvSpPr>
          <p:nvPr>
            <p:ph sz="half" idx="16"/>
          </p:nvPr>
        </p:nvSpPr>
        <p:spPr>
          <a:xfrm>
            <a:off x="408515" y="4245015"/>
            <a:ext cx="7804152" cy="480325"/>
          </a:xfrm>
          <a:solidFill>
            <a:srgbClr val="000000"/>
          </a:solidFill>
        </p:spPr>
        <p:txBody>
          <a:bodyPr wrap="square" lIns="215972" tIns="46795" rIns="0" bIns="93590" anchor="ctr" anchorCtr="0">
            <a:spAutoFit/>
          </a:bodyPr>
          <a:lstStyle>
            <a:lvl1pPr marL="0" indent="0">
              <a:buNone/>
              <a:defRPr sz="2200" b="0" i="1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105990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515" y="3606800"/>
            <a:ext cx="7804152" cy="572658"/>
          </a:xfrm>
          <a:solidFill>
            <a:srgbClr val="000000"/>
          </a:solidFill>
        </p:spPr>
        <p:txBody>
          <a:bodyPr wrap="square" lIns="215972" tIns="46795" rIns="0" bIns="93590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527986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19102" y="366236"/>
            <a:ext cx="8318499" cy="472559"/>
          </a:xfrm>
        </p:spPr>
        <p:txBody>
          <a:bodyPr lIns="0" tIns="0" rIns="0" bIns="0" anchor="b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593852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93055" y="4807805"/>
            <a:ext cx="844549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1593852" y="4884387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Liquitex Business Conference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276850" y="4884387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February 2019</a:t>
            </a:r>
          </a:p>
        </p:txBody>
      </p:sp>
      <p:pic>
        <p:nvPicPr>
          <p:cNvPr id="9" name="Picture 8" descr="Colart logo no block black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36978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4772077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19102" y="366236"/>
            <a:ext cx="8318499" cy="472559"/>
          </a:xfrm>
        </p:spPr>
        <p:txBody>
          <a:bodyPr lIns="0" tIns="0" rIns="0" bIns="0" anchor="b"/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19104" y="1028705"/>
            <a:ext cx="4057651" cy="35655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93852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79950" y="1028705"/>
            <a:ext cx="4057650" cy="35655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893055" y="4807805"/>
            <a:ext cx="844549" cy="274637"/>
          </a:xfrm>
          <a:prstGeom prst="rect">
            <a:avLst/>
          </a:prstGeom>
        </p:spPr>
        <p:txBody>
          <a:bodyPr vert="horz" lIns="91430" tIns="45715" rIns="91430" bIns="45715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593852" y="4884387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7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pic>
        <p:nvPicPr>
          <p:cNvPr id="12" name="Picture 11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62293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576005" y="3267000"/>
            <a:ext cx="7919999" cy="643756"/>
          </a:xfrm>
        </p:spPr>
        <p:txBody>
          <a:bodyPr anchor="b">
            <a:no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576002" y="4048340"/>
            <a:ext cx="7928601" cy="169793"/>
          </a:xfrm>
        </p:spPr>
        <p:txBody>
          <a:bodyPr>
            <a:noAutofit/>
          </a:bodyPr>
          <a:lstStyle>
            <a:lvl1pPr marL="0" indent="0" algn="l">
              <a:buNone/>
              <a:defRPr sz="1600">
                <a:solidFill>
                  <a:srgbClr val="FFFFFF"/>
                </a:solidFill>
              </a:defRPr>
            </a:lvl1pPr>
            <a:lvl2pPr marL="457142" indent="0" algn="ctr">
              <a:buNone/>
              <a:defRPr sz="2000"/>
            </a:lvl2pPr>
            <a:lvl3pPr marL="914288" indent="0" algn="ctr">
              <a:buNone/>
              <a:defRPr sz="1800"/>
            </a:lvl3pPr>
            <a:lvl4pPr marL="1371430" indent="0" algn="ctr">
              <a:buNone/>
              <a:defRPr sz="1600"/>
            </a:lvl4pPr>
            <a:lvl5pPr marL="1828574" indent="0" algn="ctr">
              <a:buNone/>
              <a:defRPr sz="1600"/>
            </a:lvl5pPr>
            <a:lvl6pPr marL="2285715" indent="0" algn="ctr">
              <a:buNone/>
              <a:defRPr sz="1600"/>
            </a:lvl6pPr>
            <a:lvl7pPr marL="2742857" indent="0" algn="ctr">
              <a:buNone/>
              <a:defRPr sz="1600"/>
            </a:lvl7pPr>
            <a:lvl8pPr marL="3200000" indent="0" algn="ctr">
              <a:buNone/>
              <a:defRPr sz="1600"/>
            </a:lvl8pPr>
            <a:lvl9pPr marL="3657143" indent="0" algn="ctr">
              <a:buNone/>
              <a:defRPr sz="1600"/>
            </a:lvl9pPr>
          </a:lstStyle>
          <a:p>
            <a:r>
              <a:rPr lang="en-US"/>
              <a:t>Presentation to…</a:t>
            </a:r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 hasCustomPrompt="1"/>
          </p:nvPr>
        </p:nvSpPr>
        <p:spPr>
          <a:xfrm>
            <a:off x="576000" y="4237335"/>
            <a:ext cx="1440000" cy="202500"/>
          </a:xfrm>
        </p:spPr>
        <p:txBody>
          <a:bodyPr>
            <a:noAutofit/>
          </a:bodyPr>
          <a:lstStyle>
            <a:lvl1pPr>
              <a:defRPr>
                <a:solidFill>
                  <a:srgbClr val="FFFFFF"/>
                </a:solidFill>
              </a:defRPr>
            </a:lvl1pPr>
            <a:lvl2pPr>
              <a:defRPr>
                <a:solidFill>
                  <a:srgbClr val="FFFFFF"/>
                </a:solidFill>
              </a:defRPr>
            </a:lvl2pPr>
            <a:lvl3pPr>
              <a:defRPr>
                <a:solidFill>
                  <a:srgbClr val="FFFFFF"/>
                </a:solidFill>
              </a:defRPr>
            </a:lvl3pPr>
            <a:lvl4pPr>
              <a:defRPr>
                <a:solidFill>
                  <a:srgbClr val="FFFFFF"/>
                </a:solidFill>
              </a:defRPr>
            </a:lvl4pPr>
            <a:lvl5pPr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en-GB"/>
              <a:t>DD/MM/YY</a:t>
            </a:r>
          </a:p>
        </p:txBody>
      </p:sp>
      <p:pic>
        <p:nvPicPr>
          <p:cNvPr id="13" name="Picture 12" descr="WNcoverlogowhite600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000" y="2532600"/>
            <a:ext cx="1014984" cy="68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00963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Colart logo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01614" cy="10287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593850" y="1720850"/>
            <a:ext cx="4870450" cy="1301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000" b="1" i="0"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1593850" y="3600450"/>
            <a:ext cx="4870450" cy="11303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i="0"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62285921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3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324483" y="4807800"/>
            <a:ext cx="11795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6C9C82-7336-8548-BF6C-0A17441F9E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Colart logo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01614" cy="1028700"/>
          </a:xfrm>
          <a:prstGeom prst="rect">
            <a:avLst/>
          </a:prstGeom>
        </p:spPr>
      </p:pic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1593850" y="1720850"/>
            <a:ext cx="4870450" cy="130175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4000" b="1" i="0"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6"/>
          </p:nvPr>
        </p:nvSpPr>
        <p:spPr>
          <a:xfrm>
            <a:off x="1593850" y="3600450"/>
            <a:ext cx="4870450" cy="1130300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800" b="1" i="0"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795033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1593850" y="602511"/>
            <a:ext cx="7143750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1593850" y="1200150"/>
            <a:ext cx="7143750" cy="3394075"/>
          </a:xfrm>
        </p:spPr>
        <p:txBody>
          <a:bodyPr lIns="0" tIns="0" rIns="0" bIns="0">
            <a:normAutofit/>
          </a:bodyPr>
          <a:lstStyle>
            <a:lvl1pPr marL="285750" indent="-285750">
              <a:buFont typeface="Arial"/>
              <a:buChar char="•"/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324483" y="4807800"/>
            <a:ext cx="11795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6C9C82-7336-8548-BF6C-0A17441F9E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 dirty="0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 descr="Colart logo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01614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685008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3850" y="602511"/>
            <a:ext cx="7143750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1593850" y="1200150"/>
            <a:ext cx="3460750" cy="339407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Content Placeholder 2"/>
          <p:cNvSpPr>
            <a:spLocks noGrp="1"/>
          </p:cNvSpPr>
          <p:nvPr>
            <p:ph sz="half" idx="13"/>
          </p:nvPr>
        </p:nvSpPr>
        <p:spPr>
          <a:xfrm>
            <a:off x="5276850" y="1200150"/>
            <a:ext cx="3460750" cy="33940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324483" y="4807800"/>
            <a:ext cx="11795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6C9C82-7336-8548-BF6C-0A17441F9E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20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2" name="Picture 21" descr="Colart logo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01614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0387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1593850" y="602511"/>
            <a:ext cx="7143750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1593850" y="1200150"/>
            <a:ext cx="3460750" cy="339407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Slide Number Placeholder 5"/>
          <p:cNvSpPr txBox="1">
            <a:spLocks/>
          </p:cNvSpPr>
          <p:nvPr userDrawn="1"/>
        </p:nvSpPr>
        <p:spPr>
          <a:xfrm>
            <a:off x="324483" y="4807800"/>
            <a:ext cx="1179581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36C9C82-7336-8548-BF6C-0A17441F9E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276850" y="1200150"/>
            <a:ext cx="3460750" cy="339407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pic>
        <p:nvPicPr>
          <p:cNvPr id="17" name="Picture 16" descr="Colart logo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400" y="0"/>
            <a:ext cx="801614" cy="1028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762998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ullet points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19733" y="1028700"/>
            <a:ext cx="8317867" cy="3565525"/>
          </a:xfrm>
        </p:spPr>
        <p:txBody>
          <a:bodyPr lIns="0" tIns="0" rIns="0" bIns="0">
            <a:normAutofit/>
          </a:bodyPr>
          <a:lstStyle>
            <a:lvl1pPr marL="285750" indent="-285750">
              <a:buFont typeface="Arial"/>
              <a:buChar char="•"/>
              <a:defRPr sz="1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8751252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19099" y="1028700"/>
            <a:ext cx="4057651" cy="35655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79950" y="1028700"/>
            <a:ext cx="4057650" cy="35655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14755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1 w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14" name="Content Placeholder 2"/>
          <p:cNvSpPr>
            <a:spLocks noGrp="1"/>
          </p:cNvSpPr>
          <p:nvPr>
            <p:ph sz="half" idx="1"/>
          </p:nvPr>
        </p:nvSpPr>
        <p:spPr>
          <a:xfrm>
            <a:off x="419099" y="1028700"/>
            <a:ext cx="4057651" cy="35655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9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1" name="Picture 20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  <p:sp>
        <p:nvSpPr>
          <p:cNvPr id="2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679950" y="1028700"/>
            <a:ext cx="4057650" cy="356552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56835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515" y="3606800"/>
            <a:ext cx="7804152" cy="572658"/>
          </a:xfrm>
          <a:solidFill>
            <a:srgbClr val="000000"/>
          </a:solidFill>
        </p:spPr>
        <p:txBody>
          <a:bodyPr wrap="square" lIns="215984" tIns="46797" rIns="0" bIns="93594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900928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19099" y="1028700"/>
            <a:ext cx="2641601" cy="35655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  <p:sp>
        <p:nvSpPr>
          <p:cNvPr id="12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3235325" y="1028700"/>
            <a:ext cx="2667000" cy="356552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Picture Placeholder 10"/>
          <p:cNvSpPr>
            <a:spLocks noGrp="1"/>
          </p:cNvSpPr>
          <p:nvPr>
            <p:ph type="pic" sz="quarter" idx="16"/>
          </p:nvPr>
        </p:nvSpPr>
        <p:spPr>
          <a:xfrm>
            <a:off x="6076950" y="1028700"/>
            <a:ext cx="2660650" cy="356552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03905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679950" y="1028699"/>
            <a:ext cx="4057650" cy="179439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19100" y="1028699"/>
            <a:ext cx="4057650" cy="1794393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419100" y="3028950"/>
            <a:ext cx="4057650" cy="156527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1" name="Straight Connector 10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sz="half" idx="13"/>
          </p:nvPr>
        </p:nvSpPr>
        <p:spPr>
          <a:xfrm>
            <a:off x="4679950" y="3028950"/>
            <a:ext cx="4057650" cy="15652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226060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0" name="Picture 19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  <p:sp>
        <p:nvSpPr>
          <p:cNvPr id="21" name="Title 1"/>
          <p:cNvSpPr>
            <a:spLocks noGrp="1"/>
          </p:cNvSpPr>
          <p:nvPr>
            <p:ph type="ctrTitle"/>
          </p:nvPr>
        </p:nvSpPr>
        <p:spPr>
          <a:xfrm>
            <a:off x="419100" y="366231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225490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&amp; im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19100" y="1028699"/>
            <a:ext cx="1943100" cy="109247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419100" y="2266814"/>
            <a:ext cx="1943100" cy="109247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Picture Placeholder 10"/>
          <p:cNvSpPr>
            <a:spLocks noGrp="1"/>
          </p:cNvSpPr>
          <p:nvPr>
            <p:ph type="pic" sz="quarter" idx="14"/>
          </p:nvPr>
        </p:nvSpPr>
        <p:spPr>
          <a:xfrm>
            <a:off x="419733" y="3504929"/>
            <a:ext cx="1943100" cy="1092471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3" name="Title 1"/>
          <p:cNvSpPr>
            <a:spLocks noGrp="1"/>
          </p:cNvSpPr>
          <p:nvPr>
            <p:ph type="ctrTitle"/>
          </p:nvPr>
        </p:nvSpPr>
        <p:spPr>
          <a:xfrm>
            <a:off x="419099" y="366231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ontent Placeholder 2"/>
          <p:cNvSpPr>
            <a:spLocks noGrp="1"/>
          </p:cNvSpPr>
          <p:nvPr>
            <p:ph sz="half" idx="16"/>
          </p:nvPr>
        </p:nvSpPr>
        <p:spPr>
          <a:xfrm>
            <a:off x="2515233" y="3504929"/>
            <a:ext cx="6223000" cy="10924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7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0" name="Content Placeholder 2"/>
          <p:cNvSpPr>
            <a:spLocks noGrp="1"/>
          </p:cNvSpPr>
          <p:nvPr>
            <p:ph sz="half" idx="18"/>
          </p:nvPr>
        </p:nvSpPr>
        <p:spPr>
          <a:xfrm>
            <a:off x="5276850" y="4884382"/>
            <a:ext cx="2825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1" name="Content Placeholder 2"/>
          <p:cNvSpPr>
            <a:spLocks noGrp="1"/>
          </p:cNvSpPr>
          <p:nvPr>
            <p:ph sz="half" idx="19"/>
          </p:nvPr>
        </p:nvSpPr>
        <p:spPr>
          <a:xfrm>
            <a:off x="2514600" y="2266814"/>
            <a:ext cx="6223000" cy="10924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2" name="Content Placeholder 2"/>
          <p:cNvSpPr>
            <a:spLocks noGrp="1"/>
          </p:cNvSpPr>
          <p:nvPr>
            <p:ph sz="half" idx="20"/>
          </p:nvPr>
        </p:nvSpPr>
        <p:spPr>
          <a:xfrm>
            <a:off x="2514600" y="1028699"/>
            <a:ext cx="6223000" cy="1092471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28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29" name="Picture 28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8434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ull Screen 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9733" y="368300"/>
            <a:ext cx="8317865" cy="4229101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3" name="Straight Connector 2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" name="Straight Connector 3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Content Placeholder 2"/>
          <p:cNvSpPr>
            <a:spLocks noGrp="1"/>
          </p:cNvSpPr>
          <p:nvPr>
            <p:ph sz="half" idx="17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2"/>
          <p:cNvSpPr>
            <a:spLocks noGrp="1"/>
          </p:cNvSpPr>
          <p:nvPr>
            <p:ph sz="half" idx="18"/>
          </p:nvPr>
        </p:nvSpPr>
        <p:spPr>
          <a:xfrm>
            <a:off x="5276850" y="4884382"/>
            <a:ext cx="2825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8" name="Picture 7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3548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4572000" y="0"/>
            <a:ext cx="4572000" cy="459422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1" name="Content Placeholder 2"/>
          <p:cNvSpPr>
            <a:spLocks noGrp="1"/>
          </p:cNvSpPr>
          <p:nvPr>
            <p:ph sz="half" idx="1"/>
          </p:nvPr>
        </p:nvSpPr>
        <p:spPr>
          <a:xfrm>
            <a:off x="419734" y="1200150"/>
            <a:ext cx="3601146" cy="339407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5000" b="1" i="0"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Content Placeholder 2"/>
          <p:cNvSpPr>
            <a:spLocks noGrp="1"/>
          </p:cNvSpPr>
          <p:nvPr>
            <p:ph sz="half" idx="15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6"/>
          </p:nvPr>
        </p:nvSpPr>
        <p:spPr>
          <a:xfrm>
            <a:off x="5276850" y="4884382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9" name="Picture 8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454652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alf page im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054600" cy="4594225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"/>
          </p:nvPr>
        </p:nvSpPr>
        <p:spPr>
          <a:xfrm>
            <a:off x="5276850" y="1028700"/>
            <a:ext cx="3460749" cy="35655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Content Placeholder 2"/>
          <p:cNvSpPr>
            <a:spLocks noGrp="1"/>
          </p:cNvSpPr>
          <p:nvPr>
            <p:ph sz="half" idx="15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6"/>
          </p:nvPr>
        </p:nvSpPr>
        <p:spPr>
          <a:xfrm>
            <a:off x="5276850" y="4884382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1" name="Picture 10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8976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onl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19733" y="368300"/>
            <a:ext cx="5103180" cy="203835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6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94364" y="368300"/>
            <a:ext cx="3043236" cy="203835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2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4" name="Picture 13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  <p:sp>
        <p:nvSpPr>
          <p:cNvPr id="19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3634420" y="2559050"/>
            <a:ext cx="5103180" cy="203835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0" name="Picture Placeholder 10"/>
          <p:cNvSpPr>
            <a:spLocks noGrp="1"/>
          </p:cNvSpPr>
          <p:nvPr>
            <p:ph type="pic" sz="quarter" idx="17"/>
          </p:nvPr>
        </p:nvSpPr>
        <p:spPr>
          <a:xfrm>
            <a:off x="418147" y="2559050"/>
            <a:ext cx="3043236" cy="203835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379101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only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8"/>
          <p:cNvSpPr>
            <a:spLocks noGrp="1"/>
          </p:cNvSpPr>
          <p:nvPr>
            <p:ph type="pic" sz="quarter" idx="10"/>
          </p:nvPr>
        </p:nvSpPr>
        <p:spPr>
          <a:xfrm>
            <a:off x="419100" y="368300"/>
            <a:ext cx="5072063" cy="42291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5681663" y="368300"/>
            <a:ext cx="3055937" cy="20193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4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5681663" y="2578100"/>
            <a:ext cx="3055937" cy="20193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cxnSp>
        <p:nvCxnSpPr>
          <p:cNvPr id="15" name="Straight Connector 14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8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9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20" name="Picture 19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92001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 &amp; text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Content Placeholder 2"/>
          <p:cNvSpPr>
            <a:spLocks noGrp="1"/>
          </p:cNvSpPr>
          <p:nvPr>
            <p:ph sz="half" idx="1"/>
          </p:nvPr>
        </p:nvSpPr>
        <p:spPr>
          <a:xfrm>
            <a:off x="419100" y="368300"/>
            <a:ext cx="3400942" cy="42259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4" name="Straight Connector 13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7" name="Content Placeholder 2"/>
          <p:cNvSpPr>
            <a:spLocks noGrp="1"/>
          </p:cNvSpPr>
          <p:nvPr>
            <p:ph sz="half" idx="15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8" name="Content Placeholder 2"/>
          <p:cNvSpPr>
            <a:spLocks noGrp="1"/>
          </p:cNvSpPr>
          <p:nvPr>
            <p:ph sz="half" idx="16"/>
          </p:nvPr>
        </p:nvSpPr>
        <p:spPr>
          <a:xfrm>
            <a:off x="5276850" y="4884382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9" name="Picture 18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  <p:sp>
        <p:nvSpPr>
          <p:cNvPr id="20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6248400" y="368300"/>
            <a:ext cx="2489200" cy="20193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6248400" y="2578100"/>
            <a:ext cx="2489200" cy="201930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2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013200" y="368300"/>
            <a:ext cx="2055585" cy="130175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5" name="Picture Placeholder 8"/>
          <p:cNvSpPr>
            <a:spLocks noGrp="1"/>
          </p:cNvSpPr>
          <p:nvPr>
            <p:ph type="pic" sz="quarter" idx="18"/>
          </p:nvPr>
        </p:nvSpPr>
        <p:spPr>
          <a:xfrm>
            <a:off x="4013200" y="1830387"/>
            <a:ext cx="2055585" cy="130175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26" name="Picture Placeholder 8"/>
          <p:cNvSpPr>
            <a:spLocks noGrp="1"/>
          </p:cNvSpPr>
          <p:nvPr>
            <p:ph type="pic" sz="quarter" idx="19"/>
          </p:nvPr>
        </p:nvSpPr>
        <p:spPr>
          <a:xfrm>
            <a:off x="4013200" y="3295650"/>
            <a:ext cx="2055585" cy="1301750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287454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ultiple images &amp; text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10"/>
          <p:cNvSpPr>
            <a:spLocks noGrp="1"/>
          </p:cNvSpPr>
          <p:nvPr>
            <p:ph type="pic" sz="quarter" idx="11"/>
          </p:nvPr>
        </p:nvSpPr>
        <p:spPr>
          <a:xfrm>
            <a:off x="420688" y="368300"/>
            <a:ext cx="4697412" cy="2116138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8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420688" y="2636838"/>
            <a:ext cx="2960318" cy="19573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9" name="Picture Placeholder 10"/>
          <p:cNvSpPr>
            <a:spLocks noGrp="1"/>
          </p:cNvSpPr>
          <p:nvPr>
            <p:ph type="pic" sz="quarter" idx="13"/>
          </p:nvPr>
        </p:nvSpPr>
        <p:spPr>
          <a:xfrm>
            <a:off x="3522772" y="2636838"/>
            <a:ext cx="1595328" cy="1957387"/>
          </a:xfrm>
        </p:spPr>
        <p:txBody>
          <a:bodyPr>
            <a:normAutofit/>
          </a:bodyPr>
          <a:lstStyle>
            <a:lvl1pPr marL="0" indent="0">
              <a:buNone/>
              <a:defRPr sz="1600" b="0" i="0">
                <a:latin typeface="Arial"/>
                <a:cs typeface="Arial"/>
              </a:defRPr>
            </a:lvl1pPr>
          </a:lstStyle>
          <a:p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"/>
          </p:nvPr>
        </p:nvSpPr>
        <p:spPr>
          <a:xfrm>
            <a:off x="5276850" y="368300"/>
            <a:ext cx="3460750" cy="42259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12" name="Straight Connector 11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5" name="Content Placeholder 2"/>
          <p:cNvSpPr>
            <a:spLocks noGrp="1"/>
          </p:cNvSpPr>
          <p:nvPr>
            <p:ph sz="half" idx="15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Content Placeholder 2"/>
          <p:cNvSpPr>
            <a:spLocks noGrp="1"/>
          </p:cNvSpPr>
          <p:nvPr>
            <p:ph sz="half" idx="16"/>
          </p:nvPr>
        </p:nvSpPr>
        <p:spPr>
          <a:xfrm>
            <a:off x="5276850" y="4884382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7" name="Picture 16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8402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19102" y="366234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593852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93053" y="4807803"/>
            <a:ext cx="844549" cy="274637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1593852" y="4884385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Liquitex Business Conference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276850" y="4884385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February 2019</a:t>
            </a:r>
          </a:p>
        </p:txBody>
      </p:sp>
      <p:pic>
        <p:nvPicPr>
          <p:cNvPr id="9" name="Picture 8" descr="Colart logo no block black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39879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&amp; charts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ctrTitle"/>
          </p:nvPr>
        </p:nvSpPr>
        <p:spPr>
          <a:xfrm>
            <a:off x="419100" y="365936"/>
            <a:ext cx="7143750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8" name="Content Placeholder 2"/>
          <p:cNvSpPr>
            <a:spLocks noGrp="1"/>
          </p:cNvSpPr>
          <p:nvPr>
            <p:ph sz="half" idx="1"/>
          </p:nvPr>
        </p:nvSpPr>
        <p:spPr>
          <a:xfrm>
            <a:off x="5276850" y="1028700"/>
            <a:ext cx="3460750" cy="35655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2597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6" name="Picture 15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81434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&amp; charts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19100" y="365936"/>
            <a:ext cx="7143750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265430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"/>
          </p:nvPr>
        </p:nvSpPr>
        <p:spPr>
          <a:xfrm>
            <a:off x="4679950" y="2882900"/>
            <a:ext cx="4057650" cy="17113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6"/>
          </p:nvPr>
        </p:nvSpPr>
        <p:spPr>
          <a:xfrm>
            <a:off x="419732" y="2882900"/>
            <a:ext cx="4057017" cy="17113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5" name="Picture 14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18305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aphs &amp; charts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19100" y="365936"/>
            <a:ext cx="7143750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93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sz="half" idx="14"/>
          </p:nvPr>
        </p:nvSpPr>
        <p:spPr>
          <a:xfrm>
            <a:off x="1593850" y="4884382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0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2"/>
            <a:ext cx="287020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2" name="Content Placeholder 2"/>
          <p:cNvSpPr>
            <a:spLocks noGrp="1"/>
          </p:cNvSpPr>
          <p:nvPr>
            <p:ph sz="half" idx="16"/>
          </p:nvPr>
        </p:nvSpPr>
        <p:spPr>
          <a:xfrm>
            <a:off x="419732" y="2882900"/>
            <a:ext cx="1936117" cy="17113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3" name="Content Placeholder 2"/>
          <p:cNvSpPr>
            <a:spLocks noGrp="1"/>
          </p:cNvSpPr>
          <p:nvPr>
            <p:ph sz="half" idx="17"/>
          </p:nvPr>
        </p:nvSpPr>
        <p:spPr>
          <a:xfrm>
            <a:off x="2540632" y="2882900"/>
            <a:ext cx="1936117" cy="17113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4" name="Content Placeholder 2"/>
          <p:cNvSpPr>
            <a:spLocks noGrp="1"/>
          </p:cNvSpPr>
          <p:nvPr>
            <p:ph sz="half" idx="18"/>
          </p:nvPr>
        </p:nvSpPr>
        <p:spPr>
          <a:xfrm>
            <a:off x="4679950" y="2882900"/>
            <a:ext cx="1930400" cy="17113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sz="half" idx="19"/>
          </p:nvPr>
        </p:nvSpPr>
        <p:spPr>
          <a:xfrm>
            <a:off x="6819900" y="2882900"/>
            <a:ext cx="1917700" cy="17113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6" name="Slide Number Placeholder 5"/>
          <p:cNvSpPr txBox="1">
            <a:spLocks/>
          </p:cNvSpPr>
          <p:nvPr userDrawn="1"/>
        </p:nvSpPr>
        <p:spPr>
          <a:xfrm>
            <a:off x="7893050" y="4807800"/>
            <a:ext cx="844549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>
                <a:solidFill>
                  <a:prstClr val="black"/>
                </a:solidFill>
              </a:rPr>
              <a:pPr algn="r"/>
              <a:t>‹#›</a:t>
            </a:fld>
            <a:endParaRPr lang="en-US">
              <a:solidFill>
                <a:prstClr val="black"/>
              </a:solidFill>
            </a:endParaRPr>
          </a:p>
        </p:txBody>
      </p:sp>
      <p:pic>
        <p:nvPicPr>
          <p:cNvPr id="17" name="Picture 16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4890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5232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1597823"/>
            <a:ext cx="7772400" cy="110251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fld id="{A395920B-374F-4DA3-819E-73C58D0E1830}" type="datetimeFigureOut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16/10/2020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0AA49C6-B50A-4B85-AA2E-002F7C183E8A}" type="slidenum">
              <a:rPr lang="it-IT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it-IT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1288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756000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/>
            <a:endParaRPr lang="en-GB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6000" y="1215001"/>
            <a:ext cx="79947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76004" y="4767267"/>
            <a:ext cx="5196853" cy="273844"/>
          </a:xfrm>
          <a:prstGeom prst="rect">
            <a:avLst/>
          </a:prstGeom>
        </p:spPr>
        <p:txBody>
          <a:bodyPr lIns="0" tIns="0" bIns="0"/>
          <a:lstStyle>
            <a:lvl1pPr>
              <a:defRPr sz="1000"/>
            </a:lvl1pPr>
          </a:lstStyle>
          <a:p>
            <a:pPr defTabSz="914400"/>
            <a:r>
              <a:rPr lang="en-GB">
                <a:solidFill>
                  <a:srgbClr val="1C1C1C"/>
                </a:solidFill>
              </a:rPr>
              <a:t>Presentation to [enter details in Insert/Header &amp; Footer] – DD/MM/YY</a:t>
            </a:r>
          </a:p>
        </p:txBody>
      </p:sp>
    </p:spTree>
    <p:extLst>
      <p:ext uri="{BB962C8B-B14F-4D97-AF65-F5344CB8AC3E}">
        <p14:creationId xmlns:p14="http://schemas.microsoft.com/office/powerpoint/2010/main" val="322338806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189232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515" y="3606805"/>
            <a:ext cx="7804152" cy="572649"/>
          </a:xfrm>
          <a:solidFill>
            <a:srgbClr val="000000"/>
          </a:solidFill>
        </p:spPr>
        <p:txBody>
          <a:bodyPr wrap="square" lIns="215984" tIns="46797" rIns="0" bIns="93594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1251345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19102" y="366235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593852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93054" y="4807804"/>
            <a:ext cx="844549" cy="274637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z="800" smtClean="0"/>
              <a:pPr algn="r"/>
              <a:t>‹#›</a:t>
            </a:fld>
            <a:endParaRPr lang="en-US" sz="800"/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1593852" y="4884386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Liquitex Business Conference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276850" y="4884386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February 2019</a:t>
            </a:r>
          </a:p>
        </p:txBody>
      </p:sp>
      <p:pic>
        <p:nvPicPr>
          <p:cNvPr id="9" name="Picture 8" descr="Colart logo no block black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73599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19102" y="366235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19103" y="1028704"/>
            <a:ext cx="4057651" cy="35655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93852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79950" y="1028704"/>
            <a:ext cx="4057650" cy="35655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893054" y="4807804"/>
            <a:ext cx="844549" cy="274637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z="800" smtClean="0"/>
              <a:pPr algn="r"/>
              <a:t>‹#›</a:t>
            </a:fld>
            <a:endParaRPr lang="en-US" sz="800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593852" y="4884386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6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75866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xt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>
          <a:xfrm>
            <a:off x="419102" y="366234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5" name="Content Placeholder 2"/>
          <p:cNvSpPr>
            <a:spLocks noGrp="1"/>
          </p:cNvSpPr>
          <p:nvPr>
            <p:ph sz="half" idx="1"/>
          </p:nvPr>
        </p:nvSpPr>
        <p:spPr>
          <a:xfrm>
            <a:off x="419102" y="1028703"/>
            <a:ext cx="4057651" cy="3565525"/>
          </a:xfrm>
        </p:spPr>
        <p:txBody>
          <a:bodyPr lIns="0" tIns="0" rIns="0" bIns="0"/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cxnSp>
        <p:nvCxnSpPr>
          <p:cNvPr id="6" name="Straight Connector 5"/>
          <p:cNvCxnSpPr/>
          <p:nvPr userDrawn="1"/>
        </p:nvCxnSpPr>
        <p:spPr>
          <a:xfrm>
            <a:off x="1593852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4679950" y="1028703"/>
            <a:ext cx="4057650" cy="356552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12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9" name="Slide Number Placeholder 5"/>
          <p:cNvSpPr txBox="1">
            <a:spLocks/>
          </p:cNvSpPr>
          <p:nvPr userDrawn="1"/>
        </p:nvSpPr>
        <p:spPr>
          <a:xfrm>
            <a:off x="7893053" y="4807803"/>
            <a:ext cx="844549" cy="274637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10" name="Content Placeholder 2"/>
          <p:cNvSpPr>
            <a:spLocks noGrp="1"/>
          </p:cNvSpPr>
          <p:nvPr>
            <p:ph sz="half" idx="14"/>
          </p:nvPr>
        </p:nvSpPr>
        <p:spPr>
          <a:xfrm>
            <a:off x="1593852" y="4884385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5"/>
          </p:nvPr>
        </p:nvSpPr>
        <p:spPr>
          <a:xfrm>
            <a:off x="5276850" y="4884385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12" name="Picture 11" descr="Colart logo no block black.eps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4303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054092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08515" y="3606800"/>
            <a:ext cx="7804152" cy="572658"/>
          </a:xfrm>
          <a:solidFill>
            <a:srgbClr val="000000"/>
          </a:solidFill>
        </p:spPr>
        <p:txBody>
          <a:bodyPr wrap="square" lIns="215984" tIns="46797" rIns="0" bIns="93594" anchor="ctr" anchorCtr="0">
            <a:spAutoFit/>
          </a:bodyPr>
          <a:lstStyle>
            <a:lvl1pPr marL="0" indent="0">
              <a:buNone/>
              <a:defRPr sz="2800" b="1" i="0" cap="all">
                <a:solidFill>
                  <a:srgbClr val="FFFFFF"/>
                </a:solidFill>
                <a:latin typeface="Arial"/>
                <a:cs typeface="Arial"/>
              </a:defRPr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979459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ctrTitle"/>
          </p:nvPr>
        </p:nvSpPr>
        <p:spPr>
          <a:xfrm>
            <a:off x="419102" y="366234"/>
            <a:ext cx="8318499" cy="472559"/>
          </a:xfrm>
        </p:spPr>
        <p:txBody>
          <a:bodyPr lIns="0" tIns="0" rIns="0" bIns="0" anchor="b"/>
          <a:lstStyle/>
          <a:p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1593852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Straight Connector 4"/>
          <p:cNvCxnSpPr/>
          <p:nvPr userDrawn="1"/>
        </p:nvCxnSpPr>
        <p:spPr>
          <a:xfrm>
            <a:off x="5276850" y="4819650"/>
            <a:ext cx="3460750" cy="0"/>
          </a:xfrm>
          <a:prstGeom prst="line">
            <a:avLst/>
          </a:prstGeom>
          <a:ln w="127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 txBox="1">
            <a:spLocks/>
          </p:cNvSpPr>
          <p:nvPr userDrawn="1"/>
        </p:nvSpPr>
        <p:spPr>
          <a:xfrm>
            <a:off x="7893053" y="4807803"/>
            <a:ext cx="844549" cy="274637"/>
          </a:xfrm>
          <a:prstGeom prst="rect">
            <a:avLst/>
          </a:prstGeom>
        </p:spPr>
        <p:txBody>
          <a:bodyPr vert="horz" lIns="91434" tIns="45717" rIns="91434" bIns="45717" rtlCol="0" anchor="ctr"/>
          <a:lstStyle>
            <a:defPPr>
              <a:defRPr lang="en-US"/>
            </a:defPPr>
            <a:lvl1pPr marL="0" algn="l" defTabSz="457200" rtl="0" eaLnBrk="1" latinLnBrk="0" hangingPunct="1">
              <a:defRPr sz="800" b="0" i="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336C9C82-7336-8548-BF6C-0A17441F9EC9}" type="slidenum">
              <a:rPr lang="en-US" smtClean="0"/>
              <a:pPr algn="r"/>
              <a:t>‹#›</a:t>
            </a:fld>
            <a:endParaRPr lang="en-US"/>
          </a:p>
        </p:txBody>
      </p:sp>
      <p:sp>
        <p:nvSpPr>
          <p:cNvPr id="7" name="Content Placeholder 2"/>
          <p:cNvSpPr>
            <a:spLocks noGrp="1"/>
          </p:cNvSpPr>
          <p:nvPr>
            <p:ph sz="half" idx="14" hasCustomPrompt="1"/>
          </p:nvPr>
        </p:nvSpPr>
        <p:spPr>
          <a:xfrm>
            <a:off x="1593852" y="4884385"/>
            <a:ext cx="34607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Liquitex Business Conference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 hasCustomPrompt="1"/>
          </p:nvPr>
        </p:nvSpPr>
        <p:spPr>
          <a:xfrm>
            <a:off x="5276850" y="4884385"/>
            <a:ext cx="2470150" cy="198055"/>
          </a:xfrm>
        </p:spPr>
        <p:txBody>
          <a:bodyPr lIns="0" tIns="0" rIns="0" bIns="0">
            <a:normAutofit/>
          </a:bodyPr>
          <a:lstStyle>
            <a:lvl1pPr marL="0" indent="0">
              <a:buNone/>
              <a:defRPr sz="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GB"/>
              <a:t>February 2019</a:t>
            </a:r>
          </a:p>
        </p:txBody>
      </p:sp>
      <p:pic>
        <p:nvPicPr>
          <p:cNvPr id="9" name="Picture 8" descr="Colart logo no block black.eps"/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9733" y="4884382"/>
            <a:ext cx="435864" cy="11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469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603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11.xml"/><Relationship Id="rId7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slideLayout" Target="../slideLayouts/slideLayout14.xml"/><Relationship Id="rId5" Type="http://schemas.openxmlformats.org/officeDocument/2006/relationships/slideLayout" Target="../slideLayouts/slideLayout13.xml"/><Relationship Id="rId4" Type="http://schemas.openxmlformats.org/officeDocument/2006/relationships/slideLayout" Target="../slideLayouts/slideLayout12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theme" Target="../theme/theme5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5" Type="http://schemas.openxmlformats.org/officeDocument/2006/relationships/slideLayout" Target="../slideLayouts/slideLayout20.xml"/><Relationship Id="rId4" Type="http://schemas.openxmlformats.org/officeDocument/2006/relationships/slideLayout" Target="../slideLayouts/slideLayout1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13" Type="http://schemas.openxmlformats.org/officeDocument/2006/relationships/slideLayout" Target="../slideLayouts/slideLayout34.xml"/><Relationship Id="rId18" Type="http://schemas.openxmlformats.org/officeDocument/2006/relationships/slideLayout" Target="../slideLayouts/slideLayout39.xml"/><Relationship Id="rId3" Type="http://schemas.openxmlformats.org/officeDocument/2006/relationships/slideLayout" Target="../slideLayouts/slideLayout24.xml"/><Relationship Id="rId21" Type="http://schemas.openxmlformats.org/officeDocument/2006/relationships/slideLayout" Target="../slideLayouts/slideLayout42.xml"/><Relationship Id="rId7" Type="http://schemas.openxmlformats.org/officeDocument/2006/relationships/slideLayout" Target="../slideLayouts/slideLayout28.xml"/><Relationship Id="rId12" Type="http://schemas.openxmlformats.org/officeDocument/2006/relationships/slideLayout" Target="../slideLayouts/slideLayout33.xml"/><Relationship Id="rId17" Type="http://schemas.openxmlformats.org/officeDocument/2006/relationships/slideLayout" Target="../slideLayouts/slideLayout38.xml"/><Relationship Id="rId25" Type="http://schemas.openxmlformats.org/officeDocument/2006/relationships/theme" Target="../theme/theme6.xml"/><Relationship Id="rId2" Type="http://schemas.openxmlformats.org/officeDocument/2006/relationships/slideLayout" Target="../slideLayouts/slideLayout23.xml"/><Relationship Id="rId16" Type="http://schemas.openxmlformats.org/officeDocument/2006/relationships/slideLayout" Target="../slideLayouts/slideLayout37.xml"/><Relationship Id="rId20" Type="http://schemas.openxmlformats.org/officeDocument/2006/relationships/slideLayout" Target="../slideLayouts/slideLayout41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slideLayout" Target="../slideLayouts/slideLayout32.xml"/><Relationship Id="rId24" Type="http://schemas.openxmlformats.org/officeDocument/2006/relationships/slideLayout" Target="../slideLayouts/slideLayout45.xml"/><Relationship Id="rId5" Type="http://schemas.openxmlformats.org/officeDocument/2006/relationships/slideLayout" Target="../slideLayouts/slideLayout26.xml"/><Relationship Id="rId15" Type="http://schemas.openxmlformats.org/officeDocument/2006/relationships/slideLayout" Target="../slideLayouts/slideLayout36.xml"/><Relationship Id="rId23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1.xml"/><Relationship Id="rId19" Type="http://schemas.openxmlformats.org/officeDocument/2006/relationships/slideLayout" Target="../slideLayouts/slideLayout40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Relationship Id="rId14" Type="http://schemas.openxmlformats.org/officeDocument/2006/relationships/slideLayout" Target="../slideLayouts/slideLayout35.xml"/><Relationship Id="rId22" Type="http://schemas.openxmlformats.org/officeDocument/2006/relationships/slideLayout" Target="../slideLayouts/slideLayout43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4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6F6B9579-0FBB-4C17-8D95-33ADA3F26FBA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5143500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cima" panose="02000506000000020004" pitchFamily="50" charset="0"/>
              <a:ea typeface="+mj-ea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27613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4" r:id="rId1"/>
  </p:sldLayoutIdLst>
  <p:txStyles>
    <p:titleStyle>
      <a:lvl1pPr algn="l" defTabSz="457200" rtl="0" eaLnBrk="1" latinLnBrk="0" hangingPunct="1">
        <a:spcBef>
          <a:spcPct val="0"/>
        </a:spcBef>
        <a:buNone/>
        <a:defRPr sz="35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075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BDACD4-7716-4B4B-96F2-4EEA26214E59}"/>
              </a:ext>
            </a:extLst>
          </p:cNvPr>
          <p:cNvSpPr txBox="1">
            <a:spLocks/>
          </p:cNvSpPr>
          <p:nvPr userDrawn="1"/>
        </p:nvSpPr>
        <p:spPr>
          <a:xfrm>
            <a:off x="0" y="0"/>
            <a:ext cx="9144000" cy="718457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cima" panose="02000506000000020004" pitchFamily="50" charset="0"/>
              <a:ea typeface="+mj-ea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4592"/>
            <a:ext cx="8229600" cy="549272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0022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4" r:id="rId2"/>
    <p:sldLayoutId id="2147483805" r:id="rId3"/>
    <p:sldLayoutId id="2147483806" r:id="rId4"/>
  </p:sldLayoutIdLst>
  <p:txStyles>
    <p:titleStyle>
      <a:lvl1pPr algn="l" defTabSz="457166" rtl="0" eaLnBrk="1" latinLnBrk="0" hangingPunct="1">
        <a:spcBef>
          <a:spcPct val="0"/>
        </a:spcBef>
        <a:buNone/>
        <a:defRPr sz="20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3"/>
            <a:ext cx="8229600" cy="3394075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13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</p:sldLayoutIdLst>
  <p:txStyles>
    <p:titleStyle>
      <a:lvl1pPr algn="l" defTabSz="457166" rtl="0" eaLnBrk="1" latinLnBrk="0" hangingPunct="1">
        <a:spcBef>
          <a:spcPct val="0"/>
        </a:spcBef>
        <a:buNone/>
        <a:defRPr sz="35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75" indent="-342875" algn="l" defTabSz="457166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895" indent="-285729" algn="l" defTabSz="457166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2915" indent="-228582" algn="l" defTabSz="457166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080" indent="-228582" algn="l" defTabSz="457166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246" indent="-228582" algn="l" defTabSz="457166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411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78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744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909" indent="-228582" algn="l" defTabSz="457166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6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33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98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64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29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95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160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326" algn="l" defTabSz="45716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075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2884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3" r:id="rId1"/>
    <p:sldLayoutId id="2147483824" r:id="rId2"/>
    <p:sldLayoutId id="2147483825" r:id="rId3"/>
    <p:sldLayoutId id="2147483826" r:id="rId4"/>
    <p:sldLayoutId id="2147483827" r:id="rId5"/>
    <p:sldLayoutId id="2147483828" r:id="rId6"/>
    <p:sldLayoutId id="2147483829" r:id="rId7"/>
  </p:sldLayoutIdLst>
  <p:txStyles>
    <p:titleStyle>
      <a:lvl1pPr algn="l" defTabSz="457142" rtl="0" eaLnBrk="1" latinLnBrk="0" hangingPunct="1">
        <a:spcBef>
          <a:spcPct val="0"/>
        </a:spcBef>
        <a:buNone/>
        <a:defRPr sz="35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57" indent="-342857" algn="l" defTabSz="45714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859" indent="-285715" algn="l" defTabSz="45714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2858" indent="-228570" algn="l" defTabSz="45714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000" indent="-228570" algn="l" defTabSz="45714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144" indent="-228570" algn="l" defTabSz="45714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285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6375"/>
            <a:ext cx="8229600" cy="857250"/>
          </a:xfrm>
          <a:prstGeom prst="rect">
            <a:avLst/>
          </a:prstGeom>
        </p:spPr>
        <p:txBody>
          <a:bodyPr vert="horz" lIns="91430" tIns="45715" rIns="91430" bIns="45715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5"/>
            <a:ext cx="8229600" cy="3394075"/>
          </a:xfrm>
          <a:prstGeom prst="rect">
            <a:avLst/>
          </a:prstGeom>
        </p:spPr>
        <p:txBody>
          <a:bodyPr vert="horz" lIns="91430" tIns="45715" rIns="91430" bIns="45715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1551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</p:sldLayoutIdLst>
  <p:txStyles>
    <p:titleStyle>
      <a:lvl1pPr algn="l" defTabSz="457142" rtl="0" eaLnBrk="1" latinLnBrk="0" hangingPunct="1">
        <a:spcBef>
          <a:spcPct val="0"/>
        </a:spcBef>
        <a:buNone/>
        <a:defRPr sz="35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857" indent="-342857" algn="l" defTabSz="457142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859" indent="-285715" algn="l" defTabSz="457142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2858" indent="-228570" algn="l" defTabSz="457142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000" indent="-228570" algn="l" defTabSz="457142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144" indent="-228570" algn="l" defTabSz="457142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285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30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73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15" indent="-228570" algn="l" defTabSz="457142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2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8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74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15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57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43" algn="l" defTabSz="457142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317256" y="206375"/>
            <a:ext cx="7369544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17256" y="1200150"/>
            <a:ext cx="7369544" cy="33940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6400" y="4767263"/>
            <a:ext cx="21336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fld id="{336C9C82-7336-8548-BF6C-0A17441F9EC9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6021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9" r:id="rId1"/>
    <p:sldLayoutId id="2147483850" r:id="rId2"/>
    <p:sldLayoutId id="2147483851" r:id="rId3"/>
    <p:sldLayoutId id="2147483852" r:id="rId4"/>
    <p:sldLayoutId id="2147483853" r:id="rId5"/>
    <p:sldLayoutId id="2147483854" r:id="rId6"/>
    <p:sldLayoutId id="2147483855" r:id="rId7"/>
    <p:sldLayoutId id="2147483856" r:id="rId8"/>
    <p:sldLayoutId id="2147483857" r:id="rId9"/>
    <p:sldLayoutId id="2147483858" r:id="rId10"/>
    <p:sldLayoutId id="2147483859" r:id="rId11"/>
    <p:sldLayoutId id="2147483860" r:id="rId12"/>
    <p:sldLayoutId id="2147483861" r:id="rId13"/>
    <p:sldLayoutId id="2147483862" r:id="rId14"/>
    <p:sldLayoutId id="2147483863" r:id="rId15"/>
    <p:sldLayoutId id="2147483864" r:id="rId16"/>
    <p:sldLayoutId id="2147483865" r:id="rId17"/>
    <p:sldLayoutId id="2147483866" r:id="rId18"/>
    <p:sldLayoutId id="2147483867" r:id="rId19"/>
    <p:sldLayoutId id="2147483868" r:id="rId20"/>
    <p:sldLayoutId id="2147483869" r:id="rId21"/>
    <p:sldLayoutId id="2147483870" r:id="rId22"/>
    <p:sldLayoutId id="2147483871" r:id="rId23"/>
    <p:sldLayoutId id="2147483872" r:id="rId24"/>
  </p:sldLayoutIdLst>
  <p:txStyles>
    <p:titleStyle>
      <a:lvl1pPr algn="l" defTabSz="457200" rtl="0" eaLnBrk="1" latinLnBrk="0" hangingPunct="1">
        <a:spcBef>
          <a:spcPct val="0"/>
        </a:spcBef>
        <a:buNone/>
        <a:defRPr sz="2200" b="1" i="0" kern="12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1200" b="0" i="0" kern="120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1000" b="0" i="0" kern="12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1200" b="0" i="0" kern="12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200" b="0" i="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800" b="0" i="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4"/>
            <a:ext cx="8229600" cy="3394075"/>
          </a:xfrm>
          <a:prstGeom prst="rect">
            <a:avLst/>
          </a:prstGeom>
        </p:spPr>
        <p:txBody>
          <a:bodyPr vert="horz" lIns="91434" tIns="45717" rIns="91434" bIns="45717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EBDACD4-7716-4B4B-96F2-4EEA26214E59}"/>
              </a:ext>
            </a:extLst>
          </p:cNvPr>
          <p:cNvSpPr txBox="1">
            <a:spLocks/>
          </p:cNvSpPr>
          <p:nvPr userDrawn="1"/>
        </p:nvSpPr>
        <p:spPr>
          <a:xfrm>
            <a:off x="0" y="1"/>
            <a:ext cx="9144000" cy="718457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189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Decima" panose="02000506000000020004" pitchFamily="50" charset="0"/>
              <a:ea typeface="+mj-ea"/>
              <a:cs typeface="Arial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84592"/>
            <a:ext cx="8229600" cy="549272"/>
          </a:xfrm>
          <a:prstGeom prst="rect">
            <a:avLst/>
          </a:prstGeom>
        </p:spPr>
        <p:txBody>
          <a:bodyPr vert="horz" lIns="91434" tIns="45717" rIns="91434" bIns="45717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94930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6" r:id="rId1"/>
    <p:sldLayoutId id="2147483877" r:id="rId2"/>
    <p:sldLayoutId id="2147483878" r:id="rId3"/>
    <p:sldLayoutId id="2147483879" r:id="rId4"/>
  </p:sldLayoutIdLst>
  <p:txStyles>
    <p:titleStyle>
      <a:lvl1pPr algn="l" defTabSz="457154" rtl="0" eaLnBrk="1" latinLnBrk="0" hangingPunct="1">
        <a:spcBef>
          <a:spcPct val="0"/>
        </a:spcBef>
        <a:buNone/>
        <a:defRPr sz="2000" b="1" i="0" kern="1200">
          <a:solidFill>
            <a:schemeClr val="bg1"/>
          </a:solidFill>
          <a:latin typeface="Arial"/>
          <a:ea typeface="+mj-ea"/>
          <a:cs typeface="Arial"/>
        </a:defRPr>
      </a:lvl1pPr>
    </p:titleStyle>
    <p:bodyStyle>
      <a:lvl1pPr marL="342866" indent="-342866" algn="l" defTabSz="457154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rial"/>
          <a:ea typeface="+mn-ea"/>
          <a:cs typeface="Arial"/>
        </a:defRPr>
      </a:lvl1pPr>
      <a:lvl2pPr marL="742877" indent="-285722" algn="l" defTabSz="457154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rial"/>
          <a:ea typeface="+mn-ea"/>
          <a:cs typeface="Arial"/>
        </a:defRPr>
      </a:lvl2pPr>
      <a:lvl3pPr marL="1142887" indent="-228576" algn="l" defTabSz="457154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rial"/>
          <a:ea typeface="+mn-ea"/>
          <a:cs typeface="Arial"/>
        </a:defRPr>
      </a:lvl3pPr>
      <a:lvl4pPr marL="1600040" indent="-228576" algn="l" defTabSz="457154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rial"/>
          <a:ea typeface="+mn-ea"/>
          <a:cs typeface="Arial"/>
        </a:defRPr>
      </a:lvl4pPr>
      <a:lvl5pPr marL="2057195" indent="-228576" algn="l" defTabSz="457154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rial"/>
          <a:ea typeface="+mn-ea"/>
          <a:cs typeface="Arial"/>
        </a:defRPr>
      </a:lvl5pPr>
      <a:lvl6pPr marL="2514348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504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658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812" indent="-228576" algn="l" defTabSz="457154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5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1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64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619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72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926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80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235" algn="l" defTabSz="4571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microsoft.com/office/2007/relationships/hdphoto" Target="../media/hdphoto1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jpeg"/><Relationship Id="rId3" Type="http://schemas.openxmlformats.org/officeDocument/2006/relationships/image" Target="../media/image4.png"/><Relationship Id="rId7" Type="http://schemas.openxmlformats.org/officeDocument/2006/relationships/image" Target="../media/image46.png"/><Relationship Id="rId12" Type="http://schemas.openxmlformats.org/officeDocument/2006/relationships/image" Target="../media/image51.jp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5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jpeg"/><Relationship Id="rId9" Type="http://schemas.openxmlformats.org/officeDocument/2006/relationships/image" Target="../media/image48.jpeg"/><Relationship Id="rId14" Type="http://schemas.openxmlformats.org/officeDocument/2006/relationships/image" Target="../media/image5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png"/><Relationship Id="rId13" Type="http://schemas.openxmlformats.org/officeDocument/2006/relationships/image" Target="../media/image65.jpg"/><Relationship Id="rId3" Type="http://schemas.openxmlformats.org/officeDocument/2006/relationships/image" Target="../media/image56.png"/><Relationship Id="rId7" Type="http://schemas.openxmlformats.org/officeDocument/2006/relationships/image" Target="../media/image59.png"/><Relationship Id="rId12" Type="http://schemas.openxmlformats.org/officeDocument/2006/relationships/image" Target="../media/image64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8.png"/><Relationship Id="rId11" Type="http://schemas.openxmlformats.org/officeDocument/2006/relationships/image" Target="../media/image63.png"/><Relationship Id="rId5" Type="http://schemas.openxmlformats.org/officeDocument/2006/relationships/image" Target="../media/image4.png"/><Relationship Id="rId10" Type="http://schemas.openxmlformats.org/officeDocument/2006/relationships/image" Target="../media/image62.png"/><Relationship Id="rId4" Type="http://schemas.openxmlformats.org/officeDocument/2006/relationships/image" Target="../media/image57.png"/><Relationship Id="rId9" Type="http://schemas.openxmlformats.org/officeDocument/2006/relationships/image" Target="../media/image61.JPG"/><Relationship Id="rId14" Type="http://schemas.openxmlformats.org/officeDocument/2006/relationships/image" Target="../media/image66.jp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image" Target="../media/image67.png"/><Relationship Id="rId7" Type="http://schemas.openxmlformats.org/officeDocument/2006/relationships/image" Target="../media/image7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png"/><Relationship Id="rId11" Type="http://schemas.openxmlformats.org/officeDocument/2006/relationships/image" Target="../media/image74.png"/><Relationship Id="rId5" Type="http://schemas.openxmlformats.org/officeDocument/2006/relationships/image" Target="../media/image68.png"/><Relationship Id="rId10" Type="http://schemas.openxmlformats.org/officeDocument/2006/relationships/image" Target="../media/image73.png"/><Relationship Id="rId4" Type="http://schemas.openxmlformats.org/officeDocument/2006/relationships/image" Target="../media/image4.png"/><Relationship Id="rId9" Type="http://schemas.openxmlformats.org/officeDocument/2006/relationships/image" Target="../media/image7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JPG"/><Relationship Id="rId5" Type="http://schemas.openxmlformats.org/officeDocument/2006/relationships/image" Target="../media/image76.jpg"/><Relationship Id="rId4" Type="http://schemas.openxmlformats.org/officeDocument/2006/relationships/image" Target="../media/image7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4.png"/><Relationship Id="rId7" Type="http://schemas.openxmlformats.org/officeDocument/2006/relationships/image" Target="../media/image81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0.png"/><Relationship Id="rId5" Type="http://schemas.openxmlformats.org/officeDocument/2006/relationships/image" Target="../media/image79.jpg"/><Relationship Id="rId4" Type="http://schemas.openxmlformats.org/officeDocument/2006/relationships/image" Target="../media/image78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4.pn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Relationship Id="rId9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emf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chart" Target="../charts/char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0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g"/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JPG"/><Relationship Id="rId4" Type="http://schemas.openxmlformats.org/officeDocument/2006/relationships/image" Target="../media/image21.png"/><Relationship Id="rId9" Type="http://schemas.openxmlformats.org/officeDocument/2006/relationships/image" Target="../media/image26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12" Type="http://schemas.openxmlformats.org/officeDocument/2006/relationships/image" Target="../media/image36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png"/><Relationship Id="rId11" Type="http://schemas.openxmlformats.org/officeDocument/2006/relationships/image" Target="../media/image35.jpg"/><Relationship Id="rId5" Type="http://schemas.openxmlformats.org/officeDocument/2006/relationships/image" Target="../media/image29.png"/><Relationship Id="rId10" Type="http://schemas.openxmlformats.org/officeDocument/2006/relationships/image" Target="../media/image34.jpg"/><Relationship Id="rId4" Type="http://schemas.openxmlformats.org/officeDocument/2006/relationships/image" Target="../media/image4.png"/><Relationship Id="rId9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4.png"/><Relationship Id="rId7" Type="http://schemas.openxmlformats.org/officeDocument/2006/relationships/image" Target="../media/image41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8CEFBC0-76C9-48CE-8C4B-C29027E6A1C0}"/>
              </a:ext>
            </a:extLst>
          </p:cNvPr>
          <p:cNvSpPr txBox="1"/>
          <p:nvPr/>
        </p:nvSpPr>
        <p:spPr>
          <a:xfrm>
            <a:off x="3360964" y="3284219"/>
            <a:ext cx="5568063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>
                <a:solidFill>
                  <a:prstClr val="white"/>
                </a:solidFill>
                <a:latin typeface="+mj-lt"/>
                <a:cs typeface="Arial"/>
              </a:rPr>
              <a:t>Founder of the fine arts industry in 1720…</a:t>
            </a:r>
          </a:p>
          <a:p>
            <a:br>
              <a:rPr lang="en-GB" sz="4000" b="1" dirty="0">
                <a:solidFill>
                  <a:prstClr val="white"/>
                </a:solidFill>
                <a:latin typeface="+mj-lt"/>
                <a:cs typeface="Arial"/>
              </a:rPr>
            </a:br>
            <a:endParaRPr lang="en-GB" sz="1600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5" t="4021"/>
          <a:stretch/>
        </p:blipFill>
        <p:spPr>
          <a:xfrm>
            <a:off x="502920" y="3284219"/>
            <a:ext cx="1888936" cy="1581941"/>
          </a:xfrm>
          <a:prstGeom prst="rect">
            <a:avLst/>
          </a:prstGeom>
        </p:spPr>
      </p:pic>
      <p:pic>
        <p:nvPicPr>
          <p:cNvPr id="5" name="Picture 4" descr="https://upload.wikimedia.org/wikipedia/commons/thumb/4/4a/Henri_Matisse_Signature.svg/2000px-Henri_Matisse_Signature.svg.png">
            <a:extLst>
              <a:ext uri="{FF2B5EF4-FFF2-40B4-BE49-F238E27FC236}">
                <a16:creationId xmlns:a16="http://schemas.microsoft.com/office/drawing/2014/main" id="{336E379F-6D39-4762-A157-497FA23625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54837" y="3768560"/>
            <a:ext cx="2731903" cy="4603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s://upload.wikimedia.org/wikipedia/commons/thumb/e/eb/Picasso_signature.svg/2000px-Picasso_signature.svg.png">
            <a:extLst>
              <a:ext uri="{FF2B5EF4-FFF2-40B4-BE49-F238E27FC236}">
                <a16:creationId xmlns:a16="http://schemas.microsoft.com/office/drawing/2014/main" id="{35718720-59DC-4603-94DE-B127F3C671E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lum bright="70000" contrast="-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061965" y="4106763"/>
            <a:ext cx="1571295" cy="6230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s://upload.wikimedia.org/wikipedia/commons/7/7b/Cezanne_autograph.png">
            <a:extLst>
              <a:ext uri="{FF2B5EF4-FFF2-40B4-BE49-F238E27FC236}">
                <a16:creationId xmlns:a16="http://schemas.microsoft.com/office/drawing/2014/main" id="{FD4130C5-1BE8-4076-B9F1-69ADF949A2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lum bright="70000" contrast="-70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205" b="89157" l="0" r="95465">
                        <a14:foregroundMark x1="7160" y1="28313" x2="7160" y2="28313"/>
                        <a14:foregroundMark x1="8831" y1="68072" x2="8831" y2="68072"/>
                        <a14:foregroundMark x1="14558" y1="68072" x2="14558" y2="68072"/>
                        <a14:foregroundMark x1="40573" y1="47590" x2="40573" y2="47590"/>
                        <a14:foregroundMark x1="45107" y1="55422" x2="45107" y2="55422"/>
                        <a14:foregroundMark x1="49642" y1="54819" x2="49642" y2="54819"/>
                        <a14:foregroundMark x1="55847" y1="53614" x2="55847" y2="53614"/>
                        <a14:foregroundMark x1="71360" y1="53012" x2="71360" y2="53012"/>
                        <a14:foregroundMark x1="77804" y1="57831" x2="77804" y2="57831"/>
                        <a14:foregroundMark x1="95465" y1="68675" x2="95465" y2="68675"/>
                        <a14:backgroundMark x1="78043" y1="49398" x2="78043" y2="49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44651" y="3768560"/>
            <a:ext cx="2117962" cy="8390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517616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7C451BF-6583-4911-9E9F-C57923B6AC3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cima" panose="02000506000000020004" pitchFamily="50" charset="0"/>
                <a:ea typeface="+mj-ea"/>
                <a:cs typeface="Arial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Decima" panose="02000506000000020004" pitchFamily="50" charset="0"/>
              </a:rPr>
              <a:t>E-TAILERS ACTIVATION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pleBold" panose="02000509020000020004" pitchFamily="49" charset="0"/>
              <a:ea typeface="+mj-ea"/>
              <a:cs typeface="Arial"/>
            </a:endParaRPr>
          </a:p>
        </p:txBody>
      </p:sp>
      <p:pic>
        <p:nvPicPr>
          <p:cNvPr id="15" name="Picture 2" descr="Carte cadeau Cultura : Offrir un petit cadeau original - ILLICADO">
            <a:extLst>
              <a:ext uri="{FF2B5EF4-FFF2-40B4-BE49-F238E27FC236}">
                <a16:creationId xmlns:a16="http://schemas.microsoft.com/office/drawing/2014/main" id="{18C82E08-026E-4470-8D31-C1A5BD4522C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95" b="18980"/>
          <a:stretch/>
        </p:blipFill>
        <p:spPr bwMode="auto">
          <a:xfrm>
            <a:off x="1028158" y="4468514"/>
            <a:ext cx="866412" cy="611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3FD17709-5436-4298-A1B1-75BF4AA6344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144" y="836061"/>
            <a:ext cx="2663527" cy="1729131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C64E534-1E06-439C-A0A8-185C1D2C1D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2947" y="1176141"/>
            <a:ext cx="2562581" cy="172199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2FF20107-7388-4500-B53C-1BE24704CFD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894570" y="4656437"/>
            <a:ext cx="1149520" cy="336728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4E966A16-ED8F-4808-B660-DA962CB3E52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4090" y="4580385"/>
            <a:ext cx="1073235" cy="387298"/>
          </a:xfrm>
          <a:prstGeom prst="rect">
            <a:avLst/>
          </a:prstGeom>
        </p:spPr>
      </p:pic>
      <p:pic>
        <p:nvPicPr>
          <p:cNvPr id="19" name="Picture 2" descr="Rougier &amp; Plé augmente ses revenus grâce à la personnalisation !">
            <a:extLst>
              <a:ext uri="{FF2B5EF4-FFF2-40B4-BE49-F238E27FC236}">
                <a16:creationId xmlns:a16="http://schemas.microsoft.com/office/drawing/2014/main" id="{7AC93896-7BC0-47DD-9F58-E3F54CD75B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7325" y="4413220"/>
            <a:ext cx="717003" cy="579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9118C73-91D9-4410-8D21-779EFB5A73B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032808" y="870436"/>
            <a:ext cx="1799349" cy="331207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058060C6-069C-4384-B9B4-E1D6D99A672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32157" y="890284"/>
            <a:ext cx="1490538" cy="1938099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E5846E34-65A0-4AFD-9C82-CCF1A0DC22E9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4957" t="12873" r="14526" b="12791"/>
          <a:stretch/>
        </p:blipFill>
        <p:spPr>
          <a:xfrm>
            <a:off x="4834328" y="4385039"/>
            <a:ext cx="576885" cy="608126"/>
          </a:xfrm>
          <a:prstGeom prst="rect">
            <a:avLst/>
          </a:prstGeom>
        </p:spPr>
      </p:pic>
      <p:pic>
        <p:nvPicPr>
          <p:cNvPr id="26" name="Picture 2">
            <a:extLst>
              <a:ext uri="{FF2B5EF4-FFF2-40B4-BE49-F238E27FC236}">
                <a16:creationId xmlns:a16="http://schemas.microsoft.com/office/drawing/2014/main" id="{67121139-23E7-4384-9532-B5E4DB0DD2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768" y="942724"/>
            <a:ext cx="1350993" cy="2394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id="{4C932F0C-55F9-433D-8014-4891417A08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75261" y="2691605"/>
            <a:ext cx="1563611" cy="1836293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896238CF-9612-4417-A38A-BBC6747CFE0F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221497" y="2161321"/>
            <a:ext cx="1685356" cy="2366577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15ADB4EB-8313-438F-90DB-556B8888C0E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821143" y="3420147"/>
            <a:ext cx="3120139" cy="1048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6397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1E66A53A-7D68-4074-997F-8AAF08C7E4D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4740" t="7397"/>
          <a:stretch/>
        </p:blipFill>
        <p:spPr>
          <a:xfrm>
            <a:off x="4504277" y="1287532"/>
            <a:ext cx="1779624" cy="1598207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3F64D46-EDEB-4665-84E0-914A38BD8CE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21347" b="19323"/>
          <a:stretch/>
        </p:blipFill>
        <p:spPr>
          <a:xfrm>
            <a:off x="3511677" y="842907"/>
            <a:ext cx="1434364" cy="2125166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7C451BF-6583-4911-9E9F-C57923B6AC3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cima" panose="02000506000000020004" pitchFamily="50" charset="0"/>
                <a:ea typeface="+mj-ea"/>
                <a:cs typeface="Arial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Decima" panose="02000506000000020004" pitchFamily="50" charset="0"/>
              </a:rPr>
              <a:t>PR AND MEDIA ACTIVATION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pleBold" panose="02000509020000020004" pitchFamily="49" charset="0"/>
              <a:ea typeface="+mj-ea"/>
              <a:cs typeface="Arial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98C9F72F-62B0-486E-A685-86C54DC56C5D}"/>
              </a:ext>
            </a:extLst>
          </p:cNvPr>
          <p:cNvSpPr txBox="1"/>
          <p:nvPr/>
        </p:nvSpPr>
        <p:spPr>
          <a:xfrm>
            <a:off x="1503432" y="4307264"/>
            <a:ext cx="688521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100 publications press/radio/web, 25 M Reach</a:t>
            </a:r>
          </a:p>
        </p:txBody>
      </p:sp>
      <p:pic>
        <p:nvPicPr>
          <p:cNvPr id="17" name="Picture 12">
            <a:extLst>
              <a:ext uri="{FF2B5EF4-FFF2-40B4-BE49-F238E27FC236}">
                <a16:creationId xmlns:a16="http://schemas.microsoft.com/office/drawing/2014/main" id="{D61C0FED-5C89-4DCD-8759-C606F657B05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18" b="19652"/>
          <a:stretch/>
        </p:blipFill>
        <p:spPr bwMode="auto">
          <a:xfrm>
            <a:off x="-27045" y="842907"/>
            <a:ext cx="1491521" cy="191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EB852F4B-3664-4D19-A567-5C8EF958A7A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10099" y="2251161"/>
            <a:ext cx="2133496" cy="2015514"/>
          </a:xfrm>
          <a:prstGeom prst="rect">
            <a:avLst/>
          </a:prstGeom>
        </p:spPr>
      </p:pic>
      <p:pic>
        <p:nvPicPr>
          <p:cNvPr id="20" name="Picture 14">
            <a:extLst>
              <a:ext uri="{FF2B5EF4-FFF2-40B4-BE49-F238E27FC236}">
                <a16:creationId xmlns:a16="http://schemas.microsoft.com/office/drawing/2014/main" id="{1EB30235-5FC0-44C1-88A7-1A11BBEA28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61" y="2693618"/>
            <a:ext cx="1211485" cy="171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capture d’écran, équipement électronique, afficher, ordinateur&#10;&#10;Description générée automatiquement">
            <a:extLst>
              <a:ext uri="{FF2B5EF4-FFF2-40B4-BE49-F238E27FC236}">
                <a16:creationId xmlns:a16="http://schemas.microsoft.com/office/drawing/2014/main" id="{B333D79D-1175-4084-AC0C-9E5EF4A9524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13688" t="12659" r="14754"/>
          <a:stretch/>
        </p:blipFill>
        <p:spPr>
          <a:xfrm>
            <a:off x="1369449" y="1110002"/>
            <a:ext cx="1414796" cy="970881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4A1D34EA-53D9-401B-8D98-AEBAB1BC33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6302" b="7048"/>
          <a:stretch/>
        </p:blipFill>
        <p:spPr>
          <a:xfrm>
            <a:off x="4156628" y="2926110"/>
            <a:ext cx="2504044" cy="1249515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A2B61589-9FB2-4629-BA23-2283C224F84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00247" y="2836731"/>
            <a:ext cx="1612326" cy="1379265"/>
          </a:xfrm>
          <a:prstGeom prst="rect">
            <a:avLst/>
          </a:prstGeom>
        </p:spPr>
      </p:pic>
      <p:pic>
        <p:nvPicPr>
          <p:cNvPr id="26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18B4AABE-6616-49EA-9BAD-7D20E0657A4F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rot="914720">
            <a:off x="2638792" y="1182950"/>
            <a:ext cx="1109571" cy="1575477"/>
          </a:xfrm>
          <a:prstGeom prst="rect">
            <a:avLst/>
          </a:prstGeom>
        </p:spPr>
      </p:pic>
      <p:pic>
        <p:nvPicPr>
          <p:cNvPr id="14" name="Image 13" descr="Une image contenant texte&#10;&#10;Description générée automatiquement">
            <a:extLst>
              <a:ext uri="{FF2B5EF4-FFF2-40B4-BE49-F238E27FC236}">
                <a16:creationId xmlns:a16="http://schemas.microsoft.com/office/drawing/2014/main" id="{ADB120BF-BE96-4869-AB39-AC1259FFBBE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804" r="3243"/>
          <a:stretch/>
        </p:blipFill>
        <p:spPr>
          <a:xfrm rot="5400000">
            <a:off x="6257557" y="1071197"/>
            <a:ext cx="2014924" cy="1778828"/>
          </a:xfrm>
          <a:prstGeom prst="rect">
            <a:avLst/>
          </a:prstGeom>
        </p:spPr>
      </p:pic>
      <p:pic>
        <p:nvPicPr>
          <p:cNvPr id="28" name="Image 27" descr="Une image contenant texte&#10;&#10;Description générée automatiquement">
            <a:extLst>
              <a:ext uri="{FF2B5EF4-FFF2-40B4-BE49-F238E27FC236}">
                <a16:creationId xmlns:a16="http://schemas.microsoft.com/office/drawing/2014/main" id="{5BCF5237-52AA-4952-9B93-E04C1671FF27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t="12385" b="5137"/>
          <a:stretch/>
        </p:blipFill>
        <p:spPr>
          <a:xfrm>
            <a:off x="6588178" y="2528397"/>
            <a:ext cx="2413416" cy="1661954"/>
          </a:xfrm>
          <a:prstGeom prst="rect">
            <a:avLst/>
          </a:prstGeom>
        </p:spPr>
      </p:pic>
      <p:pic>
        <p:nvPicPr>
          <p:cNvPr id="30" name="Image 29" descr="Une image contenant personne, chemise, habits, frappant&#10;&#10;Description générée automatiquement">
            <a:extLst>
              <a:ext uri="{FF2B5EF4-FFF2-40B4-BE49-F238E27FC236}">
                <a16:creationId xmlns:a16="http://schemas.microsoft.com/office/drawing/2014/main" id="{8EE262F0-0BA6-4080-BA9A-CC76E906D530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154433" y="1948951"/>
            <a:ext cx="863395" cy="559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59192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0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2A68F042-E3D9-42D2-8E28-A14DE949E3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75539" y="889307"/>
            <a:ext cx="1123396" cy="2305551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7C451BF-6583-4911-9E9F-C57923B6AC3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cima" panose="02000506000000020004" pitchFamily="50" charset="0"/>
                <a:ea typeface="+mj-ea"/>
                <a:cs typeface="Arial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Decima" panose="02000506000000020004" pitchFamily="50" charset="0"/>
              </a:rPr>
              <a:t>SOCIAL ACTIVATION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pleBold" panose="02000509020000020004" pitchFamily="49" charset="0"/>
              <a:ea typeface="+mj-ea"/>
              <a:cs typeface="Arial"/>
            </a:endParaRPr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98C9F72F-62B0-486E-A685-86C54DC56C5D}"/>
              </a:ext>
            </a:extLst>
          </p:cNvPr>
          <p:cNvSpPr txBox="1"/>
          <p:nvPr/>
        </p:nvSpPr>
        <p:spPr>
          <a:xfrm>
            <a:off x="1981578" y="3317496"/>
            <a:ext cx="300595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Newsletters 10K Reach</a:t>
            </a:r>
          </a:p>
        </p:txBody>
      </p:sp>
      <p:pic>
        <p:nvPicPr>
          <p:cNvPr id="9" name="Picture 4" descr="A screenshot of a social media post&#10;&#10;Description generated with very high confidence">
            <a:extLst>
              <a:ext uri="{FF2B5EF4-FFF2-40B4-BE49-F238E27FC236}">
                <a16:creationId xmlns:a16="http://schemas.microsoft.com/office/drawing/2014/main" id="{9A2837E1-8562-40DC-A0DE-E8DD597CD2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70548" y="945999"/>
            <a:ext cx="968666" cy="2376606"/>
          </a:xfrm>
          <a:prstGeom prst="rect">
            <a:avLst/>
          </a:prstGeom>
        </p:spPr>
      </p:pic>
      <p:pic>
        <p:nvPicPr>
          <p:cNvPr id="14" name="Picture 7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9276682B-11B7-4C80-854B-23CB6911294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942214" y="934602"/>
            <a:ext cx="968666" cy="2286016"/>
          </a:xfrm>
          <a:prstGeom prst="rect">
            <a:avLst/>
          </a:prstGeom>
        </p:spPr>
      </p:pic>
      <p:pic>
        <p:nvPicPr>
          <p:cNvPr id="21" name="Picture 12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1038BFD5-D07A-4536-8810-EDFD22BDFC5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0158"/>
          <a:stretch/>
        </p:blipFill>
        <p:spPr>
          <a:xfrm>
            <a:off x="4963122" y="929529"/>
            <a:ext cx="2017655" cy="2212958"/>
          </a:xfrm>
          <a:prstGeom prst="rect">
            <a:avLst/>
          </a:prstGeom>
        </p:spPr>
      </p:pic>
      <p:sp>
        <p:nvSpPr>
          <p:cNvPr id="22" name="TextBox 15">
            <a:extLst>
              <a:ext uri="{FF2B5EF4-FFF2-40B4-BE49-F238E27FC236}">
                <a16:creationId xmlns:a16="http://schemas.microsoft.com/office/drawing/2014/main" id="{DB37462D-5CA8-46ED-97F6-ADAD117810B4}"/>
              </a:ext>
            </a:extLst>
          </p:cNvPr>
          <p:cNvSpPr txBox="1"/>
          <p:nvPr/>
        </p:nvSpPr>
        <p:spPr>
          <a:xfrm>
            <a:off x="5870274" y="3062885"/>
            <a:ext cx="243528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Posts 2,6 M Reach</a:t>
            </a:r>
          </a:p>
        </p:txBody>
      </p:sp>
      <p:sp>
        <p:nvSpPr>
          <p:cNvPr id="23" name="Freeform 11">
            <a:extLst>
              <a:ext uri="{FF2B5EF4-FFF2-40B4-BE49-F238E27FC236}">
                <a16:creationId xmlns:a16="http://schemas.microsoft.com/office/drawing/2014/main" id="{8CAA2EA2-0A5B-4051-9A17-224605ACF9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5661" y="3075468"/>
            <a:ext cx="380360" cy="380459"/>
          </a:xfrm>
          <a:custGeom>
            <a:avLst/>
            <a:gdLst>
              <a:gd name="T0" fmla="*/ 530 w 609"/>
              <a:gd name="T1" fmla="*/ 608 h 609"/>
              <a:gd name="T2" fmla="*/ 530 w 609"/>
              <a:gd name="T3" fmla="*/ 608 h 609"/>
              <a:gd name="T4" fmla="*/ 78 w 609"/>
              <a:gd name="T5" fmla="*/ 608 h 609"/>
              <a:gd name="T6" fmla="*/ 0 w 609"/>
              <a:gd name="T7" fmla="*/ 530 h 609"/>
              <a:gd name="T8" fmla="*/ 0 w 609"/>
              <a:gd name="T9" fmla="*/ 78 h 609"/>
              <a:gd name="T10" fmla="*/ 78 w 609"/>
              <a:gd name="T11" fmla="*/ 0 h 609"/>
              <a:gd name="T12" fmla="*/ 530 w 609"/>
              <a:gd name="T13" fmla="*/ 0 h 609"/>
              <a:gd name="T14" fmla="*/ 608 w 609"/>
              <a:gd name="T15" fmla="*/ 78 h 609"/>
              <a:gd name="T16" fmla="*/ 608 w 609"/>
              <a:gd name="T17" fmla="*/ 530 h 609"/>
              <a:gd name="T18" fmla="*/ 530 w 609"/>
              <a:gd name="T19" fmla="*/ 608 h 609"/>
              <a:gd name="T20" fmla="*/ 304 w 609"/>
              <a:gd name="T21" fmla="*/ 184 h 609"/>
              <a:gd name="T22" fmla="*/ 304 w 609"/>
              <a:gd name="T23" fmla="*/ 184 h 609"/>
              <a:gd name="T24" fmla="*/ 198 w 609"/>
              <a:gd name="T25" fmla="*/ 254 h 609"/>
              <a:gd name="T26" fmla="*/ 198 w 609"/>
              <a:gd name="T27" fmla="*/ 254 h 609"/>
              <a:gd name="T28" fmla="*/ 198 w 609"/>
              <a:gd name="T29" fmla="*/ 254 h 609"/>
              <a:gd name="T30" fmla="*/ 191 w 609"/>
              <a:gd name="T31" fmla="*/ 261 h 609"/>
              <a:gd name="T32" fmla="*/ 191 w 609"/>
              <a:gd name="T33" fmla="*/ 269 h 609"/>
              <a:gd name="T34" fmla="*/ 191 w 609"/>
              <a:gd name="T35" fmla="*/ 276 h 609"/>
              <a:gd name="T36" fmla="*/ 191 w 609"/>
              <a:gd name="T37" fmla="*/ 283 h 609"/>
              <a:gd name="T38" fmla="*/ 191 w 609"/>
              <a:gd name="T39" fmla="*/ 290 h 609"/>
              <a:gd name="T40" fmla="*/ 191 w 609"/>
              <a:gd name="T41" fmla="*/ 290 h 609"/>
              <a:gd name="T42" fmla="*/ 184 w 609"/>
              <a:gd name="T43" fmla="*/ 304 h 609"/>
              <a:gd name="T44" fmla="*/ 304 w 609"/>
              <a:gd name="T45" fmla="*/ 424 h 609"/>
              <a:gd name="T46" fmla="*/ 424 w 609"/>
              <a:gd name="T47" fmla="*/ 304 h 609"/>
              <a:gd name="T48" fmla="*/ 417 w 609"/>
              <a:gd name="T49" fmla="*/ 290 h 609"/>
              <a:gd name="T50" fmla="*/ 417 w 609"/>
              <a:gd name="T51" fmla="*/ 290 h 609"/>
              <a:gd name="T52" fmla="*/ 417 w 609"/>
              <a:gd name="T53" fmla="*/ 283 h 609"/>
              <a:gd name="T54" fmla="*/ 417 w 609"/>
              <a:gd name="T55" fmla="*/ 276 h 609"/>
              <a:gd name="T56" fmla="*/ 417 w 609"/>
              <a:gd name="T57" fmla="*/ 269 h 609"/>
              <a:gd name="T58" fmla="*/ 417 w 609"/>
              <a:gd name="T59" fmla="*/ 261 h 609"/>
              <a:gd name="T60" fmla="*/ 410 w 609"/>
              <a:gd name="T61" fmla="*/ 254 h 609"/>
              <a:gd name="T62" fmla="*/ 410 w 609"/>
              <a:gd name="T63" fmla="*/ 254 h 609"/>
              <a:gd name="T64" fmla="*/ 410 w 609"/>
              <a:gd name="T65" fmla="*/ 254 h 609"/>
              <a:gd name="T66" fmla="*/ 304 w 609"/>
              <a:gd name="T67" fmla="*/ 184 h 609"/>
              <a:gd name="T68" fmla="*/ 537 w 609"/>
              <a:gd name="T69" fmla="*/ 99 h 609"/>
              <a:gd name="T70" fmla="*/ 537 w 609"/>
              <a:gd name="T71" fmla="*/ 99 h 609"/>
              <a:gd name="T72" fmla="*/ 509 w 609"/>
              <a:gd name="T73" fmla="*/ 71 h 609"/>
              <a:gd name="T74" fmla="*/ 445 w 609"/>
              <a:gd name="T75" fmla="*/ 71 h 609"/>
              <a:gd name="T76" fmla="*/ 417 w 609"/>
              <a:gd name="T77" fmla="*/ 99 h 609"/>
              <a:gd name="T78" fmla="*/ 417 w 609"/>
              <a:gd name="T79" fmla="*/ 162 h 609"/>
              <a:gd name="T80" fmla="*/ 445 w 609"/>
              <a:gd name="T81" fmla="*/ 191 h 609"/>
              <a:gd name="T82" fmla="*/ 509 w 609"/>
              <a:gd name="T83" fmla="*/ 191 h 609"/>
              <a:gd name="T84" fmla="*/ 537 w 609"/>
              <a:gd name="T85" fmla="*/ 162 h 609"/>
              <a:gd name="T86" fmla="*/ 537 w 609"/>
              <a:gd name="T87" fmla="*/ 99 h 609"/>
              <a:gd name="T88" fmla="*/ 537 w 609"/>
              <a:gd name="T89" fmla="*/ 254 h 609"/>
              <a:gd name="T90" fmla="*/ 537 w 609"/>
              <a:gd name="T91" fmla="*/ 254 h 609"/>
              <a:gd name="T92" fmla="*/ 481 w 609"/>
              <a:gd name="T93" fmla="*/ 254 h 609"/>
              <a:gd name="T94" fmla="*/ 488 w 609"/>
              <a:gd name="T95" fmla="*/ 304 h 609"/>
              <a:gd name="T96" fmla="*/ 304 w 609"/>
              <a:gd name="T97" fmla="*/ 488 h 609"/>
              <a:gd name="T98" fmla="*/ 120 w 609"/>
              <a:gd name="T99" fmla="*/ 304 h 609"/>
              <a:gd name="T100" fmla="*/ 127 w 609"/>
              <a:gd name="T101" fmla="*/ 254 h 609"/>
              <a:gd name="T102" fmla="*/ 71 w 609"/>
              <a:gd name="T103" fmla="*/ 254 h 609"/>
              <a:gd name="T104" fmla="*/ 71 w 609"/>
              <a:gd name="T105" fmla="*/ 509 h 609"/>
              <a:gd name="T106" fmla="*/ 99 w 609"/>
              <a:gd name="T107" fmla="*/ 537 h 609"/>
              <a:gd name="T108" fmla="*/ 509 w 609"/>
              <a:gd name="T109" fmla="*/ 537 h 609"/>
              <a:gd name="T110" fmla="*/ 537 w 609"/>
              <a:gd name="T111" fmla="*/ 509 h 609"/>
              <a:gd name="T112" fmla="*/ 537 w 609"/>
              <a:gd name="T113" fmla="*/ 254 h 60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</a:cxnLst>
            <a:rect l="0" t="0" r="r" b="b"/>
            <a:pathLst>
              <a:path w="609" h="609">
                <a:moveTo>
                  <a:pt x="530" y="608"/>
                </a:moveTo>
                <a:lnTo>
                  <a:pt x="530" y="608"/>
                </a:lnTo>
                <a:cubicBezTo>
                  <a:pt x="78" y="608"/>
                  <a:pt x="78" y="608"/>
                  <a:pt x="78" y="608"/>
                </a:cubicBezTo>
                <a:cubicBezTo>
                  <a:pt x="36" y="608"/>
                  <a:pt x="0" y="572"/>
                  <a:pt x="0" y="530"/>
                </a:cubicBezTo>
                <a:cubicBezTo>
                  <a:pt x="0" y="78"/>
                  <a:pt x="0" y="78"/>
                  <a:pt x="0" y="78"/>
                </a:cubicBezTo>
                <a:cubicBezTo>
                  <a:pt x="0" y="35"/>
                  <a:pt x="36" y="0"/>
                  <a:pt x="78" y="0"/>
                </a:cubicBezTo>
                <a:cubicBezTo>
                  <a:pt x="530" y="0"/>
                  <a:pt x="530" y="0"/>
                  <a:pt x="530" y="0"/>
                </a:cubicBezTo>
                <a:cubicBezTo>
                  <a:pt x="573" y="0"/>
                  <a:pt x="608" y="35"/>
                  <a:pt x="608" y="78"/>
                </a:cubicBezTo>
                <a:cubicBezTo>
                  <a:pt x="608" y="530"/>
                  <a:pt x="608" y="530"/>
                  <a:pt x="608" y="530"/>
                </a:cubicBezTo>
                <a:cubicBezTo>
                  <a:pt x="608" y="572"/>
                  <a:pt x="573" y="608"/>
                  <a:pt x="530" y="608"/>
                </a:cubicBezTo>
                <a:close/>
                <a:moveTo>
                  <a:pt x="304" y="184"/>
                </a:moveTo>
                <a:lnTo>
                  <a:pt x="304" y="184"/>
                </a:lnTo>
                <a:cubicBezTo>
                  <a:pt x="254" y="184"/>
                  <a:pt x="219" y="212"/>
                  <a:pt x="198" y="254"/>
                </a:cubicBezTo>
                <a:lnTo>
                  <a:pt x="198" y="254"/>
                </a:lnTo>
                <a:lnTo>
                  <a:pt x="198" y="254"/>
                </a:lnTo>
                <a:cubicBezTo>
                  <a:pt x="198" y="261"/>
                  <a:pt x="198" y="261"/>
                  <a:pt x="191" y="261"/>
                </a:cubicBezTo>
                <a:lnTo>
                  <a:pt x="191" y="269"/>
                </a:lnTo>
                <a:lnTo>
                  <a:pt x="191" y="276"/>
                </a:lnTo>
                <a:cubicBezTo>
                  <a:pt x="191" y="276"/>
                  <a:pt x="191" y="276"/>
                  <a:pt x="191" y="283"/>
                </a:cubicBezTo>
                <a:cubicBezTo>
                  <a:pt x="191" y="283"/>
                  <a:pt x="191" y="283"/>
                  <a:pt x="191" y="290"/>
                </a:cubicBezTo>
                <a:lnTo>
                  <a:pt x="191" y="290"/>
                </a:lnTo>
                <a:cubicBezTo>
                  <a:pt x="191" y="297"/>
                  <a:pt x="184" y="297"/>
                  <a:pt x="184" y="304"/>
                </a:cubicBezTo>
                <a:cubicBezTo>
                  <a:pt x="184" y="367"/>
                  <a:pt x="240" y="424"/>
                  <a:pt x="304" y="424"/>
                </a:cubicBezTo>
                <a:cubicBezTo>
                  <a:pt x="368" y="424"/>
                  <a:pt x="424" y="367"/>
                  <a:pt x="424" y="304"/>
                </a:cubicBezTo>
                <a:cubicBezTo>
                  <a:pt x="424" y="297"/>
                  <a:pt x="417" y="297"/>
                  <a:pt x="417" y="290"/>
                </a:cubicBezTo>
                <a:lnTo>
                  <a:pt x="417" y="290"/>
                </a:lnTo>
                <a:cubicBezTo>
                  <a:pt x="417" y="283"/>
                  <a:pt x="417" y="283"/>
                  <a:pt x="417" y="283"/>
                </a:cubicBezTo>
                <a:cubicBezTo>
                  <a:pt x="417" y="276"/>
                  <a:pt x="417" y="276"/>
                  <a:pt x="417" y="276"/>
                </a:cubicBezTo>
                <a:lnTo>
                  <a:pt x="417" y="269"/>
                </a:lnTo>
                <a:lnTo>
                  <a:pt x="417" y="261"/>
                </a:lnTo>
                <a:cubicBezTo>
                  <a:pt x="410" y="261"/>
                  <a:pt x="410" y="261"/>
                  <a:pt x="410" y="254"/>
                </a:cubicBezTo>
                <a:lnTo>
                  <a:pt x="410" y="254"/>
                </a:lnTo>
                <a:lnTo>
                  <a:pt x="410" y="254"/>
                </a:lnTo>
                <a:cubicBezTo>
                  <a:pt x="389" y="212"/>
                  <a:pt x="354" y="184"/>
                  <a:pt x="304" y="184"/>
                </a:cubicBezTo>
                <a:close/>
                <a:moveTo>
                  <a:pt x="537" y="99"/>
                </a:moveTo>
                <a:lnTo>
                  <a:pt x="537" y="99"/>
                </a:lnTo>
                <a:cubicBezTo>
                  <a:pt x="537" y="85"/>
                  <a:pt x="523" y="71"/>
                  <a:pt x="509" y="71"/>
                </a:cubicBezTo>
                <a:cubicBezTo>
                  <a:pt x="445" y="71"/>
                  <a:pt x="445" y="71"/>
                  <a:pt x="445" y="71"/>
                </a:cubicBezTo>
                <a:cubicBezTo>
                  <a:pt x="431" y="71"/>
                  <a:pt x="417" y="85"/>
                  <a:pt x="417" y="99"/>
                </a:cubicBezTo>
                <a:cubicBezTo>
                  <a:pt x="417" y="162"/>
                  <a:pt x="417" y="162"/>
                  <a:pt x="417" y="162"/>
                </a:cubicBezTo>
                <a:cubicBezTo>
                  <a:pt x="417" y="177"/>
                  <a:pt x="431" y="191"/>
                  <a:pt x="445" y="191"/>
                </a:cubicBezTo>
                <a:cubicBezTo>
                  <a:pt x="509" y="191"/>
                  <a:pt x="509" y="191"/>
                  <a:pt x="509" y="191"/>
                </a:cubicBezTo>
                <a:cubicBezTo>
                  <a:pt x="523" y="191"/>
                  <a:pt x="537" y="177"/>
                  <a:pt x="537" y="162"/>
                </a:cubicBezTo>
                <a:lnTo>
                  <a:pt x="537" y="99"/>
                </a:lnTo>
                <a:close/>
                <a:moveTo>
                  <a:pt x="537" y="254"/>
                </a:moveTo>
                <a:lnTo>
                  <a:pt x="537" y="254"/>
                </a:lnTo>
                <a:cubicBezTo>
                  <a:pt x="481" y="254"/>
                  <a:pt x="481" y="254"/>
                  <a:pt x="481" y="254"/>
                </a:cubicBezTo>
                <a:cubicBezTo>
                  <a:pt x="488" y="269"/>
                  <a:pt x="488" y="290"/>
                  <a:pt x="488" y="304"/>
                </a:cubicBezTo>
                <a:cubicBezTo>
                  <a:pt x="488" y="403"/>
                  <a:pt x="403" y="488"/>
                  <a:pt x="304" y="488"/>
                </a:cubicBezTo>
                <a:cubicBezTo>
                  <a:pt x="205" y="488"/>
                  <a:pt x="120" y="403"/>
                  <a:pt x="120" y="304"/>
                </a:cubicBezTo>
                <a:cubicBezTo>
                  <a:pt x="120" y="290"/>
                  <a:pt x="120" y="269"/>
                  <a:pt x="127" y="254"/>
                </a:cubicBezTo>
                <a:cubicBezTo>
                  <a:pt x="71" y="254"/>
                  <a:pt x="71" y="254"/>
                  <a:pt x="71" y="254"/>
                </a:cubicBezTo>
                <a:cubicBezTo>
                  <a:pt x="71" y="509"/>
                  <a:pt x="71" y="509"/>
                  <a:pt x="71" y="509"/>
                </a:cubicBezTo>
                <a:cubicBezTo>
                  <a:pt x="71" y="523"/>
                  <a:pt x="85" y="537"/>
                  <a:pt x="99" y="537"/>
                </a:cubicBezTo>
                <a:cubicBezTo>
                  <a:pt x="509" y="537"/>
                  <a:pt x="509" y="537"/>
                  <a:pt x="509" y="537"/>
                </a:cubicBezTo>
                <a:cubicBezTo>
                  <a:pt x="523" y="537"/>
                  <a:pt x="537" y="523"/>
                  <a:pt x="537" y="509"/>
                </a:cubicBezTo>
                <a:lnTo>
                  <a:pt x="537" y="254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1"/>
          </a:p>
        </p:txBody>
      </p:sp>
      <p:sp>
        <p:nvSpPr>
          <p:cNvPr id="25" name="Freeform 13">
            <a:extLst>
              <a:ext uri="{FF2B5EF4-FFF2-40B4-BE49-F238E27FC236}">
                <a16:creationId xmlns:a16="http://schemas.microsoft.com/office/drawing/2014/main" id="{7BC5A3B4-1F1C-4100-AF91-123031AA67D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44320" y="3075468"/>
            <a:ext cx="377603" cy="374944"/>
          </a:xfrm>
          <a:custGeom>
            <a:avLst/>
            <a:gdLst>
              <a:gd name="T0" fmla="*/ 551 w 602"/>
              <a:gd name="T1" fmla="*/ 600 h 601"/>
              <a:gd name="T2" fmla="*/ 551 w 602"/>
              <a:gd name="T3" fmla="*/ 600 h 601"/>
              <a:gd name="T4" fmla="*/ 42 w 602"/>
              <a:gd name="T5" fmla="*/ 600 h 601"/>
              <a:gd name="T6" fmla="*/ 0 w 602"/>
              <a:gd name="T7" fmla="*/ 558 h 601"/>
              <a:gd name="T8" fmla="*/ 0 w 602"/>
              <a:gd name="T9" fmla="*/ 49 h 601"/>
              <a:gd name="T10" fmla="*/ 42 w 602"/>
              <a:gd name="T11" fmla="*/ 0 h 601"/>
              <a:gd name="T12" fmla="*/ 551 w 602"/>
              <a:gd name="T13" fmla="*/ 0 h 601"/>
              <a:gd name="T14" fmla="*/ 601 w 602"/>
              <a:gd name="T15" fmla="*/ 49 h 601"/>
              <a:gd name="T16" fmla="*/ 601 w 602"/>
              <a:gd name="T17" fmla="*/ 558 h 601"/>
              <a:gd name="T18" fmla="*/ 551 w 602"/>
              <a:gd name="T19" fmla="*/ 600 h 601"/>
              <a:gd name="T20" fmla="*/ 255 w 602"/>
              <a:gd name="T21" fmla="*/ 113 h 601"/>
              <a:gd name="T22" fmla="*/ 255 w 602"/>
              <a:gd name="T23" fmla="*/ 113 h 601"/>
              <a:gd name="T24" fmla="*/ 184 w 602"/>
              <a:gd name="T25" fmla="*/ 127 h 601"/>
              <a:gd name="T26" fmla="*/ 141 w 602"/>
              <a:gd name="T27" fmla="*/ 169 h 601"/>
              <a:gd name="T28" fmla="*/ 134 w 602"/>
              <a:gd name="T29" fmla="*/ 226 h 601"/>
              <a:gd name="T30" fmla="*/ 134 w 602"/>
              <a:gd name="T31" fmla="*/ 254 h 601"/>
              <a:gd name="T32" fmla="*/ 92 w 602"/>
              <a:gd name="T33" fmla="*/ 254 h 601"/>
              <a:gd name="T34" fmla="*/ 92 w 602"/>
              <a:gd name="T35" fmla="*/ 325 h 601"/>
              <a:gd name="T36" fmla="*/ 134 w 602"/>
              <a:gd name="T37" fmla="*/ 325 h 601"/>
              <a:gd name="T38" fmla="*/ 134 w 602"/>
              <a:gd name="T39" fmla="*/ 558 h 601"/>
              <a:gd name="T40" fmla="*/ 233 w 602"/>
              <a:gd name="T41" fmla="*/ 558 h 601"/>
              <a:gd name="T42" fmla="*/ 233 w 602"/>
              <a:gd name="T43" fmla="*/ 325 h 601"/>
              <a:gd name="T44" fmla="*/ 290 w 602"/>
              <a:gd name="T45" fmla="*/ 325 h 601"/>
              <a:gd name="T46" fmla="*/ 311 w 602"/>
              <a:gd name="T47" fmla="*/ 254 h 601"/>
              <a:gd name="T48" fmla="*/ 233 w 602"/>
              <a:gd name="T49" fmla="*/ 254 h 601"/>
              <a:gd name="T50" fmla="*/ 233 w 602"/>
              <a:gd name="T51" fmla="*/ 226 h 601"/>
              <a:gd name="T52" fmla="*/ 240 w 602"/>
              <a:gd name="T53" fmla="*/ 191 h 601"/>
              <a:gd name="T54" fmla="*/ 276 w 602"/>
              <a:gd name="T55" fmla="*/ 184 h 601"/>
              <a:gd name="T56" fmla="*/ 311 w 602"/>
              <a:gd name="T57" fmla="*/ 198 h 601"/>
              <a:gd name="T58" fmla="*/ 332 w 602"/>
              <a:gd name="T59" fmla="*/ 134 h 601"/>
              <a:gd name="T60" fmla="*/ 255 w 602"/>
              <a:gd name="T61" fmla="*/ 113 h 6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</a:cxnLst>
            <a:rect l="0" t="0" r="r" b="b"/>
            <a:pathLst>
              <a:path w="602" h="601">
                <a:moveTo>
                  <a:pt x="551" y="600"/>
                </a:moveTo>
                <a:lnTo>
                  <a:pt x="551" y="600"/>
                </a:lnTo>
                <a:cubicBezTo>
                  <a:pt x="42" y="600"/>
                  <a:pt x="42" y="600"/>
                  <a:pt x="42" y="600"/>
                </a:cubicBezTo>
                <a:cubicBezTo>
                  <a:pt x="21" y="600"/>
                  <a:pt x="0" y="586"/>
                  <a:pt x="0" y="558"/>
                </a:cubicBezTo>
                <a:cubicBezTo>
                  <a:pt x="0" y="49"/>
                  <a:pt x="0" y="49"/>
                  <a:pt x="0" y="49"/>
                </a:cubicBezTo>
                <a:cubicBezTo>
                  <a:pt x="0" y="21"/>
                  <a:pt x="21" y="0"/>
                  <a:pt x="42" y="0"/>
                </a:cubicBezTo>
                <a:cubicBezTo>
                  <a:pt x="551" y="0"/>
                  <a:pt x="551" y="0"/>
                  <a:pt x="551" y="0"/>
                </a:cubicBezTo>
                <a:cubicBezTo>
                  <a:pt x="580" y="0"/>
                  <a:pt x="601" y="21"/>
                  <a:pt x="601" y="49"/>
                </a:cubicBezTo>
                <a:cubicBezTo>
                  <a:pt x="601" y="558"/>
                  <a:pt x="601" y="558"/>
                  <a:pt x="601" y="558"/>
                </a:cubicBezTo>
                <a:cubicBezTo>
                  <a:pt x="601" y="586"/>
                  <a:pt x="580" y="600"/>
                  <a:pt x="551" y="600"/>
                </a:cubicBezTo>
                <a:close/>
                <a:moveTo>
                  <a:pt x="255" y="113"/>
                </a:moveTo>
                <a:lnTo>
                  <a:pt x="255" y="113"/>
                </a:lnTo>
                <a:cubicBezTo>
                  <a:pt x="226" y="113"/>
                  <a:pt x="198" y="120"/>
                  <a:pt x="184" y="127"/>
                </a:cubicBezTo>
                <a:cubicBezTo>
                  <a:pt x="163" y="141"/>
                  <a:pt x="148" y="155"/>
                  <a:pt x="141" y="169"/>
                </a:cubicBezTo>
                <a:cubicBezTo>
                  <a:pt x="141" y="184"/>
                  <a:pt x="134" y="198"/>
                  <a:pt x="134" y="226"/>
                </a:cubicBezTo>
                <a:cubicBezTo>
                  <a:pt x="134" y="254"/>
                  <a:pt x="134" y="254"/>
                  <a:pt x="134" y="254"/>
                </a:cubicBezTo>
                <a:cubicBezTo>
                  <a:pt x="92" y="254"/>
                  <a:pt x="92" y="254"/>
                  <a:pt x="92" y="254"/>
                </a:cubicBezTo>
                <a:cubicBezTo>
                  <a:pt x="92" y="325"/>
                  <a:pt x="92" y="325"/>
                  <a:pt x="92" y="325"/>
                </a:cubicBezTo>
                <a:cubicBezTo>
                  <a:pt x="134" y="325"/>
                  <a:pt x="134" y="325"/>
                  <a:pt x="134" y="325"/>
                </a:cubicBezTo>
                <a:cubicBezTo>
                  <a:pt x="134" y="558"/>
                  <a:pt x="134" y="558"/>
                  <a:pt x="134" y="558"/>
                </a:cubicBezTo>
                <a:cubicBezTo>
                  <a:pt x="233" y="558"/>
                  <a:pt x="233" y="558"/>
                  <a:pt x="233" y="558"/>
                </a:cubicBezTo>
                <a:cubicBezTo>
                  <a:pt x="233" y="325"/>
                  <a:pt x="233" y="325"/>
                  <a:pt x="233" y="325"/>
                </a:cubicBezTo>
                <a:cubicBezTo>
                  <a:pt x="290" y="325"/>
                  <a:pt x="290" y="325"/>
                  <a:pt x="290" y="325"/>
                </a:cubicBezTo>
                <a:cubicBezTo>
                  <a:pt x="311" y="254"/>
                  <a:pt x="311" y="254"/>
                  <a:pt x="311" y="254"/>
                </a:cubicBezTo>
                <a:cubicBezTo>
                  <a:pt x="233" y="254"/>
                  <a:pt x="233" y="254"/>
                  <a:pt x="233" y="254"/>
                </a:cubicBezTo>
                <a:cubicBezTo>
                  <a:pt x="233" y="226"/>
                  <a:pt x="233" y="226"/>
                  <a:pt x="233" y="226"/>
                </a:cubicBezTo>
                <a:cubicBezTo>
                  <a:pt x="233" y="212"/>
                  <a:pt x="233" y="198"/>
                  <a:pt x="240" y="191"/>
                </a:cubicBezTo>
                <a:cubicBezTo>
                  <a:pt x="248" y="191"/>
                  <a:pt x="262" y="184"/>
                  <a:pt x="276" y="184"/>
                </a:cubicBezTo>
                <a:cubicBezTo>
                  <a:pt x="290" y="184"/>
                  <a:pt x="297" y="191"/>
                  <a:pt x="311" y="198"/>
                </a:cubicBezTo>
                <a:cubicBezTo>
                  <a:pt x="332" y="134"/>
                  <a:pt x="332" y="134"/>
                  <a:pt x="332" y="134"/>
                </a:cubicBezTo>
                <a:cubicBezTo>
                  <a:pt x="304" y="127"/>
                  <a:pt x="283" y="113"/>
                  <a:pt x="255" y="113"/>
                </a:cubicBezTo>
                <a:close/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2701"/>
          </a:p>
        </p:txBody>
      </p:sp>
      <p:pic>
        <p:nvPicPr>
          <p:cNvPr id="26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D8CD7858-938F-4FA9-8709-43F91AD45BAF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24500" r="24500" b="52553"/>
          <a:stretch/>
        </p:blipFill>
        <p:spPr>
          <a:xfrm>
            <a:off x="51939" y="939648"/>
            <a:ext cx="2007530" cy="3438634"/>
          </a:xfrm>
          <a:prstGeom prst="rect">
            <a:avLst/>
          </a:prstGeom>
        </p:spPr>
      </p:pic>
      <p:pic>
        <p:nvPicPr>
          <p:cNvPr id="27" name="Picture 5" descr="A screenshot of a cell phone&#10;&#10;Description generated with very high confidence">
            <a:extLst>
              <a:ext uri="{FF2B5EF4-FFF2-40B4-BE49-F238E27FC236}">
                <a16:creationId xmlns:a16="http://schemas.microsoft.com/office/drawing/2014/main" id="{D92E4738-FFF3-405E-AFC5-805AEE3A8EA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18765" y="848099"/>
            <a:ext cx="2073296" cy="2131256"/>
          </a:xfrm>
          <a:prstGeom prst="rect">
            <a:avLst/>
          </a:prstGeom>
        </p:spPr>
      </p:pic>
      <p:pic>
        <p:nvPicPr>
          <p:cNvPr id="28" name="Picture 4" descr="A screenshot of a person&#10;&#10;Description generated with very high confidence">
            <a:extLst>
              <a:ext uri="{FF2B5EF4-FFF2-40B4-BE49-F238E27FC236}">
                <a16:creationId xmlns:a16="http://schemas.microsoft.com/office/drawing/2014/main" id="{A06577E4-9320-4F42-9CF5-2ABABAF0E0F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002328" y="3517551"/>
            <a:ext cx="1672016" cy="1195218"/>
          </a:xfrm>
          <a:prstGeom prst="rect">
            <a:avLst/>
          </a:prstGeom>
        </p:spPr>
      </p:pic>
      <p:pic>
        <p:nvPicPr>
          <p:cNvPr id="29" name="Picture 9" descr="A picture containing photo, different, monitor, computer&#10;&#10;Description generated with very high confidence">
            <a:extLst>
              <a:ext uri="{FF2B5EF4-FFF2-40B4-BE49-F238E27FC236}">
                <a16:creationId xmlns:a16="http://schemas.microsoft.com/office/drawing/2014/main" id="{9CFD2F09-0A01-4705-87F2-AEC4F1E7B459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-2778" t="8871" r="-397" b="403"/>
          <a:stretch/>
        </p:blipFill>
        <p:spPr>
          <a:xfrm>
            <a:off x="6748256" y="3517551"/>
            <a:ext cx="1458859" cy="1220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30130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7C451BF-6583-4911-9E9F-C57923B6AC3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cima" panose="02000506000000020004" pitchFamily="50" charset="0"/>
                <a:ea typeface="+mj-ea"/>
                <a:cs typeface="Arial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Decima" panose="02000506000000020004" pitchFamily="50" charset="0"/>
              </a:rPr>
              <a:t>300</a:t>
            </a:r>
            <a:r>
              <a:rPr lang="en-US" sz="2800" baseline="30000" dirty="0">
                <a:solidFill>
                  <a:prstClr val="white"/>
                </a:solidFill>
                <a:latin typeface="Decima" panose="02000506000000020004" pitchFamily="50" charset="0"/>
              </a:rPr>
              <a:t>th</a:t>
            </a:r>
            <a:r>
              <a:rPr lang="en-US" sz="2800" dirty="0">
                <a:solidFill>
                  <a:prstClr val="white"/>
                </a:solidFill>
                <a:latin typeface="Decima" panose="02000506000000020004" pitchFamily="50" charset="0"/>
              </a:rPr>
              <a:t> ANNIVERSARY SETS COLLECTION 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pleBold" panose="02000509020000020004" pitchFamily="49" charset="0"/>
              <a:ea typeface="+mj-ea"/>
              <a:cs typeface="Arial"/>
            </a:endParaRPr>
          </a:p>
        </p:txBody>
      </p:sp>
      <p:pic>
        <p:nvPicPr>
          <p:cNvPr id="16" name="Espace réservé pour une image  8" descr="Une image contenant table, intérieur, assis, en bois&#10;&#10;Description générée automatiquement">
            <a:extLst>
              <a:ext uri="{FF2B5EF4-FFF2-40B4-BE49-F238E27FC236}">
                <a16:creationId xmlns:a16="http://schemas.microsoft.com/office/drawing/2014/main" id="{91F69040-4868-479A-8CB8-9C4EF929267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8503" b="5347"/>
          <a:stretch/>
        </p:blipFill>
        <p:spPr>
          <a:xfrm>
            <a:off x="515526" y="2527026"/>
            <a:ext cx="2614455" cy="1493203"/>
          </a:xfrm>
          <a:prstGeom prst="rect">
            <a:avLst/>
          </a:prstGeom>
        </p:spPr>
      </p:pic>
      <p:pic>
        <p:nvPicPr>
          <p:cNvPr id="19" name="Espace réservé pour une image  10">
            <a:extLst>
              <a:ext uri="{FF2B5EF4-FFF2-40B4-BE49-F238E27FC236}">
                <a16:creationId xmlns:a16="http://schemas.microsoft.com/office/drawing/2014/main" id="{740FC3F5-6BD9-49DD-9403-769930C80F3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095" b="2667"/>
          <a:stretch/>
        </p:blipFill>
        <p:spPr>
          <a:xfrm>
            <a:off x="3197842" y="2107302"/>
            <a:ext cx="2937618" cy="2168837"/>
          </a:xfrm>
          <a:prstGeom prst="rect">
            <a:avLst/>
          </a:prstGeom>
        </p:spPr>
      </p:pic>
      <p:sp>
        <p:nvSpPr>
          <p:cNvPr id="20" name="TextBox 15">
            <a:extLst>
              <a:ext uri="{FF2B5EF4-FFF2-40B4-BE49-F238E27FC236}">
                <a16:creationId xmlns:a16="http://schemas.microsoft.com/office/drawing/2014/main" id="{9C720A9B-6118-453E-B249-BFBB72405CFA}"/>
              </a:ext>
            </a:extLst>
          </p:cNvPr>
          <p:cNvSpPr txBox="1"/>
          <p:nvPr/>
        </p:nvSpPr>
        <p:spPr>
          <a:xfrm>
            <a:off x="380863" y="1005239"/>
            <a:ext cx="3405099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4 sets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Vintage packaging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Oil/Acrylic/Gouache/Ink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Golden Ticket</a:t>
            </a:r>
          </a:p>
        </p:txBody>
      </p:sp>
      <p:pic>
        <p:nvPicPr>
          <p:cNvPr id="3" name="Image 2" descr="Une image contenant intérieur, assis, table, livre&#10;&#10;Description générée automatiquement">
            <a:extLst>
              <a:ext uri="{FF2B5EF4-FFF2-40B4-BE49-F238E27FC236}">
                <a16:creationId xmlns:a16="http://schemas.microsoft.com/office/drawing/2014/main" id="{3411ECE3-004A-4D5E-9515-1E4B930C7B0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11731" b="3387"/>
          <a:stretch/>
        </p:blipFill>
        <p:spPr>
          <a:xfrm>
            <a:off x="6223025" y="899750"/>
            <a:ext cx="2649512" cy="3866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678248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5" t="4021"/>
          <a:stretch/>
        </p:blipFill>
        <p:spPr>
          <a:xfrm>
            <a:off x="502920" y="3284219"/>
            <a:ext cx="1888936" cy="15819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CEFBC0-76C9-48CE-8C4B-C29027E6A1C0}"/>
              </a:ext>
            </a:extLst>
          </p:cNvPr>
          <p:cNvSpPr txBox="1"/>
          <p:nvPr/>
        </p:nvSpPr>
        <p:spPr>
          <a:xfrm>
            <a:off x="3431465" y="3820061"/>
            <a:ext cx="522322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We will continue to celebrate in 2021….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9699402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7C451BF-6583-4911-9E9F-C57923B6AC3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cima" panose="02000506000000020004" pitchFamily="50" charset="0"/>
                <a:ea typeface="+mj-ea"/>
                <a:cs typeface="Arial"/>
              </a:rPr>
              <a:t>   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cima" panose="02000506000000020004" pitchFamily="50" charset="0"/>
                <a:ea typeface="+mj-ea"/>
                <a:cs typeface="Arial"/>
              </a:rPr>
              <a:t>2020 and beyond….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pleBold" panose="02000509020000020004" pitchFamily="49" charset="0"/>
              <a:ea typeface="+mj-ea"/>
              <a:cs typeface="Arial"/>
            </a:endParaRPr>
          </a:p>
        </p:txBody>
      </p:sp>
      <p:pic>
        <p:nvPicPr>
          <p:cNvPr id="7" name="Image 6" descr="Une image contenant personne, debout, homme, gens&#10;&#10;Description générée automatiquement">
            <a:extLst>
              <a:ext uri="{FF2B5EF4-FFF2-40B4-BE49-F238E27FC236}">
                <a16:creationId xmlns:a16="http://schemas.microsoft.com/office/drawing/2014/main" id="{1C63C9AC-8C42-4D2E-A945-626653E146C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2820" y="1611325"/>
            <a:ext cx="1339354" cy="1540357"/>
          </a:xfrm>
          <a:prstGeom prst="rect">
            <a:avLst/>
          </a:prstGeom>
        </p:spPr>
      </p:pic>
      <p:pic>
        <p:nvPicPr>
          <p:cNvPr id="9" name="Image 8" descr="Une image contenant bâtiment, clôture, signe&#10;&#10;Description générée automatiquement">
            <a:extLst>
              <a:ext uri="{FF2B5EF4-FFF2-40B4-BE49-F238E27FC236}">
                <a16:creationId xmlns:a16="http://schemas.microsoft.com/office/drawing/2014/main" id="{2AD4A605-BAC3-4EC0-B60A-ABC168F09E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91584" y="2983043"/>
            <a:ext cx="1911245" cy="1433434"/>
          </a:xfrm>
          <a:prstGeom prst="rect">
            <a:avLst/>
          </a:prstGeom>
        </p:spPr>
      </p:pic>
      <p:pic>
        <p:nvPicPr>
          <p:cNvPr id="19" name="Espace réservé pour une image  11">
            <a:extLst>
              <a:ext uri="{FF2B5EF4-FFF2-40B4-BE49-F238E27FC236}">
                <a16:creationId xmlns:a16="http://schemas.microsoft.com/office/drawing/2014/main" id="{1BA9EB33-5BE5-45B9-AF94-48754016DA3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9641" t="19848" r="52653" b="10055"/>
          <a:stretch/>
        </p:blipFill>
        <p:spPr>
          <a:xfrm>
            <a:off x="6011326" y="1596452"/>
            <a:ext cx="2185742" cy="3110460"/>
          </a:xfrm>
          <a:prstGeom prst="rect">
            <a:avLst/>
          </a:prstGeom>
        </p:spPr>
      </p:pic>
      <p:pic>
        <p:nvPicPr>
          <p:cNvPr id="8" name="Image 7" descr="Une image contenant personne, gens, groupe, femme&#10;&#10;Description générée automatiquement">
            <a:extLst>
              <a:ext uri="{FF2B5EF4-FFF2-40B4-BE49-F238E27FC236}">
                <a16:creationId xmlns:a16="http://schemas.microsoft.com/office/drawing/2014/main" id="{B4095AFD-324F-45CC-AC44-C07590544D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95887" y="1350072"/>
            <a:ext cx="2980544" cy="2235408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DE7CFE3E-7586-4A2A-9849-D78FC01FED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53" t="31009" r="8915"/>
          <a:stretch/>
        </p:blipFill>
        <p:spPr bwMode="auto">
          <a:xfrm>
            <a:off x="8105994" y="949298"/>
            <a:ext cx="746422" cy="2033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15">
            <a:extLst>
              <a:ext uri="{FF2B5EF4-FFF2-40B4-BE49-F238E27FC236}">
                <a16:creationId xmlns:a16="http://schemas.microsoft.com/office/drawing/2014/main" id="{42471024-6CD7-445A-BF65-28821AEB4F40}"/>
              </a:ext>
            </a:extLst>
          </p:cNvPr>
          <p:cNvSpPr txBox="1"/>
          <p:nvPr/>
        </p:nvSpPr>
        <p:spPr>
          <a:xfrm>
            <a:off x="129917" y="848466"/>
            <a:ext cx="168389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Vasarely exhibition in Le Mans</a:t>
            </a:r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9C955144-345B-4247-80D9-B6B7A728FC2C}"/>
              </a:ext>
            </a:extLst>
          </p:cNvPr>
          <p:cNvSpPr txBox="1"/>
          <p:nvPr/>
        </p:nvSpPr>
        <p:spPr>
          <a:xfrm>
            <a:off x="6345565" y="1023556"/>
            <a:ext cx="266737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Relaunch  Charbonnel</a:t>
            </a:r>
          </a:p>
        </p:txBody>
      </p:sp>
      <p:sp>
        <p:nvSpPr>
          <p:cNvPr id="28" name="TextBox 15">
            <a:extLst>
              <a:ext uri="{FF2B5EF4-FFF2-40B4-BE49-F238E27FC236}">
                <a16:creationId xmlns:a16="http://schemas.microsoft.com/office/drawing/2014/main" id="{C13F6C7B-0EE6-44FA-A58D-A4BA02063ADA}"/>
              </a:ext>
            </a:extLst>
          </p:cNvPr>
          <p:cNvSpPr txBox="1"/>
          <p:nvPr/>
        </p:nvSpPr>
        <p:spPr>
          <a:xfrm>
            <a:off x="2979347" y="3585480"/>
            <a:ext cx="263991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300</a:t>
            </a:r>
            <a:r>
              <a:rPr lang="en-US" sz="2400" b="1" baseline="30000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th</a:t>
            </a:r>
            <a:r>
              <a:rPr lang="en-US" sz="24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 celebration in Q1 2021</a:t>
            </a:r>
          </a:p>
        </p:txBody>
      </p:sp>
    </p:spTree>
    <p:extLst>
      <p:ext uri="{BB962C8B-B14F-4D97-AF65-F5344CB8AC3E}">
        <p14:creationId xmlns:p14="http://schemas.microsoft.com/office/powerpoint/2010/main" val="84130013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5" t="4021"/>
          <a:stretch/>
        </p:blipFill>
        <p:spPr>
          <a:xfrm>
            <a:off x="502920" y="3284219"/>
            <a:ext cx="1888936" cy="15819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CEFBC0-76C9-48CE-8C4B-C29027E6A1C0}"/>
              </a:ext>
            </a:extLst>
          </p:cNvPr>
          <p:cNvSpPr txBox="1"/>
          <p:nvPr/>
        </p:nvSpPr>
        <p:spPr>
          <a:xfrm>
            <a:off x="3431465" y="3820061"/>
            <a:ext cx="5592614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prstClr val="white"/>
                </a:solidFill>
                <a:latin typeface="Calibri"/>
                <a:cs typeface="Arial"/>
              </a:rPr>
              <a:t>Special Edition Lefranc Bourgeois “</a:t>
            </a:r>
            <a:r>
              <a:rPr lang="en-GB" sz="2400" b="1" dirty="0" err="1">
                <a:solidFill>
                  <a:prstClr val="white"/>
                </a:solidFill>
                <a:cs typeface="Arial"/>
              </a:rPr>
              <a:t>Pratiques</a:t>
            </a:r>
            <a:r>
              <a:rPr lang="en-GB" sz="2400" b="1" dirty="0">
                <a:solidFill>
                  <a:prstClr val="white"/>
                </a:solidFill>
                <a:cs typeface="Arial"/>
              </a:rPr>
              <a:t> des Arts” m</a:t>
            </a:r>
            <a:r>
              <a:rPr lang="en-GB" sz="2400" b="1" dirty="0">
                <a:solidFill>
                  <a:prstClr val="white"/>
                </a:solidFill>
                <a:latin typeface="Calibri"/>
                <a:cs typeface="Arial"/>
              </a:rPr>
              <a:t>agazine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78966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433C2B9-95F3-46B7-A6FD-97732CA276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+mj-lt"/>
                <a:ea typeface="+mn-ea"/>
              </a:rPr>
              <a:t>LEFRANC BOURGEOIS – A New Brand Identity in 2017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67AE0F-FC6C-4D11-B58C-2F435967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BA8A372-D72A-412D-AC93-8D385BFA82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358" y="1842449"/>
            <a:ext cx="4034482" cy="18518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1" name="Group 3">
            <a:extLst>
              <a:ext uri="{FF2B5EF4-FFF2-40B4-BE49-F238E27FC236}">
                <a16:creationId xmlns:a16="http://schemas.microsoft.com/office/drawing/2014/main" id="{29952442-746D-4C70-ACEA-7FC73F74E90E}"/>
              </a:ext>
            </a:extLst>
          </p:cNvPr>
          <p:cNvGrpSpPr/>
          <p:nvPr/>
        </p:nvGrpSpPr>
        <p:grpSpPr>
          <a:xfrm>
            <a:off x="4889862" y="2968352"/>
            <a:ext cx="3900229" cy="1719315"/>
            <a:chOff x="242047" y="0"/>
            <a:chExt cx="8542537" cy="3687135"/>
          </a:xfrm>
        </p:grpSpPr>
        <p:pic>
          <p:nvPicPr>
            <p:cNvPr id="22" name="Picture 7">
              <a:extLst>
                <a:ext uri="{FF2B5EF4-FFF2-40B4-BE49-F238E27FC236}">
                  <a16:creationId xmlns:a16="http://schemas.microsoft.com/office/drawing/2014/main" id="{3E6CA342-9489-4B88-A66D-E4E4B77796F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7775272" y="1192256"/>
              <a:ext cx="1009312" cy="2383458"/>
            </a:xfrm>
            <a:prstGeom prst="rect">
              <a:avLst/>
            </a:prstGeom>
          </p:spPr>
        </p:pic>
        <p:pic>
          <p:nvPicPr>
            <p:cNvPr id="23" name="Picture 8">
              <a:extLst>
                <a:ext uri="{FF2B5EF4-FFF2-40B4-BE49-F238E27FC236}">
                  <a16:creationId xmlns:a16="http://schemas.microsoft.com/office/drawing/2014/main" id="{0F628AE8-0DCF-4EB6-BBEC-1FB5329C705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42047" y="0"/>
              <a:ext cx="4054053" cy="3687135"/>
            </a:xfrm>
            <a:prstGeom prst="rect">
              <a:avLst/>
            </a:prstGeom>
          </p:spPr>
        </p:pic>
        <p:pic>
          <p:nvPicPr>
            <p:cNvPr id="24" name="Picture 11">
              <a:extLst>
                <a:ext uri="{FF2B5EF4-FFF2-40B4-BE49-F238E27FC236}">
                  <a16:creationId xmlns:a16="http://schemas.microsoft.com/office/drawing/2014/main" id="{F7D7AED0-0555-48DB-8E3E-26D0EBBAB0D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615836" y="507600"/>
              <a:ext cx="1129872" cy="3172088"/>
            </a:xfrm>
            <a:prstGeom prst="rect">
              <a:avLst/>
            </a:prstGeom>
          </p:spPr>
        </p:pic>
        <p:pic>
          <p:nvPicPr>
            <p:cNvPr id="25" name="Picture 12">
              <a:extLst>
                <a:ext uri="{FF2B5EF4-FFF2-40B4-BE49-F238E27FC236}">
                  <a16:creationId xmlns:a16="http://schemas.microsoft.com/office/drawing/2014/main" id="{11DC5C76-BBEB-4520-828A-F04C86ED6D9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54062" y="1815807"/>
              <a:ext cx="1725987" cy="1759906"/>
            </a:xfrm>
            <a:prstGeom prst="rect">
              <a:avLst/>
            </a:prstGeom>
          </p:spPr>
        </p:pic>
      </p:grpSp>
      <p:pic>
        <p:nvPicPr>
          <p:cNvPr id="2" name="Image 1">
            <a:extLst>
              <a:ext uri="{FF2B5EF4-FFF2-40B4-BE49-F238E27FC236}">
                <a16:creationId xmlns:a16="http://schemas.microsoft.com/office/drawing/2014/main" id="{BAA177EF-C539-49E4-8310-A1853F4F008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30992" t="8305" r="35349" b="42733"/>
          <a:stretch/>
        </p:blipFill>
        <p:spPr>
          <a:xfrm>
            <a:off x="6024198" y="997821"/>
            <a:ext cx="1725171" cy="1881266"/>
          </a:xfrm>
          <a:prstGeom prst="rect">
            <a:avLst/>
          </a:prstGeom>
        </p:spPr>
      </p:pic>
      <p:sp>
        <p:nvSpPr>
          <p:cNvPr id="3" name="Ellipse 2">
            <a:extLst>
              <a:ext uri="{FF2B5EF4-FFF2-40B4-BE49-F238E27FC236}">
                <a16:creationId xmlns:a16="http://schemas.microsoft.com/office/drawing/2014/main" id="{71ABB683-A16B-4DC6-87E6-6936BA00041F}"/>
              </a:ext>
            </a:extLst>
          </p:cNvPr>
          <p:cNvSpPr/>
          <p:nvPr/>
        </p:nvSpPr>
        <p:spPr>
          <a:xfrm>
            <a:off x="20358" y="1623661"/>
            <a:ext cx="4233782" cy="2056444"/>
          </a:xfrm>
          <a:prstGeom prst="ellipse">
            <a:avLst/>
          </a:prstGeom>
          <a:noFill/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4" name="Flèche : droite 3">
            <a:extLst>
              <a:ext uri="{FF2B5EF4-FFF2-40B4-BE49-F238E27FC236}">
                <a16:creationId xmlns:a16="http://schemas.microsoft.com/office/drawing/2014/main" id="{79A922BD-4046-4E04-98E0-681851C72398}"/>
              </a:ext>
            </a:extLst>
          </p:cNvPr>
          <p:cNvSpPr/>
          <p:nvPr/>
        </p:nvSpPr>
        <p:spPr>
          <a:xfrm>
            <a:off x="4332158" y="2394455"/>
            <a:ext cx="786983" cy="371230"/>
          </a:xfrm>
          <a:prstGeom prst="rightArrow">
            <a:avLst/>
          </a:prstGeom>
          <a:solidFill>
            <a:schemeClr val="accent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0614014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433C2B9-95F3-46B7-A6FD-97732CA276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+mj-lt"/>
                <a:ea typeface="+mn-ea"/>
              </a:rPr>
              <a:t>LEFRANC BOURGEOIS – A journey to revamp offer &amp; image 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67AE0F-FC6C-4D11-B58C-2F435967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F384BD1-B77D-43B5-8C83-7B69AFE37D2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04738" y="1006416"/>
            <a:ext cx="3075265" cy="2305582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23A9F1F4-0355-49E0-9C0B-5C924B6C2BC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687" b="8819"/>
          <a:stretch/>
        </p:blipFill>
        <p:spPr bwMode="auto">
          <a:xfrm>
            <a:off x="271463" y="1006416"/>
            <a:ext cx="2185018" cy="2305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9A49B7D3-B81B-4A75-B607-5CB5C74DB1A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21097" y="3511524"/>
            <a:ext cx="1871464" cy="1184314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BD4DE9A-3C48-4207-A086-3EA326488DAF}"/>
              </a:ext>
            </a:extLst>
          </p:cNvPr>
          <p:cNvSpPr txBox="1"/>
          <p:nvPr/>
        </p:nvSpPr>
        <p:spPr>
          <a:xfrm>
            <a:off x="706209" y="3288326"/>
            <a:ext cx="1053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2017 </a:t>
            </a:r>
            <a:r>
              <a:rPr lang="fr-FR" dirty="0" err="1"/>
              <a:t>Oils</a:t>
            </a:r>
            <a:endParaRPr lang="fr-FR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2E0D82E3-502B-4054-9EA9-D1A27252CA47}"/>
              </a:ext>
            </a:extLst>
          </p:cNvPr>
          <p:cNvSpPr txBox="1"/>
          <p:nvPr/>
        </p:nvSpPr>
        <p:spPr>
          <a:xfrm>
            <a:off x="3899787" y="3288326"/>
            <a:ext cx="14153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2018 </a:t>
            </a:r>
            <a:r>
              <a:rPr lang="fr-FR" dirty="0" err="1"/>
              <a:t>Acrylics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C79E494-C589-42FA-BD6F-2343D09474D8}"/>
              </a:ext>
            </a:extLst>
          </p:cNvPr>
          <p:cNvSpPr txBox="1"/>
          <p:nvPr/>
        </p:nvSpPr>
        <p:spPr>
          <a:xfrm>
            <a:off x="3511567" y="4371571"/>
            <a:ext cx="14014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2019 Enfants</a:t>
            </a:r>
          </a:p>
        </p:txBody>
      </p:sp>
      <p:pic>
        <p:nvPicPr>
          <p:cNvPr id="26" name="Picture 2">
            <a:extLst>
              <a:ext uri="{FF2B5EF4-FFF2-40B4-BE49-F238E27FC236}">
                <a16:creationId xmlns:a16="http://schemas.microsoft.com/office/drawing/2014/main" id="{4AFF529F-B4C4-42DF-9EF7-169694CDEC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630"/>
          <a:stretch/>
        </p:blipFill>
        <p:spPr bwMode="auto">
          <a:xfrm>
            <a:off x="6703446" y="989851"/>
            <a:ext cx="1570987" cy="3521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3452E449-6903-4848-AFC5-D0C1B1F948B5}"/>
              </a:ext>
            </a:extLst>
          </p:cNvPr>
          <p:cNvSpPr txBox="1"/>
          <p:nvPr/>
        </p:nvSpPr>
        <p:spPr>
          <a:xfrm>
            <a:off x="6506394" y="4425964"/>
            <a:ext cx="19650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/>
              <a:t>2020 Gouache </a:t>
            </a:r>
            <a:r>
              <a:rPr lang="fr-FR" dirty="0" err="1"/>
              <a:t>Inks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5928022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433C2B9-95F3-46B7-A6FD-97732CA276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+mj-lt"/>
                <a:ea typeface="+mn-ea"/>
              </a:rPr>
              <a:t>LEFRANC BOURGEOIS – First encouraging results in 2020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67AE0F-FC6C-4D11-B58C-2F435967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graphicFrame>
        <p:nvGraphicFramePr>
          <p:cNvPr id="6" name="Graphique 5">
            <a:extLst>
              <a:ext uri="{FF2B5EF4-FFF2-40B4-BE49-F238E27FC236}">
                <a16:creationId xmlns:a16="http://schemas.microsoft.com/office/drawing/2014/main" id="{0A16C84B-D33F-4780-B5CE-D3BA30EE673B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2985814"/>
              </p:ext>
            </p:extLst>
          </p:nvPr>
        </p:nvGraphicFramePr>
        <p:xfrm>
          <a:off x="5882265" y="2867436"/>
          <a:ext cx="2910840" cy="19278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Ellipse 1">
            <a:extLst>
              <a:ext uri="{FF2B5EF4-FFF2-40B4-BE49-F238E27FC236}">
                <a16:creationId xmlns:a16="http://schemas.microsoft.com/office/drawing/2014/main" id="{FEF7F2A5-BB38-4F44-A6DA-9BFD6D586F67}"/>
              </a:ext>
            </a:extLst>
          </p:cNvPr>
          <p:cNvSpPr/>
          <p:nvPr/>
        </p:nvSpPr>
        <p:spPr>
          <a:xfrm>
            <a:off x="6389276" y="928829"/>
            <a:ext cx="1896818" cy="1871753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3200" dirty="0"/>
              <a:t>7,2M£ </a:t>
            </a:r>
            <a:endParaRPr lang="fr-FR" dirty="0"/>
          </a:p>
          <a:p>
            <a:pPr algn="ctr"/>
            <a:r>
              <a:rPr lang="fr-FR" sz="2800" dirty="0"/>
              <a:t>France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9F6C0556-40F5-456F-B878-5C026BA98B9B}"/>
              </a:ext>
            </a:extLst>
          </p:cNvPr>
          <p:cNvSpPr/>
          <p:nvPr/>
        </p:nvSpPr>
        <p:spPr>
          <a:xfrm>
            <a:off x="121561" y="1469973"/>
            <a:ext cx="2256020" cy="2203554"/>
          </a:xfrm>
          <a:prstGeom prst="ellipse">
            <a:avLst/>
          </a:prstGeom>
          <a:solidFill>
            <a:schemeClr val="accent3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4000" dirty="0"/>
              <a:t>12M£ </a:t>
            </a:r>
            <a:endParaRPr lang="fr-FR" dirty="0"/>
          </a:p>
          <a:p>
            <a:pPr algn="ctr"/>
            <a:r>
              <a:rPr lang="fr-FR" sz="2800" dirty="0"/>
              <a:t>Global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F0267C8-78DC-402B-A29B-0DBA8036440B}"/>
              </a:ext>
            </a:extLst>
          </p:cNvPr>
          <p:cNvSpPr txBox="1"/>
          <p:nvPr/>
        </p:nvSpPr>
        <p:spPr>
          <a:xfrm>
            <a:off x="2754725" y="1760783"/>
            <a:ext cx="320386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Lefranc Bourgeois YTD sales are on budget, </a:t>
            </a:r>
            <a:r>
              <a:rPr lang="fr-FR" dirty="0" err="1"/>
              <a:t>globally</a:t>
            </a:r>
            <a:r>
              <a:rPr lang="fr-FR" dirty="0"/>
              <a:t> and </a:t>
            </a:r>
            <a:r>
              <a:rPr lang="fr-FR" dirty="0" err="1"/>
              <a:t>locally</a:t>
            </a:r>
            <a:r>
              <a:rPr lang="fr-FR" dirty="0"/>
              <a:t>…</a:t>
            </a:r>
          </a:p>
          <a:p>
            <a:endParaRPr lang="fr-FR" dirty="0"/>
          </a:p>
          <a:p>
            <a:r>
              <a:rPr lang="fr-FR" dirty="0" err="1"/>
              <a:t>Margin</a:t>
            </a:r>
            <a:r>
              <a:rPr lang="fr-FR" dirty="0"/>
              <a:t> has been </a:t>
            </a:r>
            <a:r>
              <a:rPr lang="fr-FR" dirty="0" err="1"/>
              <a:t>improved</a:t>
            </a:r>
            <a:r>
              <a:rPr lang="fr-FR" dirty="0"/>
              <a:t> in the last 3 </a:t>
            </a:r>
            <a:r>
              <a:rPr lang="fr-FR" dirty="0" err="1"/>
              <a:t>years</a:t>
            </a:r>
            <a:r>
              <a:rPr lang="fr-FR" dirty="0"/>
              <a:t> but </a:t>
            </a:r>
            <a:r>
              <a:rPr lang="fr-FR" dirty="0" err="1"/>
              <a:t>needs</a:t>
            </a:r>
            <a:r>
              <a:rPr lang="fr-FR" dirty="0"/>
              <a:t> to </a:t>
            </a:r>
            <a:r>
              <a:rPr lang="fr-FR" dirty="0" err="1"/>
              <a:t>be</a:t>
            </a:r>
            <a:r>
              <a:rPr lang="fr-FR" dirty="0"/>
              <a:t> </a:t>
            </a:r>
            <a:r>
              <a:rPr lang="fr-FR" dirty="0" err="1"/>
              <a:t>strengthened</a:t>
            </a:r>
            <a:r>
              <a:rPr lang="fr-FR" dirty="0"/>
              <a:t> </a:t>
            </a:r>
          </a:p>
          <a:p>
            <a:endParaRPr lang="fr-FR" dirty="0"/>
          </a:p>
          <a:p>
            <a:r>
              <a:rPr lang="fr-FR" dirty="0"/>
              <a:t>Lefranc Bourgeois </a:t>
            </a:r>
            <a:r>
              <a:rPr lang="fr-FR" dirty="0" err="1"/>
              <a:t>is</a:t>
            </a:r>
            <a:r>
              <a:rPr lang="fr-FR" dirty="0"/>
              <a:t> the </a:t>
            </a:r>
            <a:r>
              <a:rPr lang="fr-FR" dirty="0" err="1"/>
              <a:t>preferred</a:t>
            </a:r>
            <a:r>
              <a:rPr lang="fr-FR" dirty="0"/>
              <a:t> brand in France in </a:t>
            </a:r>
            <a:r>
              <a:rPr lang="fr-FR" dirty="0" err="1"/>
              <a:t>most</a:t>
            </a:r>
            <a:r>
              <a:rPr lang="fr-FR" dirty="0"/>
              <a:t> fine arts </a:t>
            </a:r>
            <a:r>
              <a:rPr lang="fr-FR" dirty="0" err="1"/>
              <a:t>categories</a:t>
            </a:r>
            <a:r>
              <a:rPr lang="fr-FR" dirty="0"/>
              <a:t>   </a:t>
            </a:r>
          </a:p>
        </p:txBody>
      </p:sp>
    </p:spTree>
    <p:extLst>
      <p:ext uri="{BB962C8B-B14F-4D97-AF65-F5344CB8AC3E}">
        <p14:creationId xmlns:p14="http://schemas.microsoft.com/office/powerpoint/2010/main" val="114212152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433C2B9-95F3-46B7-A6FD-97732CA276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+mj-lt"/>
                <a:ea typeface="+mn-ea"/>
              </a:rPr>
              <a:t>LEFRANC BOURGEOIS – France shows real brand rebound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4E67AE0F-FC6C-4D11-B58C-2F43596700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graphicFrame>
        <p:nvGraphicFramePr>
          <p:cNvPr id="14" name="Graphique 13">
            <a:extLst>
              <a:ext uri="{FF2B5EF4-FFF2-40B4-BE49-F238E27FC236}">
                <a16:creationId xmlns:a16="http://schemas.microsoft.com/office/drawing/2014/main" id="{74E931FB-44F2-4902-9C51-907DFE08B30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39023645"/>
              </p:ext>
            </p:extLst>
          </p:nvPr>
        </p:nvGraphicFramePr>
        <p:xfrm>
          <a:off x="271463" y="1117704"/>
          <a:ext cx="4249712" cy="2322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Graphique 15">
            <a:extLst>
              <a:ext uri="{FF2B5EF4-FFF2-40B4-BE49-F238E27FC236}">
                <a16:creationId xmlns:a16="http://schemas.microsoft.com/office/drawing/2014/main" id="{F4A4147B-0E32-4FA8-B699-844EA2F3BE0A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47037899"/>
              </p:ext>
            </p:extLst>
          </p:nvPr>
        </p:nvGraphicFramePr>
        <p:xfrm>
          <a:off x="4772727" y="1117704"/>
          <a:ext cx="3936558" cy="232253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ZoneTexte 1">
            <a:extLst>
              <a:ext uri="{FF2B5EF4-FFF2-40B4-BE49-F238E27FC236}">
                <a16:creationId xmlns:a16="http://schemas.microsoft.com/office/drawing/2014/main" id="{778F59F8-1192-4637-84C5-99FC875C7CB2}"/>
              </a:ext>
            </a:extLst>
          </p:cNvPr>
          <p:cNvSpPr txBox="1"/>
          <p:nvPr/>
        </p:nvSpPr>
        <p:spPr>
          <a:xfrm>
            <a:off x="319361" y="3443014"/>
            <a:ext cx="446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Fine Arts </a:t>
            </a:r>
            <a:r>
              <a:rPr lang="fr-FR" dirty="0" err="1"/>
              <a:t>activity</a:t>
            </a:r>
            <a:r>
              <a:rPr lang="fr-FR" dirty="0"/>
              <a:t> show sales </a:t>
            </a:r>
            <a:r>
              <a:rPr lang="fr-FR" dirty="0" err="1"/>
              <a:t>increase</a:t>
            </a:r>
            <a:r>
              <a:rPr lang="fr-FR" dirty="0"/>
              <a:t> and </a:t>
            </a:r>
            <a:r>
              <a:rPr lang="fr-FR" dirty="0" err="1"/>
              <a:t>margin</a:t>
            </a:r>
            <a:r>
              <a:rPr lang="fr-FR" dirty="0"/>
              <a:t> consolidation </a:t>
            </a: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7FD60AED-D98A-49F3-9007-1B1AF0FF12A9}"/>
              </a:ext>
            </a:extLst>
          </p:cNvPr>
          <p:cNvSpPr txBox="1"/>
          <p:nvPr/>
        </p:nvSpPr>
        <p:spPr>
          <a:xfrm>
            <a:off x="4772727" y="3440243"/>
            <a:ext cx="44670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Enfants (Kids) </a:t>
            </a:r>
            <a:r>
              <a:rPr lang="fr-FR" dirty="0" err="1"/>
              <a:t>activity</a:t>
            </a:r>
            <a:r>
              <a:rPr lang="fr-FR" dirty="0"/>
              <a:t> show </a:t>
            </a:r>
            <a:r>
              <a:rPr lang="fr-FR" dirty="0" err="1"/>
              <a:t>significant</a:t>
            </a:r>
            <a:r>
              <a:rPr lang="fr-FR" dirty="0"/>
              <a:t> </a:t>
            </a:r>
            <a:r>
              <a:rPr lang="fr-FR" dirty="0" err="1"/>
              <a:t>margin</a:t>
            </a:r>
            <a:r>
              <a:rPr lang="fr-FR" dirty="0"/>
              <a:t> </a:t>
            </a:r>
            <a:r>
              <a:rPr lang="fr-FR" dirty="0" err="1"/>
              <a:t>improvement</a:t>
            </a:r>
            <a:r>
              <a:rPr lang="fr-FR" dirty="0"/>
              <a:t> </a:t>
            </a:r>
            <a:r>
              <a:rPr lang="fr-FR" dirty="0" err="1"/>
              <a:t>while</a:t>
            </a:r>
            <a:r>
              <a:rPr lang="fr-FR" dirty="0"/>
              <a:t> </a:t>
            </a:r>
            <a:r>
              <a:rPr lang="fr-FR" dirty="0" err="1"/>
              <a:t>keeping</a:t>
            </a:r>
            <a:r>
              <a:rPr lang="fr-FR" dirty="0"/>
              <a:t> </a:t>
            </a:r>
            <a:r>
              <a:rPr lang="fr-FR" dirty="0" err="1"/>
              <a:t>market</a:t>
            </a:r>
            <a:r>
              <a:rPr lang="fr-FR" dirty="0"/>
              <a:t> position</a:t>
            </a:r>
          </a:p>
        </p:txBody>
      </p:sp>
    </p:spTree>
    <p:extLst>
      <p:ext uri="{BB962C8B-B14F-4D97-AF65-F5344CB8AC3E}">
        <p14:creationId xmlns:p14="http://schemas.microsoft.com/office/powerpoint/2010/main" val="3335977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545" t="4021"/>
          <a:stretch/>
        </p:blipFill>
        <p:spPr>
          <a:xfrm>
            <a:off x="502920" y="3284219"/>
            <a:ext cx="1888936" cy="1581941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68CEFBC0-76C9-48CE-8C4B-C29027E6A1C0}"/>
              </a:ext>
            </a:extLst>
          </p:cNvPr>
          <p:cNvSpPr txBox="1"/>
          <p:nvPr/>
        </p:nvSpPr>
        <p:spPr>
          <a:xfrm>
            <a:off x="2577026" y="3284219"/>
            <a:ext cx="478284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  <a:t>A unique celebration…300 years!!!!!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GB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Arial"/>
              </a:rPr>
            </a:b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age 4" descr="Une image contenant texte&#10;&#10;Description générée automatiquement">
            <a:extLst>
              <a:ext uri="{FF2B5EF4-FFF2-40B4-BE49-F238E27FC236}">
                <a16:creationId xmlns:a16="http://schemas.microsoft.com/office/drawing/2014/main" id="{C041CF57-6988-4541-8E84-802FF14E746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4056"/>
          <a:stretch/>
        </p:blipFill>
        <p:spPr>
          <a:xfrm>
            <a:off x="7659975" y="3345338"/>
            <a:ext cx="1290166" cy="1685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010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433C2B9-95F3-46B7-A6FD-97732CA276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IN STORE ACTIVATION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AE52F39-FD82-436E-A56C-FDA4A25E23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3" y="1011388"/>
            <a:ext cx="1028091" cy="2852328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5095A56-BDE8-48E5-A9DB-3A1214F0345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26377"/>
          <a:stretch/>
        </p:blipFill>
        <p:spPr>
          <a:xfrm>
            <a:off x="1492368" y="1011388"/>
            <a:ext cx="1518965" cy="2743648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CCCF5C-837B-4D2B-B883-2FFA3606AB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04147" y="1011388"/>
            <a:ext cx="2486288" cy="2304899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61E7364E-69AE-4FA4-82EB-DF02E56B7F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0800000">
            <a:off x="5883249" y="1034739"/>
            <a:ext cx="3125840" cy="2281548"/>
          </a:xfrm>
          <a:prstGeom prst="rect">
            <a:avLst/>
          </a:prstGeom>
        </p:spPr>
      </p:pic>
      <p:pic>
        <p:nvPicPr>
          <p:cNvPr id="20" name="Image 19" descr="Une image contenant intérieur, assis, table, ordinateur&#10;&#10;Description générée automatiquement">
            <a:extLst>
              <a:ext uri="{FF2B5EF4-FFF2-40B4-BE49-F238E27FC236}">
                <a16:creationId xmlns:a16="http://schemas.microsoft.com/office/drawing/2014/main" id="{3B19920E-FD21-4640-959F-E108A414660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16116" t="12410"/>
          <a:stretch/>
        </p:blipFill>
        <p:spPr>
          <a:xfrm rot="5400000">
            <a:off x="3064995" y="3521870"/>
            <a:ext cx="1305770" cy="1022603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21B7EEA3-5E67-4A33-9DAA-7781796905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09504" y="3445623"/>
            <a:ext cx="1822645" cy="1240433"/>
          </a:xfrm>
          <a:prstGeom prst="rect">
            <a:avLst/>
          </a:prstGeom>
        </p:spPr>
      </p:pic>
      <p:pic>
        <p:nvPicPr>
          <p:cNvPr id="11" name="Image 10" descr="Une image contenant intérieur, livre, table, assis&#10;&#10;Description générée automatiquement">
            <a:extLst>
              <a:ext uri="{FF2B5EF4-FFF2-40B4-BE49-F238E27FC236}">
                <a16:creationId xmlns:a16="http://schemas.microsoft.com/office/drawing/2014/main" id="{6BAFAF51-3B32-4515-AC83-371DB21D980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469635" y="2803854"/>
            <a:ext cx="1411651" cy="188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08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age 19">
            <a:extLst>
              <a:ext uri="{FF2B5EF4-FFF2-40B4-BE49-F238E27FC236}">
                <a16:creationId xmlns:a16="http://schemas.microsoft.com/office/drawing/2014/main" id="{AE82B305-B8D8-4D9F-9FB2-752689E338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94840" y="2753407"/>
            <a:ext cx="2608293" cy="2026195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433C2B9-95F3-46B7-A6FD-97732CA276F0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j-ea"/>
                <a:cs typeface="Arial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+mj-lt"/>
              </a:rPr>
              <a:t>TRADE ACTIVATION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j-lt"/>
              <a:ea typeface="+mj-ea"/>
              <a:cs typeface="Arial"/>
            </a:endParaRP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pic>
        <p:nvPicPr>
          <p:cNvPr id="3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197" y="812058"/>
            <a:ext cx="1112029" cy="156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311" y="1220434"/>
            <a:ext cx="1215116" cy="17144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9231" y="1579043"/>
            <a:ext cx="1215117" cy="1714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/>
          <a:stretch/>
        </p:blipFill>
        <p:spPr bwMode="auto">
          <a:xfrm>
            <a:off x="2537681" y="1868676"/>
            <a:ext cx="1106314" cy="14945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5">
            <a:extLst>
              <a:ext uri="{FF2B5EF4-FFF2-40B4-BE49-F238E27FC236}">
                <a16:creationId xmlns:a16="http://schemas.microsoft.com/office/drawing/2014/main" id="{0EA67E03-ECAB-4098-A1B4-47226F8CC66A}"/>
              </a:ext>
            </a:extLst>
          </p:cNvPr>
          <p:cNvSpPr txBox="1"/>
          <p:nvPr/>
        </p:nvSpPr>
        <p:spPr>
          <a:xfrm>
            <a:off x="1804770" y="768991"/>
            <a:ext cx="1967205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400" b="1" dirty="0" err="1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Gerstaecker</a:t>
            </a:r>
            <a:endParaRPr lang="en-US" sz="2400" b="1" dirty="0">
              <a:solidFill>
                <a:schemeClr val="accent4"/>
              </a:solidFill>
              <a:latin typeface="Arial"/>
              <a:ea typeface="Roboto" charset="0"/>
              <a:cs typeface="Arial"/>
            </a:endParaRPr>
          </a:p>
          <a:p>
            <a:pPr algn="r"/>
            <a:r>
              <a:rPr lang="en-US" sz="24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100 000 ex</a:t>
            </a:r>
            <a:r>
              <a:rPr lang="en-US" sz="28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.</a:t>
            </a:r>
          </a:p>
        </p:txBody>
      </p:sp>
      <p:pic>
        <p:nvPicPr>
          <p:cNvPr id="5122" name="Picture 2" descr="Le Géant des Beaux-Arts - Home | Facebook">
            <a:extLst>
              <a:ext uri="{FF2B5EF4-FFF2-40B4-BE49-F238E27FC236}">
                <a16:creationId xmlns:a16="http://schemas.microsoft.com/office/drawing/2014/main" id="{B974D138-6D80-490C-B486-37583C7ED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1261" y="4459208"/>
            <a:ext cx="661219" cy="661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Image 4" descr="Une image contenant texte, journal&#10;&#10;Description générée automatiquement">
            <a:extLst>
              <a:ext uri="{FF2B5EF4-FFF2-40B4-BE49-F238E27FC236}">
                <a16:creationId xmlns:a16="http://schemas.microsoft.com/office/drawing/2014/main" id="{C313FE54-DDCF-4D7E-A762-1454017B34D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15550" y="3212947"/>
            <a:ext cx="1903012" cy="1343355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75211CA4-B62B-48ED-A570-A5D33FD3A6C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694293" y="3432893"/>
            <a:ext cx="1903012" cy="1343355"/>
          </a:xfrm>
          <a:prstGeom prst="rect">
            <a:avLst/>
          </a:prstGeom>
        </p:spPr>
      </p:pic>
      <p:pic>
        <p:nvPicPr>
          <p:cNvPr id="17" name="Image 16" descr="Une image contenant texte&#10;&#10;Description générée automatiquement">
            <a:extLst>
              <a:ext uri="{FF2B5EF4-FFF2-40B4-BE49-F238E27FC236}">
                <a16:creationId xmlns:a16="http://schemas.microsoft.com/office/drawing/2014/main" id="{910E74AF-9A4B-4957-A382-B21B2820A49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5397" y="2541269"/>
            <a:ext cx="951063" cy="1343355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1CEDC03-6755-4C6C-B7B8-852C8E61BD9E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984585" y="933653"/>
            <a:ext cx="3215597" cy="2360712"/>
          </a:xfrm>
          <a:prstGeom prst="rect">
            <a:avLst/>
          </a:prstGeom>
        </p:spPr>
      </p:pic>
      <p:sp>
        <p:nvSpPr>
          <p:cNvPr id="21" name="TextBox 15">
            <a:extLst>
              <a:ext uri="{FF2B5EF4-FFF2-40B4-BE49-F238E27FC236}">
                <a16:creationId xmlns:a16="http://schemas.microsoft.com/office/drawing/2014/main" id="{587DBDE1-18F6-4C3D-A2B6-6DB5A3F4E07D}"/>
              </a:ext>
            </a:extLst>
          </p:cNvPr>
          <p:cNvSpPr txBox="1"/>
          <p:nvPr/>
        </p:nvSpPr>
        <p:spPr>
          <a:xfrm>
            <a:off x="7344803" y="832164"/>
            <a:ext cx="17892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7189"/>
            <a:r>
              <a:rPr lang="en-US" sz="2400" b="1" dirty="0">
                <a:solidFill>
                  <a:srgbClr val="009067"/>
                </a:solidFill>
                <a:latin typeface="Arial"/>
                <a:ea typeface="Roboto" charset="0"/>
                <a:cs typeface="Arial"/>
              </a:rPr>
              <a:t>Staff training live event</a:t>
            </a:r>
          </a:p>
          <a:p>
            <a:pPr algn="ctr" defTabSz="457189"/>
            <a:r>
              <a:rPr lang="en-US" sz="2400" b="1" dirty="0" err="1">
                <a:solidFill>
                  <a:srgbClr val="009067"/>
                </a:solidFill>
                <a:latin typeface="Arial"/>
                <a:ea typeface="Roboto" charset="0"/>
                <a:cs typeface="Arial"/>
              </a:rPr>
              <a:t>Cultura</a:t>
            </a:r>
            <a:endParaRPr lang="en-US" sz="2400" b="1" dirty="0">
              <a:solidFill>
                <a:srgbClr val="009067"/>
              </a:solidFill>
              <a:latin typeface="Arial"/>
              <a:ea typeface="Roboto" charset="0"/>
              <a:cs typeface="Arial"/>
            </a:endParaRPr>
          </a:p>
          <a:p>
            <a:pPr algn="ctr" defTabSz="457189"/>
            <a:r>
              <a:rPr lang="en-US" sz="2400" b="1" dirty="0">
                <a:solidFill>
                  <a:srgbClr val="009067"/>
                </a:solidFill>
                <a:latin typeface="Arial"/>
                <a:ea typeface="Roboto" charset="0"/>
                <a:cs typeface="Arial"/>
              </a:rPr>
              <a:t>90 stores</a:t>
            </a:r>
            <a:endParaRPr lang="en-US" sz="5200" b="1" dirty="0">
              <a:solidFill>
                <a:srgbClr val="009067"/>
              </a:solidFill>
              <a:latin typeface="Arial"/>
              <a:ea typeface="Roboto" charset="0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637226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38035FCF-4B21-477D-AB5C-69D8F18A7AC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463" y="4511039"/>
            <a:ext cx="689798" cy="568515"/>
          </a:xfrm>
          <a:prstGeom prst="rect">
            <a:avLst/>
          </a:prstGeom>
        </p:spPr>
      </p:pic>
      <p:sp>
        <p:nvSpPr>
          <p:cNvPr id="18" name="Title 1">
            <a:extLst>
              <a:ext uri="{FF2B5EF4-FFF2-40B4-BE49-F238E27FC236}">
                <a16:creationId xmlns:a16="http://schemas.microsoft.com/office/drawing/2014/main" id="{97C451BF-6583-4911-9E9F-C57923B6AC3D}"/>
              </a:ext>
            </a:extLst>
          </p:cNvPr>
          <p:cNvSpPr txBox="1">
            <a:spLocks/>
          </p:cNvSpPr>
          <p:nvPr/>
        </p:nvSpPr>
        <p:spPr>
          <a:xfrm>
            <a:off x="0" y="0"/>
            <a:ext cx="9144000" cy="806891"/>
          </a:xfrm>
          <a:prstGeom prst="rect">
            <a:avLst/>
          </a:prstGeom>
          <a:solidFill>
            <a:srgbClr val="072D5A"/>
          </a:solidFill>
        </p:spPr>
        <p:txBody>
          <a:bodyPr vert="horz" lIns="0" tIns="0" rIns="0" bIns="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500" b="1" i="0" kern="1200">
                <a:solidFill>
                  <a:schemeClr val="tx1"/>
                </a:solidFill>
                <a:latin typeface="Arial"/>
                <a:ea typeface="+mj-ea"/>
                <a:cs typeface="Arial"/>
              </a:defRPr>
            </a:lvl1pPr>
          </a:lstStyle>
          <a:p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Decima" panose="02000506000000020004" pitchFamily="50" charset="0"/>
                <a:ea typeface="+mj-ea"/>
                <a:cs typeface="Arial"/>
              </a:rPr>
              <a:t>   </a:t>
            </a:r>
            <a:r>
              <a:rPr lang="en-US" sz="2800" dirty="0">
                <a:solidFill>
                  <a:prstClr val="white"/>
                </a:solidFill>
                <a:latin typeface="Decima" panose="02000506000000020004" pitchFamily="50" charset="0"/>
              </a:rPr>
              <a:t>E-TAILERS ACTIVATION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impleBold" panose="02000509020000020004" pitchFamily="49" charset="0"/>
              <a:ea typeface="+mj-ea"/>
              <a:cs typeface="Arial"/>
            </a:endParaRPr>
          </a:p>
        </p:txBody>
      </p:sp>
      <p:pic>
        <p:nvPicPr>
          <p:cNvPr id="12" name="Image 3" descr="image001">
            <a:extLst>
              <a:ext uri="{FF2B5EF4-FFF2-40B4-BE49-F238E27FC236}">
                <a16:creationId xmlns:a16="http://schemas.microsoft.com/office/drawing/2014/main" id="{A434E9F3-F119-48EA-B78F-D877DB008C8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20"/>
          <a:stretch/>
        </p:blipFill>
        <p:spPr bwMode="auto">
          <a:xfrm>
            <a:off x="172720" y="919603"/>
            <a:ext cx="2570600" cy="17300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A99EA53-947B-445D-A0A3-F3B809D6F5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98340" y="1506625"/>
            <a:ext cx="1645999" cy="24269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AD8B408-6E62-4BB2-A8FF-6A57EF06B8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0188" y="2912938"/>
            <a:ext cx="3327051" cy="1555576"/>
          </a:xfrm>
          <a:prstGeom prst="rect">
            <a:avLst/>
          </a:prstGeom>
        </p:spPr>
      </p:pic>
      <p:pic>
        <p:nvPicPr>
          <p:cNvPr id="6" name="Image 5" descr="Une image contenant capture d’écran&#10;&#10;Description générée automatiquement">
            <a:extLst>
              <a:ext uri="{FF2B5EF4-FFF2-40B4-BE49-F238E27FC236}">
                <a16:creationId xmlns:a16="http://schemas.microsoft.com/office/drawing/2014/main" id="{A2D4CCD3-6DA0-4C66-9C8E-88927A4010E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25391" y="3382775"/>
            <a:ext cx="2684520" cy="1322480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D934001A-5036-4AD9-9A72-3E1EE149E80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296" r="953" b="9408"/>
          <a:stretch/>
        </p:blipFill>
        <p:spPr>
          <a:xfrm>
            <a:off x="4279692" y="1160437"/>
            <a:ext cx="4802542" cy="2162711"/>
          </a:xfrm>
          <a:prstGeom prst="rect">
            <a:avLst/>
          </a:prstGeom>
        </p:spPr>
      </p:pic>
      <p:sp>
        <p:nvSpPr>
          <p:cNvPr id="19" name="TextBox 15">
            <a:extLst>
              <a:ext uri="{FF2B5EF4-FFF2-40B4-BE49-F238E27FC236}">
                <a16:creationId xmlns:a16="http://schemas.microsoft.com/office/drawing/2014/main" id="{10378474-DA5D-4BD9-9AA5-55533C60AB44}"/>
              </a:ext>
            </a:extLst>
          </p:cNvPr>
          <p:cNvSpPr txBox="1"/>
          <p:nvPr/>
        </p:nvSpPr>
        <p:spPr>
          <a:xfrm>
            <a:off x="1476962" y="4402440"/>
            <a:ext cx="26673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Boutique </a:t>
            </a:r>
            <a:r>
              <a:rPr lang="en-US" sz="2400" b="1" dirty="0" err="1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Cultura</a:t>
            </a:r>
            <a:endParaRPr lang="en-US" sz="2400" b="1" dirty="0">
              <a:solidFill>
                <a:schemeClr val="accent4"/>
              </a:solidFill>
              <a:latin typeface="Arial"/>
              <a:ea typeface="Roboto" charset="0"/>
              <a:cs typeface="Arial"/>
            </a:endParaRPr>
          </a:p>
        </p:txBody>
      </p:sp>
      <p:sp>
        <p:nvSpPr>
          <p:cNvPr id="20" name="TextBox 15">
            <a:extLst>
              <a:ext uri="{FF2B5EF4-FFF2-40B4-BE49-F238E27FC236}">
                <a16:creationId xmlns:a16="http://schemas.microsoft.com/office/drawing/2014/main" id="{B0E15C13-25CA-462B-A194-A16C9F2B1113}"/>
              </a:ext>
            </a:extLst>
          </p:cNvPr>
          <p:cNvSpPr txBox="1"/>
          <p:nvPr/>
        </p:nvSpPr>
        <p:spPr>
          <a:xfrm>
            <a:off x="5066993" y="734373"/>
            <a:ext cx="33649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chemeClr val="accent4"/>
                </a:solidFill>
                <a:latin typeface="Arial"/>
                <a:ea typeface="Roboto" charset="0"/>
                <a:cs typeface="Arial"/>
              </a:rPr>
              <a:t>Brand store Amazon</a:t>
            </a:r>
          </a:p>
        </p:txBody>
      </p:sp>
    </p:spTree>
    <p:extLst>
      <p:ext uri="{BB962C8B-B14F-4D97-AF65-F5344CB8AC3E}">
        <p14:creationId xmlns:p14="http://schemas.microsoft.com/office/powerpoint/2010/main" val="3503947786"/>
      </p:ext>
    </p:extLst>
  </p:cSld>
  <p:clrMapOvr>
    <a:masterClrMapping/>
  </p:clrMapOvr>
</p:sld>
</file>

<file path=ppt/theme/theme1.xml><?xml version="1.0" encoding="utf-8"?>
<a:theme xmlns:a="http://schemas.openxmlformats.org/drawingml/2006/main" name="Divder Slides">
  <a:themeElements>
    <a:clrScheme name="Colart Theme">
      <a:dk1>
        <a:sysClr val="windowText" lastClr="000000"/>
      </a:dk1>
      <a:lt1>
        <a:sysClr val="window" lastClr="FFFFFF"/>
      </a:lt1>
      <a:dk2>
        <a:srgbClr val="474746"/>
      </a:dk2>
      <a:lt2>
        <a:srgbClr val="DDDEDD"/>
      </a:lt2>
      <a:accent1>
        <a:srgbClr val="FDE31C"/>
      </a:accent1>
      <a:accent2>
        <a:srgbClr val="4E1858"/>
      </a:accent2>
      <a:accent3>
        <a:srgbClr val="153C7D"/>
      </a:accent3>
      <a:accent4>
        <a:srgbClr val="009067"/>
      </a:accent4>
      <a:accent5>
        <a:srgbClr val="D96124"/>
      </a:accent5>
      <a:accent6>
        <a:srgbClr val="D22C2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Divder Slides">
  <a:themeElements>
    <a:clrScheme name="Colart Theme">
      <a:dk1>
        <a:sysClr val="windowText" lastClr="000000"/>
      </a:dk1>
      <a:lt1>
        <a:sysClr val="window" lastClr="FFFFFF"/>
      </a:lt1>
      <a:dk2>
        <a:srgbClr val="474746"/>
      </a:dk2>
      <a:lt2>
        <a:srgbClr val="DDDEDD"/>
      </a:lt2>
      <a:accent1>
        <a:srgbClr val="FDE31C"/>
      </a:accent1>
      <a:accent2>
        <a:srgbClr val="4E1858"/>
      </a:accent2>
      <a:accent3>
        <a:srgbClr val="153C7D"/>
      </a:accent3>
      <a:accent4>
        <a:srgbClr val="009067"/>
      </a:accent4>
      <a:accent5>
        <a:srgbClr val="D96124"/>
      </a:accent5>
      <a:accent6>
        <a:srgbClr val="D22C2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2_Divder Slides">
  <a:themeElements>
    <a:clrScheme name="Colart Theme">
      <a:dk1>
        <a:sysClr val="windowText" lastClr="000000"/>
      </a:dk1>
      <a:lt1>
        <a:sysClr val="window" lastClr="FFFFFF"/>
      </a:lt1>
      <a:dk2>
        <a:srgbClr val="474746"/>
      </a:dk2>
      <a:lt2>
        <a:srgbClr val="DDDEDD"/>
      </a:lt2>
      <a:accent1>
        <a:srgbClr val="FDE31C"/>
      </a:accent1>
      <a:accent2>
        <a:srgbClr val="4E1858"/>
      </a:accent2>
      <a:accent3>
        <a:srgbClr val="153C7D"/>
      </a:accent3>
      <a:accent4>
        <a:srgbClr val="009067"/>
      </a:accent4>
      <a:accent5>
        <a:srgbClr val="D96124"/>
      </a:accent5>
      <a:accent6>
        <a:srgbClr val="D22C2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3_Divder Slides">
  <a:themeElements>
    <a:clrScheme name="Colart Theme">
      <a:dk1>
        <a:sysClr val="windowText" lastClr="000000"/>
      </a:dk1>
      <a:lt1>
        <a:sysClr val="window" lastClr="FFFFFF"/>
      </a:lt1>
      <a:dk2>
        <a:srgbClr val="474746"/>
      </a:dk2>
      <a:lt2>
        <a:srgbClr val="DDDEDD"/>
      </a:lt2>
      <a:accent1>
        <a:srgbClr val="FDE31C"/>
      </a:accent1>
      <a:accent2>
        <a:srgbClr val="4E1858"/>
      </a:accent2>
      <a:accent3>
        <a:srgbClr val="153C7D"/>
      </a:accent3>
      <a:accent4>
        <a:srgbClr val="009067"/>
      </a:accent4>
      <a:accent5>
        <a:srgbClr val="D96124"/>
      </a:accent5>
      <a:accent6>
        <a:srgbClr val="D22C2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4_Divder Slides">
  <a:themeElements>
    <a:clrScheme name="Colart Theme">
      <a:dk1>
        <a:sysClr val="windowText" lastClr="000000"/>
      </a:dk1>
      <a:lt1>
        <a:sysClr val="window" lastClr="FFFFFF"/>
      </a:lt1>
      <a:dk2>
        <a:srgbClr val="474746"/>
      </a:dk2>
      <a:lt2>
        <a:srgbClr val="DDDEDD"/>
      </a:lt2>
      <a:accent1>
        <a:srgbClr val="FDE31C"/>
      </a:accent1>
      <a:accent2>
        <a:srgbClr val="4E1858"/>
      </a:accent2>
      <a:accent3>
        <a:srgbClr val="153C7D"/>
      </a:accent3>
      <a:accent4>
        <a:srgbClr val="009067"/>
      </a:accent4>
      <a:accent5>
        <a:srgbClr val="D96124"/>
      </a:accent5>
      <a:accent6>
        <a:srgbClr val="D22C2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Custom Design">
  <a:themeElements>
    <a:clrScheme name="Colart Theme">
      <a:dk1>
        <a:sysClr val="windowText" lastClr="000000"/>
      </a:dk1>
      <a:lt1>
        <a:sysClr val="window" lastClr="FFFFFF"/>
      </a:lt1>
      <a:dk2>
        <a:srgbClr val="474746"/>
      </a:dk2>
      <a:lt2>
        <a:srgbClr val="DDDEDD"/>
      </a:lt2>
      <a:accent1>
        <a:srgbClr val="FDE31C"/>
      </a:accent1>
      <a:accent2>
        <a:srgbClr val="4E1858"/>
      </a:accent2>
      <a:accent3>
        <a:srgbClr val="153C7D"/>
      </a:accent3>
      <a:accent4>
        <a:srgbClr val="009067"/>
      </a:accent4>
      <a:accent5>
        <a:srgbClr val="D96124"/>
      </a:accent5>
      <a:accent6>
        <a:srgbClr val="D22C2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5_Divder Slides">
  <a:themeElements>
    <a:clrScheme name="Colart Theme">
      <a:dk1>
        <a:sysClr val="windowText" lastClr="000000"/>
      </a:dk1>
      <a:lt1>
        <a:sysClr val="window" lastClr="FFFFFF"/>
      </a:lt1>
      <a:dk2>
        <a:srgbClr val="474746"/>
      </a:dk2>
      <a:lt2>
        <a:srgbClr val="DDDEDD"/>
      </a:lt2>
      <a:accent1>
        <a:srgbClr val="FDE31C"/>
      </a:accent1>
      <a:accent2>
        <a:srgbClr val="4E1858"/>
      </a:accent2>
      <a:accent3>
        <a:srgbClr val="153C7D"/>
      </a:accent3>
      <a:accent4>
        <a:srgbClr val="009067"/>
      </a:accent4>
      <a:accent5>
        <a:srgbClr val="D96124"/>
      </a:accent5>
      <a:accent6>
        <a:srgbClr val="D22C2E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4472C4"/>
    </a:accent1>
    <a:accent2>
      <a:srgbClr val="ED7D31"/>
    </a:accent2>
    <a:accent3>
      <a:srgbClr val="A5A5A5"/>
    </a:accent3>
    <a:accent4>
      <a:srgbClr val="FFC000"/>
    </a:accent4>
    <a:accent5>
      <a:srgbClr val="5B9BD5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游ゴシック Light"/>
      <a:font script="Hang" typeface="맑은 고딕"/>
      <a:font script="Hans" typeface="等线 Light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ajorFont>
    <a:minorFont>
      <a:latin typeface="Calibri" panose="020F0502020204030204"/>
      <a:ea typeface=""/>
      <a:cs typeface=""/>
      <a:font script="Jpan" typeface="游ゴシック"/>
      <a:font script="Hang" typeface="맑은 고딕"/>
      <a:font script="Hans" typeface="等线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  <a:font script="Armn" typeface="Arial"/>
      <a:font script="Bugi" typeface="Leelawadee UI"/>
      <a:font script="Bopo" typeface="Microsoft JhengHei"/>
      <a:font script="Java" typeface="Javanese Text"/>
      <a:font script="Lisu" typeface="Segoe UI"/>
      <a:font script="Mymr" typeface="Myanmar Text"/>
      <a:font script="Nkoo" typeface="Ebrima"/>
      <a:font script="Olck" typeface="Nirmala UI"/>
      <a:font script="Osma" typeface="Ebrima"/>
      <a:font script="Phag" typeface="Phagspa"/>
      <a:font script="Syrn" typeface="Estrangelo Edessa"/>
      <a:font script="Syrj" typeface="Estrangelo Edessa"/>
      <a:font script="Syre" typeface="Estrangelo Edessa"/>
      <a:font script="Sora" typeface="Nirmala UI"/>
      <a:font script="Tale" typeface="Microsoft Tai Le"/>
      <a:font script="Talu" typeface="Microsoft New Tai Lue"/>
      <a:font script="Tfng" typeface="Ebrima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3BF547A574C3D42BC7BB26731455B07" ma:contentTypeVersion="13" ma:contentTypeDescription="Create a new document." ma:contentTypeScope="" ma:versionID="f54b98ad411042c5cd89b1a30dea2f8b">
  <xsd:schema xmlns:xsd="http://www.w3.org/2001/XMLSchema" xmlns:xs="http://www.w3.org/2001/XMLSchema" xmlns:p="http://schemas.microsoft.com/office/2006/metadata/properties" xmlns:ns3="47770865-1343-4a58-91aa-db85703d63ce" xmlns:ns4="f77cb822-8a7f-4da3-be3c-40eb743f3bf0" targetNamespace="http://schemas.microsoft.com/office/2006/metadata/properties" ma:root="true" ma:fieldsID="d288f4aa31bb23fbd8749fb7b72050d0" ns3:_="" ns4:_="">
    <xsd:import namespace="47770865-1343-4a58-91aa-db85703d63ce"/>
    <xsd:import namespace="f77cb822-8a7f-4da3-be3c-40eb743f3bf0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Locatio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770865-1343-4a58-91aa-db85703d63c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1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2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3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7cb822-8a7f-4da3-be3c-40eb743f3bf0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8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87B2302D-6AC9-49B5-BF5A-BFE19F64684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7770865-1343-4a58-91aa-db85703d63ce"/>
    <ds:schemaRef ds:uri="f77cb822-8a7f-4da3-be3c-40eb743f3bf0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02B587E-F223-4FF6-A0C8-85BBC71EF373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0FF7AE6-704B-4AE0-8933-3BA298925383}">
  <ds:schemaRefs>
    <ds:schemaRef ds:uri="http://schemas.openxmlformats.org/package/2006/metadata/core-properties"/>
    <ds:schemaRef ds:uri="47770865-1343-4a58-91aa-db85703d63ce"/>
    <ds:schemaRef ds:uri="http://schemas.microsoft.com/office/2006/documentManagement/types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f77cb822-8a7f-4da3-be3c-40eb743f3bf0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2907</TotalTime>
  <Words>270</Words>
  <Application>Microsoft Office PowerPoint</Application>
  <PresentationFormat>On-screen Show (16:9)</PresentationFormat>
  <Paragraphs>71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Arial</vt:lpstr>
      <vt:lpstr>Calibri</vt:lpstr>
      <vt:lpstr>Decima</vt:lpstr>
      <vt:lpstr>SimpleBold</vt:lpstr>
      <vt:lpstr>Divder Slides</vt:lpstr>
      <vt:lpstr>1_Divder Slides</vt:lpstr>
      <vt:lpstr>2_Divder Slides</vt:lpstr>
      <vt:lpstr>3_Divder Slides</vt:lpstr>
      <vt:lpstr>4_Divder Slides</vt:lpstr>
      <vt:lpstr>Custom Design</vt:lpstr>
      <vt:lpstr>5_Divder Slides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 5</dc:creator>
  <cp:lastModifiedBy>Irene Rubio</cp:lastModifiedBy>
  <cp:revision>254</cp:revision>
  <dcterms:created xsi:type="dcterms:W3CDTF">2017-05-24T09:15:45Z</dcterms:created>
  <dcterms:modified xsi:type="dcterms:W3CDTF">2020-10-16T09:30:11Z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0x010100D3BF547A574C3D42BC7BB26731455B07</vt:lpwstr>
  </property>
</Properties>
</file>