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5" r:id="rId8"/>
    <p:sldId id="263" r:id="rId9"/>
    <p:sldId id="264" r:id="rId10"/>
    <p:sldId id="266" r:id="rId11"/>
  </p:sldIdLst>
  <p:sldSz cx="7556500" cy="10699750"/>
  <p:notesSz cx="7556500" cy="1069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852CA-3BEC-4FA0-B5D6-FAF645117671}" v="18" dt="2021-01-05T21:14:19.0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832" y="-8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Beeston" userId="53f91bb9-acbb-4475-a19b-a5fa4044cf1a" providerId="ADAL" clId="{AF1852CA-3BEC-4FA0-B5D6-FAF645117671}"/>
    <pc:docChg chg="undo custSel addSld delSld modSld">
      <pc:chgData name="Jane Beeston" userId="53f91bb9-acbb-4475-a19b-a5fa4044cf1a" providerId="ADAL" clId="{AF1852CA-3BEC-4FA0-B5D6-FAF645117671}" dt="2021-01-05T21:14:57.407" v="413" actId="20577"/>
      <pc:docMkLst>
        <pc:docMk/>
      </pc:docMkLst>
      <pc:sldChg chg="modSp mod">
        <pc:chgData name="Jane Beeston" userId="53f91bb9-acbb-4475-a19b-a5fa4044cf1a" providerId="ADAL" clId="{AF1852CA-3BEC-4FA0-B5D6-FAF645117671}" dt="2021-01-05T20:57:07.690" v="14" actId="20577"/>
        <pc:sldMkLst>
          <pc:docMk/>
          <pc:sldMk cId="0" sldId="256"/>
        </pc:sldMkLst>
        <pc:spChg chg="mod">
          <ac:chgData name="Jane Beeston" userId="53f91bb9-acbb-4475-a19b-a5fa4044cf1a" providerId="ADAL" clId="{AF1852CA-3BEC-4FA0-B5D6-FAF645117671}" dt="2021-01-05T20:57:07.690" v="14" actId="20577"/>
          <ac:spMkLst>
            <pc:docMk/>
            <pc:sldMk cId="0" sldId="256"/>
            <ac:spMk id="3" creationId="{00000000-0000-0000-0000-000000000000}"/>
          </ac:spMkLst>
        </pc:spChg>
      </pc:sldChg>
      <pc:sldChg chg="modSp mod">
        <pc:chgData name="Jane Beeston" userId="53f91bb9-acbb-4475-a19b-a5fa4044cf1a" providerId="ADAL" clId="{AF1852CA-3BEC-4FA0-B5D6-FAF645117671}" dt="2021-01-05T21:09:50.284" v="314" actId="20577"/>
        <pc:sldMkLst>
          <pc:docMk/>
          <pc:sldMk cId="0" sldId="260"/>
        </pc:sldMkLst>
        <pc:spChg chg="mod">
          <ac:chgData name="Jane Beeston" userId="53f91bb9-acbb-4475-a19b-a5fa4044cf1a" providerId="ADAL" clId="{AF1852CA-3BEC-4FA0-B5D6-FAF645117671}" dt="2021-01-05T21:09:50.284" v="314" actId="20577"/>
          <ac:spMkLst>
            <pc:docMk/>
            <pc:sldMk cId="0" sldId="260"/>
            <ac:spMk id="5" creationId="{00000000-0000-0000-0000-000000000000}"/>
          </ac:spMkLst>
        </pc:spChg>
      </pc:sldChg>
      <pc:sldChg chg="del">
        <pc:chgData name="Jane Beeston" userId="53f91bb9-acbb-4475-a19b-a5fa4044cf1a" providerId="ADAL" clId="{AF1852CA-3BEC-4FA0-B5D6-FAF645117671}" dt="2021-01-05T21:04:22.562" v="167" actId="47"/>
        <pc:sldMkLst>
          <pc:docMk/>
          <pc:sldMk cId="0" sldId="262"/>
        </pc:sldMkLst>
      </pc:sldChg>
      <pc:sldChg chg="modSp mod">
        <pc:chgData name="Jane Beeston" userId="53f91bb9-acbb-4475-a19b-a5fa4044cf1a" providerId="ADAL" clId="{AF1852CA-3BEC-4FA0-B5D6-FAF645117671}" dt="2021-01-05T21:10:26.480" v="325" actId="1076"/>
        <pc:sldMkLst>
          <pc:docMk/>
          <pc:sldMk cId="0" sldId="263"/>
        </pc:sldMkLst>
        <pc:spChg chg="mod">
          <ac:chgData name="Jane Beeston" userId="53f91bb9-acbb-4475-a19b-a5fa4044cf1a" providerId="ADAL" clId="{AF1852CA-3BEC-4FA0-B5D6-FAF645117671}" dt="2021-01-05T21:10:26.480" v="325" actId="1076"/>
          <ac:spMkLst>
            <pc:docMk/>
            <pc:sldMk cId="0" sldId="263"/>
            <ac:spMk id="12" creationId="{00000000-0000-0000-0000-000000000000}"/>
          </ac:spMkLst>
        </pc:spChg>
      </pc:sldChg>
      <pc:sldChg chg="addSp modSp mod">
        <pc:chgData name="Jane Beeston" userId="53f91bb9-acbb-4475-a19b-a5fa4044cf1a" providerId="ADAL" clId="{AF1852CA-3BEC-4FA0-B5D6-FAF645117671}" dt="2021-01-05T21:09:10.062" v="298" actId="20577"/>
        <pc:sldMkLst>
          <pc:docMk/>
          <pc:sldMk cId="0" sldId="264"/>
        </pc:sldMkLst>
        <pc:spChg chg="mod">
          <ac:chgData name="Jane Beeston" userId="53f91bb9-acbb-4475-a19b-a5fa4044cf1a" providerId="ADAL" clId="{AF1852CA-3BEC-4FA0-B5D6-FAF645117671}" dt="2021-01-05T21:09:10.062" v="298" actId="20577"/>
          <ac:spMkLst>
            <pc:docMk/>
            <pc:sldMk cId="0" sldId="264"/>
            <ac:spMk id="6" creationId="{00000000-0000-0000-0000-000000000000}"/>
          </ac:spMkLst>
        </pc:spChg>
        <pc:spChg chg="add mod">
          <ac:chgData name="Jane Beeston" userId="53f91bb9-acbb-4475-a19b-a5fa4044cf1a" providerId="ADAL" clId="{AF1852CA-3BEC-4FA0-B5D6-FAF645117671}" dt="2021-01-05T21:00:39.189" v="48" actId="113"/>
          <ac:spMkLst>
            <pc:docMk/>
            <pc:sldMk cId="0" sldId="264"/>
            <ac:spMk id="11" creationId="{7D3CC115-FE1C-43B2-8686-B50670506E50}"/>
          </ac:spMkLst>
        </pc:spChg>
        <pc:spChg chg="add mod">
          <ac:chgData name="Jane Beeston" userId="53f91bb9-acbb-4475-a19b-a5fa4044cf1a" providerId="ADAL" clId="{AF1852CA-3BEC-4FA0-B5D6-FAF645117671}" dt="2021-01-05T21:00:59.801" v="72" actId="113"/>
          <ac:spMkLst>
            <pc:docMk/>
            <pc:sldMk cId="0" sldId="264"/>
            <ac:spMk id="12" creationId="{0F10C4D9-999E-44DC-9CDF-CEBA0C1FBCBB}"/>
          </ac:spMkLst>
        </pc:spChg>
        <pc:spChg chg="add mod">
          <ac:chgData name="Jane Beeston" userId="53f91bb9-acbb-4475-a19b-a5fa4044cf1a" providerId="ADAL" clId="{AF1852CA-3BEC-4FA0-B5D6-FAF645117671}" dt="2021-01-05T21:01:46.154" v="152" actId="1076"/>
          <ac:spMkLst>
            <pc:docMk/>
            <pc:sldMk cId="0" sldId="264"/>
            <ac:spMk id="13" creationId="{20FED1D6-F0BF-4CBE-8AD3-1E6A6F084075}"/>
          </ac:spMkLst>
        </pc:spChg>
        <pc:picChg chg="add mod modCrop">
          <ac:chgData name="Jane Beeston" userId="53f91bb9-acbb-4475-a19b-a5fa4044cf1a" providerId="ADAL" clId="{AF1852CA-3BEC-4FA0-B5D6-FAF645117671}" dt="2021-01-05T20:58:56.203" v="19" actId="732"/>
          <ac:picMkLst>
            <pc:docMk/>
            <pc:sldMk cId="0" sldId="264"/>
            <ac:picMk id="9" creationId="{01C8167F-AB79-4FAA-A8C0-53C3E25A3EC2}"/>
          </ac:picMkLst>
        </pc:picChg>
        <pc:picChg chg="add mod">
          <ac:chgData name="Jane Beeston" userId="53f91bb9-acbb-4475-a19b-a5fa4044cf1a" providerId="ADAL" clId="{AF1852CA-3BEC-4FA0-B5D6-FAF645117671}" dt="2021-01-05T21:00:57.727" v="71" actId="1076"/>
          <ac:picMkLst>
            <pc:docMk/>
            <pc:sldMk cId="0" sldId="264"/>
            <ac:picMk id="10" creationId="{4BA6288C-3634-439B-85BD-55FCF71E8FEE}"/>
          </ac:picMkLst>
        </pc:picChg>
      </pc:sldChg>
      <pc:sldChg chg="addSp delSp modSp new mod">
        <pc:chgData name="Jane Beeston" userId="53f91bb9-acbb-4475-a19b-a5fa4044cf1a" providerId="ADAL" clId="{AF1852CA-3BEC-4FA0-B5D6-FAF645117671}" dt="2021-01-05T21:10:15.036" v="322" actId="1076"/>
        <pc:sldMkLst>
          <pc:docMk/>
          <pc:sldMk cId="193174200" sldId="265"/>
        </pc:sldMkLst>
        <pc:spChg chg="add mod">
          <ac:chgData name="Jane Beeston" userId="53f91bb9-acbb-4475-a19b-a5fa4044cf1a" providerId="ADAL" clId="{AF1852CA-3BEC-4FA0-B5D6-FAF645117671}" dt="2021-01-05T21:09:58.584" v="316" actId="20577"/>
          <ac:spMkLst>
            <pc:docMk/>
            <pc:sldMk cId="193174200" sldId="265"/>
            <ac:spMk id="2" creationId="{5FC376E7-2BEF-454F-B332-C31236F66E16}"/>
          </ac:spMkLst>
        </pc:spChg>
        <pc:spChg chg="add mod">
          <ac:chgData name="Jane Beeston" userId="53f91bb9-acbb-4475-a19b-a5fa4044cf1a" providerId="ADAL" clId="{AF1852CA-3BEC-4FA0-B5D6-FAF645117671}" dt="2021-01-05T21:10:08.279" v="319" actId="1076"/>
          <ac:spMkLst>
            <pc:docMk/>
            <pc:sldMk cId="193174200" sldId="265"/>
            <ac:spMk id="4" creationId="{159215CA-325B-4116-8F7B-CC920F9532AE}"/>
          </ac:spMkLst>
        </pc:spChg>
        <pc:spChg chg="add del mod">
          <ac:chgData name="Jane Beeston" userId="53f91bb9-acbb-4475-a19b-a5fa4044cf1a" providerId="ADAL" clId="{AF1852CA-3BEC-4FA0-B5D6-FAF645117671}" dt="2021-01-05T21:04:58.331" v="172"/>
          <ac:spMkLst>
            <pc:docMk/>
            <pc:sldMk cId="193174200" sldId="265"/>
            <ac:spMk id="5" creationId="{E2C40500-DFAD-4B2B-8488-268149227B73}"/>
          </ac:spMkLst>
        </pc:spChg>
        <pc:spChg chg="add del mod">
          <ac:chgData name="Jane Beeston" userId="53f91bb9-acbb-4475-a19b-a5fa4044cf1a" providerId="ADAL" clId="{AF1852CA-3BEC-4FA0-B5D6-FAF645117671}" dt="2021-01-05T21:04:58.331" v="172"/>
          <ac:spMkLst>
            <pc:docMk/>
            <pc:sldMk cId="193174200" sldId="265"/>
            <ac:spMk id="7" creationId="{8031094D-7067-4890-B24B-EEF439E3DF8F}"/>
          </ac:spMkLst>
        </pc:spChg>
        <pc:spChg chg="add mod">
          <ac:chgData name="Jane Beeston" userId="53f91bb9-acbb-4475-a19b-a5fa4044cf1a" providerId="ADAL" clId="{AF1852CA-3BEC-4FA0-B5D6-FAF645117671}" dt="2021-01-05T21:05:05.295" v="173"/>
          <ac:spMkLst>
            <pc:docMk/>
            <pc:sldMk cId="193174200" sldId="265"/>
            <ac:spMk id="8" creationId="{C4E1A82C-D773-47A4-A7DA-8455F0346084}"/>
          </ac:spMkLst>
        </pc:spChg>
        <pc:spChg chg="add mod">
          <ac:chgData name="Jane Beeston" userId="53f91bb9-acbb-4475-a19b-a5fa4044cf1a" providerId="ADAL" clId="{AF1852CA-3BEC-4FA0-B5D6-FAF645117671}" dt="2021-01-05T21:10:15.036" v="322" actId="1076"/>
          <ac:spMkLst>
            <pc:docMk/>
            <pc:sldMk cId="193174200" sldId="265"/>
            <ac:spMk id="9" creationId="{67F1CB77-B566-4D59-B7CE-F136BC5AAEE9}"/>
          </ac:spMkLst>
        </pc:spChg>
        <pc:spChg chg="add mod">
          <ac:chgData name="Jane Beeston" userId="53f91bb9-acbb-4475-a19b-a5fa4044cf1a" providerId="ADAL" clId="{AF1852CA-3BEC-4FA0-B5D6-FAF645117671}" dt="2021-01-05T21:10:13.225" v="321" actId="1076"/>
          <ac:spMkLst>
            <pc:docMk/>
            <pc:sldMk cId="193174200" sldId="265"/>
            <ac:spMk id="10" creationId="{06A5C879-EA8D-4308-9F04-8455E5609FB4}"/>
          </ac:spMkLst>
        </pc:spChg>
        <pc:picChg chg="add mod">
          <ac:chgData name="Jane Beeston" userId="53f91bb9-acbb-4475-a19b-a5fa4044cf1a" providerId="ADAL" clId="{AF1852CA-3BEC-4FA0-B5D6-FAF645117671}" dt="2021-01-05T21:10:04.253" v="318" actId="14100"/>
          <ac:picMkLst>
            <pc:docMk/>
            <pc:sldMk cId="193174200" sldId="265"/>
            <ac:picMk id="3" creationId="{66026239-2570-443F-836A-0C99FE650EF5}"/>
          </ac:picMkLst>
        </pc:picChg>
        <pc:picChg chg="add del mod">
          <ac:chgData name="Jane Beeston" userId="53f91bb9-acbb-4475-a19b-a5fa4044cf1a" providerId="ADAL" clId="{AF1852CA-3BEC-4FA0-B5D6-FAF645117671}" dt="2021-01-05T21:04:58.331" v="172"/>
          <ac:picMkLst>
            <pc:docMk/>
            <pc:sldMk cId="193174200" sldId="265"/>
            <ac:picMk id="6" creationId="{B1D27D05-3964-46AB-A8A0-D4B50259F3B3}"/>
          </ac:picMkLst>
        </pc:picChg>
      </pc:sldChg>
      <pc:sldChg chg="addSp modSp new mod">
        <pc:chgData name="Jane Beeston" userId="53f91bb9-acbb-4475-a19b-a5fa4044cf1a" providerId="ADAL" clId="{AF1852CA-3BEC-4FA0-B5D6-FAF645117671}" dt="2021-01-05T21:14:57.407" v="413" actId="20577"/>
        <pc:sldMkLst>
          <pc:docMk/>
          <pc:sldMk cId="3693800031" sldId="266"/>
        </pc:sldMkLst>
        <pc:spChg chg="add mod">
          <ac:chgData name="Jane Beeston" userId="53f91bb9-acbb-4475-a19b-a5fa4044cf1a" providerId="ADAL" clId="{AF1852CA-3BEC-4FA0-B5D6-FAF645117671}" dt="2021-01-05T21:10:45.201" v="327"/>
          <ac:spMkLst>
            <pc:docMk/>
            <pc:sldMk cId="3693800031" sldId="266"/>
            <ac:spMk id="2" creationId="{693F8DD6-FFBC-49B9-8A05-C33C69868F64}"/>
          </ac:spMkLst>
        </pc:spChg>
        <pc:spChg chg="add mod">
          <ac:chgData name="Jane Beeston" userId="53f91bb9-acbb-4475-a19b-a5fa4044cf1a" providerId="ADAL" clId="{AF1852CA-3BEC-4FA0-B5D6-FAF645117671}" dt="2021-01-05T21:13:01.908" v="343" actId="1076"/>
          <ac:spMkLst>
            <pc:docMk/>
            <pc:sldMk cId="3693800031" sldId="266"/>
            <ac:spMk id="4" creationId="{5933B34F-3B30-4F45-B90E-F3B43D2B947B}"/>
          </ac:spMkLst>
        </pc:spChg>
        <pc:spChg chg="add mod">
          <ac:chgData name="Jane Beeston" userId="53f91bb9-acbb-4475-a19b-a5fa4044cf1a" providerId="ADAL" clId="{AF1852CA-3BEC-4FA0-B5D6-FAF645117671}" dt="2021-01-05T21:13:01.908" v="343" actId="1076"/>
          <ac:spMkLst>
            <pc:docMk/>
            <pc:sldMk cId="3693800031" sldId="266"/>
            <ac:spMk id="5" creationId="{68CED398-0730-45BF-9BBA-6739E2C15422}"/>
          </ac:spMkLst>
        </pc:spChg>
        <pc:spChg chg="add mod">
          <ac:chgData name="Jane Beeston" userId="53f91bb9-acbb-4475-a19b-a5fa4044cf1a" providerId="ADAL" clId="{AF1852CA-3BEC-4FA0-B5D6-FAF645117671}" dt="2021-01-05T21:13:01.908" v="343" actId="1076"/>
          <ac:spMkLst>
            <pc:docMk/>
            <pc:sldMk cId="3693800031" sldId="266"/>
            <ac:spMk id="6" creationId="{B47DABBC-1C47-4939-9EB5-692A607E3AA6}"/>
          </ac:spMkLst>
        </pc:spChg>
        <pc:spChg chg="add mod">
          <ac:chgData name="Jane Beeston" userId="53f91bb9-acbb-4475-a19b-a5fa4044cf1a" providerId="ADAL" clId="{AF1852CA-3BEC-4FA0-B5D6-FAF645117671}" dt="2021-01-05T21:13:01.908" v="343" actId="1076"/>
          <ac:spMkLst>
            <pc:docMk/>
            <pc:sldMk cId="3693800031" sldId="266"/>
            <ac:spMk id="7" creationId="{F5F22977-88A4-4FAA-9CC2-70C860537129}"/>
          </ac:spMkLst>
        </pc:spChg>
        <pc:spChg chg="add mod">
          <ac:chgData name="Jane Beeston" userId="53f91bb9-acbb-4475-a19b-a5fa4044cf1a" providerId="ADAL" clId="{AF1852CA-3BEC-4FA0-B5D6-FAF645117671}" dt="2021-01-05T21:13:01.908" v="343" actId="1076"/>
          <ac:spMkLst>
            <pc:docMk/>
            <pc:sldMk cId="3693800031" sldId="266"/>
            <ac:spMk id="8" creationId="{1111B1F7-B2C3-4F6F-9EF8-CD82E1025990}"/>
          </ac:spMkLst>
        </pc:spChg>
        <pc:spChg chg="add mod">
          <ac:chgData name="Jane Beeston" userId="53f91bb9-acbb-4475-a19b-a5fa4044cf1a" providerId="ADAL" clId="{AF1852CA-3BEC-4FA0-B5D6-FAF645117671}" dt="2021-01-05T21:13:01.908" v="343" actId="1076"/>
          <ac:spMkLst>
            <pc:docMk/>
            <pc:sldMk cId="3693800031" sldId="266"/>
            <ac:spMk id="9" creationId="{B8BCCA03-F2FF-4E2D-9EFD-AF5954ED4281}"/>
          </ac:spMkLst>
        </pc:spChg>
        <pc:spChg chg="add mod">
          <ac:chgData name="Jane Beeston" userId="53f91bb9-acbb-4475-a19b-a5fa4044cf1a" providerId="ADAL" clId="{AF1852CA-3BEC-4FA0-B5D6-FAF645117671}" dt="2021-01-05T21:14:57.407" v="413" actId="20577"/>
          <ac:spMkLst>
            <pc:docMk/>
            <pc:sldMk cId="3693800031" sldId="266"/>
            <ac:spMk id="10" creationId="{651E7D15-58ED-492B-A7A2-B70EE8B21458}"/>
          </ac:spMkLst>
        </pc:spChg>
        <pc:spChg chg="add mod">
          <ac:chgData name="Jane Beeston" userId="53f91bb9-acbb-4475-a19b-a5fa4044cf1a" providerId="ADAL" clId="{AF1852CA-3BEC-4FA0-B5D6-FAF645117671}" dt="2021-01-05T21:12:45.716" v="341" actId="571"/>
          <ac:spMkLst>
            <pc:docMk/>
            <pc:sldMk cId="3693800031" sldId="266"/>
            <ac:spMk id="12" creationId="{88FA36F9-553F-42AB-A654-256EB48E1CA8}"/>
          </ac:spMkLst>
        </pc:spChg>
        <pc:spChg chg="add mod">
          <ac:chgData name="Jane Beeston" userId="53f91bb9-acbb-4475-a19b-a5fa4044cf1a" providerId="ADAL" clId="{AF1852CA-3BEC-4FA0-B5D6-FAF645117671}" dt="2021-01-05T21:12:45.716" v="341" actId="571"/>
          <ac:spMkLst>
            <pc:docMk/>
            <pc:sldMk cId="3693800031" sldId="266"/>
            <ac:spMk id="13" creationId="{7AE7478E-BDC0-4BF8-8C7E-0D6B95138928}"/>
          </ac:spMkLst>
        </pc:spChg>
        <pc:spChg chg="add mod">
          <ac:chgData name="Jane Beeston" userId="53f91bb9-acbb-4475-a19b-a5fa4044cf1a" providerId="ADAL" clId="{AF1852CA-3BEC-4FA0-B5D6-FAF645117671}" dt="2021-01-05T21:13:47.199" v="361" actId="1076"/>
          <ac:spMkLst>
            <pc:docMk/>
            <pc:sldMk cId="3693800031" sldId="266"/>
            <ac:spMk id="15" creationId="{6C9A94D0-98A9-4D7A-AEB4-0B76391E7C2E}"/>
          </ac:spMkLst>
        </pc:spChg>
        <pc:spChg chg="add mod">
          <ac:chgData name="Jane Beeston" userId="53f91bb9-acbb-4475-a19b-a5fa4044cf1a" providerId="ADAL" clId="{AF1852CA-3BEC-4FA0-B5D6-FAF645117671}" dt="2021-01-05T21:13:50.305" v="362" actId="1076"/>
          <ac:spMkLst>
            <pc:docMk/>
            <pc:sldMk cId="3693800031" sldId="266"/>
            <ac:spMk id="16" creationId="{05633E10-94E7-4315-AA4E-07D3415F0792}"/>
          </ac:spMkLst>
        </pc:spChg>
        <pc:spChg chg="add mod">
          <ac:chgData name="Jane Beeston" userId="53f91bb9-acbb-4475-a19b-a5fa4044cf1a" providerId="ADAL" clId="{AF1852CA-3BEC-4FA0-B5D6-FAF645117671}" dt="2021-01-05T21:13:53.903" v="363" actId="1076"/>
          <ac:spMkLst>
            <pc:docMk/>
            <pc:sldMk cId="3693800031" sldId="266"/>
            <ac:spMk id="17" creationId="{280B8370-949A-4D65-B698-839C401E709F}"/>
          </ac:spMkLst>
        </pc:spChg>
        <pc:spChg chg="add mod">
          <ac:chgData name="Jane Beeston" userId="53f91bb9-acbb-4475-a19b-a5fa4044cf1a" providerId="ADAL" clId="{AF1852CA-3BEC-4FA0-B5D6-FAF645117671}" dt="2021-01-05T21:13:58.935" v="364" actId="1076"/>
          <ac:spMkLst>
            <pc:docMk/>
            <pc:sldMk cId="3693800031" sldId="266"/>
            <ac:spMk id="18" creationId="{76F4A7D3-1916-41E9-90A5-3B38DFD8F0ED}"/>
          </ac:spMkLst>
        </pc:spChg>
        <pc:spChg chg="add mod">
          <ac:chgData name="Jane Beeston" userId="53f91bb9-acbb-4475-a19b-a5fa4044cf1a" providerId="ADAL" clId="{AF1852CA-3BEC-4FA0-B5D6-FAF645117671}" dt="2021-01-05T21:14:16.825" v="376" actId="20577"/>
          <ac:spMkLst>
            <pc:docMk/>
            <pc:sldMk cId="3693800031" sldId="266"/>
            <ac:spMk id="19" creationId="{E12F4B84-F79F-4E10-81A6-FD302960688A}"/>
          </ac:spMkLst>
        </pc:spChg>
        <pc:spChg chg="add mod">
          <ac:chgData name="Jane Beeston" userId="53f91bb9-acbb-4475-a19b-a5fa4044cf1a" providerId="ADAL" clId="{AF1852CA-3BEC-4FA0-B5D6-FAF645117671}" dt="2021-01-05T21:14:10.606" v="366" actId="1076"/>
          <ac:spMkLst>
            <pc:docMk/>
            <pc:sldMk cId="3693800031" sldId="266"/>
            <ac:spMk id="20" creationId="{72F20672-D54F-4E38-BF4F-F71A0768A85A}"/>
          </ac:spMkLst>
        </pc:spChg>
        <pc:spChg chg="add mod">
          <ac:chgData name="Jane Beeston" userId="53f91bb9-acbb-4475-a19b-a5fa4044cf1a" providerId="ADAL" clId="{AF1852CA-3BEC-4FA0-B5D6-FAF645117671}" dt="2021-01-05T21:14:51.008" v="400" actId="313"/>
          <ac:spMkLst>
            <pc:docMk/>
            <pc:sldMk cId="3693800031" sldId="266"/>
            <ac:spMk id="21" creationId="{12AF1C29-3F0D-407E-BE7B-EEAA70A02D05}"/>
          </ac:spMkLst>
        </pc:spChg>
        <pc:spChg chg="add mod">
          <ac:chgData name="Jane Beeston" userId="53f91bb9-acbb-4475-a19b-a5fa4044cf1a" providerId="ADAL" clId="{AF1852CA-3BEC-4FA0-B5D6-FAF645117671}" dt="2021-01-05T21:14:26.282" v="380" actId="14100"/>
          <ac:spMkLst>
            <pc:docMk/>
            <pc:sldMk cId="3693800031" sldId="266"/>
            <ac:spMk id="22" creationId="{F3549B17-DA2A-4722-A6C0-2E873019E3AA}"/>
          </ac:spMkLst>
        </pc:spChg>
        <pc:picChg chg="add mod">
          <ac:chgData name="Jane Beeston" userId="53f91bb9-acbb-4475-a19b-a5fa4044cf1a" providerId="ADAL" clId="{AF1852CA-3BEC-4FA0-B5D6-FAF645117671}" dt="2021-01-05T21:13:01.908" v="343" actId="1076"/>
          <ac:picMkLst>
            <pc:docMk/>
            <pc:sldMk cId="3693800031" sldId="266"/>
            <ac:picMk id="3" creationId="{F35FCF80-E5D0-432E-A70E-5DDE176E3A1C}"/>
          </ac:picMkLst>
        </pc:picChg>
        <pc:picChg chg="add mod">
          <ac:chgData name="Jane Beeston" userId="53f91bb9-acbb-4475-a19b-a5fa4044cf1a" providerId="ADAL" clId="{AF1852CA-3BEC-4FA0-B5D6-FAF645117671}" dt="2021-01-05T21:12:45.716" v="341" actId="571"/>
          <ac:picMkLst>
            <pc:docMk/>
            <pc:sldMk cId="3693800031" sldId="266"/>
            <ac:picMk id="11" creationId="{7AD35330-0166-4547-8BF9-6F693C8842D0}"/>
          </ac:picMkLst>
        </pc:picChg>
        <pc:picChg chg="add mod">
          <ac:chgData name="Jane Beeston" userId="53f91bb9-acbb-4475-a19b-a5fa4044cf1a" providerId="ADAL" clId="{AF1852CA-3BEC-4FA0-B5D6-FAF645117671}" dt="2021-01-05T21:13:42.346" v="360" actId="1076"/>
          <ac:picMkLst>
            <pc:docMk/>
            <pc:sldMk cId="3693800031" sldId="266"/>
            <ac:picMk id="14" creationId="{956AA0ED-8FE1-4F8E-A34F-338FA0676E4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6922"/>
            <a:ext cx="6423025" cy="224694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475" y="5991860"/>
            <a:ext cx="5289550" cy="26749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sz="half" idx="2"/>
          </p:nvPr>
        </p:nvSpPr>
        <p:spPr>
          <a:xfrm>
            <a:off x="377825" y="2460942"/>
            <a:ext cx="3287077"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60942"/>
            <a:ext cx="3287077"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92247" y="108203"/>
            <a:ext cx="6793009" cy="136563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13080" y="10231481"/>
            <a:ext cx="277081" cy="130998"/>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814757" y="10190490"/>
            <a:ext cx="24130" cy="168910"/>
          </a:xfrm>
          <a:custGeom>
            <a:avLst/>
            <a:gdLst/>
            <a:ahLst/>
            <a:cxnLst/>
            <a:rect l="l" t="t" r="r" b="b"/>
            <a:pathLst>
              <a:path w="24130" h="168909">
                <a:moveTo>
                  <a:pt x="23681" y="0"/>
                </a:moveTo>
                <a:lnTo>
                  <a:pt x="0" y="0"/>
                </a:lnTo>
                <a:lnTo>
                  <a:pt x="0" y="168501"/>
                </a:lnTo>
                <a:lnTo>
                  <a:pt x="23681" y="168501"/>
                </a:lnTo>
                <a:lnTo>
                  <a:pt x="23681" y="0"/>
                </a:lnTo>
                <a:close/>
              </a:path>
            </a:pathLst>
          </a:custGeom>
          <a:solidFill>
            <a:srgbClr val="1F1E1F"/>
          </a:solidFill>
        </p:spPr>
        <p:txBody>
          <a:bodyPr wrap="square" lIns="0" tIns="0" rIns="0" bIns="0" rtlCol="0"/>
          <a:lstStyle/>
          <a:p>
            <a:endParaRPr/>
          </a:p>
        </p:txBody>
      </p:sp>
      <p:sp>
        <p:nvSpPr>
          <p:cNvPr id="18" name="bg object 18"/>
          <p:cNvSpPr/>
          <p:nvPr/>
        </p:nvSpPr>
        <p:spPr>
          <a:xfrm>
            <a:off x="862653" y="10231481"/>
            <a:ext cx="133078" cy="131172"/>
          </a:xfrm>
          <a:prstGeom prst="rect">
            <a:avLst/>
          </a:prstGeom>
          <a:blipFill>
            <a:blip r:embed="rId8" cstate="print"/>
            <a:stretch>
              <a:fillRect/>
            </a:stretch>
          </a:blipFill>
        </p:spPr>
        <p:txBody>
          <a:bodyPr wrap="square" lIns="0" tIns="0" rIns="0" bIns="0" rtlCol="0"/>
          <a:lstStyle/>
          <a:p>
            <a:endParaRPr/>
          </a:p>
        </p:txBody>
      </p:sp>
      <p:sp>
        <p:nvSpPr>
          <p:cNvPr id="19" name="bg object 19"/>
          <p:cNvSpPr/>
          <p:nvPr/>
        </p:nvSpPr>
        <p:spPr>
          <a:xfrm>
            <a:off x="1027417" y="10191000"/>
            <a:ext cx="148590" cy="168275"/>
          </a:xfrm>
          <a:custGeom>
            <a:avLst/>
            <a:gdLst/>
            <a:ahLst/>
            <a:cxnLst/>
            <a:rect l="l" t="t" r="r" b="b"/>
            <a:pathLst>
              <a:path w="148590" h="168275">
                <a:moveTo>
                  <a:pt x="59067" y="40487"/>
                </a:moveTo>
                <a:lnTo>
                  <a:pt x="47244" y="41910"/>
                </a:lnTo>
                <a:lnTo>
                  <a:pt x="37033" y="45961"/>
                </a:lnTo>
                <a:lnTo>
                  <a:pt x="28638" y="52730"/>
                </a:lnTo>
                <a:lnTo>
                  <a:pt x="22313" y="62293"/>
                </a:lnTo>
                <a:lnTo>
                  <a:pt x="22313" y="43980"/>
                </a:lnTo>
                <a:lnTo>
                  <a:pt x="0" y="43980"/>
                </a:lnTo>
                <a:lnTo>
                  <a:pt x="0" y="167995"/>
                </a:lnTo>
                <a:lnTo>
                  <a:pt x="23520" y="167995"/>
                </a:lnTo>
                <a:lnTo>
                  <a:pt x="23520" y="101015"/>
                </a:lnTo>
                <a:lnTo>
                  <a:pt x="25692" y="84861"/>
                </a:lnTo>
                <a:lnTo>
                  <a:pt x="32143" y="73304"/>
                </a:lnTo>
                <a:lnTo>
                  <a:pt x="42773" y="66357"/>
                </a:lnTo>
                <a:lnTo>
                  <a:pt x="57480" y="64033"/>
                </a:lnTo>
                <a:lnTo>
                  <a:pt x="59067" y="64033"/>
                </a:lnTo>
                <a:lnTo>
                  <a:pt x="59067" y="40487"/>
                </a:lnTo>
                <a:close/>
              </a:path>
              <a:path w="148590" h="168275">
                <a:moveTo>
                  <a:pt x="148056" y="44488"/>
                </a:moveTo>
                <a:lnTo>
                  <a:pt x="124206" y="44488"/>
                </a:lnTo>
                <a:lnTo>
                  <a:pt x="124206" y="0"/>
                </a:lnTo>
                <a:lnTo>
                  <a:pt x="100507" y="0"/>
                </a:lnTo>
                <a:lnTo>
                  <a:pt x="100507" y="44488"/>
                </a:lnTo>
                <a:lnTo>
                  <a:pt x="78219" y="44488"/>
                </a:lnTo>
                <a:lnTo>
                  <a:pt x="78219" y="62280"/>
                </a:lnTo>
                <a:lnTo>
                  <a:pt x="100507" y="62280"/>
                </a:lnTo>
                <a:lnTo>
                  <a:pt x="100507" y="167754"/>
                </a:lnTo>
                <a:lnTo>
                  <a:pt x="124206" y="167754"/>
                </a:lnTo>
                <a:lnTo>
                  <a:pt x="124206" y="62280"/>
                </a:lnTo>
                <a:lnTo>
                  <a:pt x="148056" y="62280"/>
                </a:lnTo>
                <a:lnTo>
                  <a:pt x="148056" y="44488"/>
                </a:lnTo>
                <a:close/>
              </a:path>
            </a:pathLst>
          </a:custGeom>
          <a:solidFill>
            <a:srgbClr val="1F1E1F"/>
          </a:solidFill>
        </p:spPr>
        <p:txBody>
          <a:bodyPr wrap="square" lIns="0" tIns="0" rIns="0" bIns="0" rtlCol="0"/>
          <a:lstStyle/>
          <a:p>
            <a:endParaRPr/>
          </a:p>
        </p:txBody>
      </p:sp>
      <p:sp>
        <p:nvSpPr>
          <p:cNvPr id="2" name="Holder 2"/>
          <p:cNvSpPr>
            <a:spLocks noGrp="1"/>
          </p:cNvSpPr>
          <p:nvPr>
            <p:ph type="title"/>
          </p:nvPr>
        </p:nvSpPr>
        <p:spPr>
          <a:xfrm>
            <a:off x="1580133" y="871473"/>
            <a:ext cx="4396232" cy="1099820"/>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324231" y="4424298"/>
            <a:ext cx="6908037" cy="49968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69210" y="9950768"/>
            <a:ext cx="2418080" cy="53498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50768"/>
            <a:ext cx="173799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2/11/2021</a:t>
            </a:fld>
            <a:endParaRPr lang="en-US"/>
          </a:p>
        </p:txBody>
      </p:sp>
      <p:sp>
        <p:nvSpPr>
          <p:cNvPr id="6" name="Holder 6"/>
          <p:cNvSpPr>
            <a:spLocks noGrp="1"/>
          </p:cNvSpPr>
          <p:nvPr>
            <p:ph type="sldNum" sz="quarter" idx="7"/>
          </p:nvPr>
        </p:nvSpPr>
        <p:spPr>
          <a:xfrm>
            <a:off x="5440680" y="9950768"/>
            <a:ext cx="1737995" cy="53498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olart.com"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info@colart.com" TargetMode="Externa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hyperlink" Target="mailto:info@colart.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info@colart.com"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info@colar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info@colart.com" TargetMode="External"/><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 Id="rId5" Type="http://schemas.openxmlformats.org/officeDocument/2006/relationships/hyperlink" Target="mailto:info@colart.com" TargetMode="Externa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hyperlink" Target="mailto:info@colart.com"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mailto:info@colart.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info@colart.com"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81785" y="4119765"/>
            <a:ext cx="5609590" cy="560959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80133" y="1962657"/>
            <a:ext cx="2235835" cy="1663276"/>
          </a:xfrm>
          <a:prstGeom prst="rect">
            <a:avLst/>
          </a:prstGeom>
        </p:spPr>
        <p:txBody>
          <a:bodyPr vert="horz" wrap="square" lIns="0" tIns="46990" rIns="0" bIns="0" rtlCol="0">
            <a:spAutoFit/>
          </a:bodyPr>
          <a:lstStyle/>
          <a:p>
            <a:pPr marL="12700" marR="5080">
              <a:lnSpc>
                <a:spcPts val="4160"/>
              </a:lnSpc>
              <a:spcBef>
                <a:spcPts val="370"/>
              </a:spcBef>
            </a:pPr>
            <a:r>
              <a:rPr lang="en-GB" spc="-5" dirty="0"/>
              <a:t>Colart Briefing</a:t>
            </a:r>
            <a:r>
              <a:rPr spc="-5" dirty="0"/>
              <a:t>  Pack</a:t>
            </a:r>
          </a:p>
        </p:txBody>
      </p:sp>
      <p:sp>
        <p:nvSpPr>
          <p:cNvPr id="6" name="object 6"/>
          <p:cNvSpPr txBox="1"/>
          <p:nvPr/>
        </p:nvSpPr>
        <p:spPr>
          <a:xfrm>
            <a:off x="1580133" y="10162051"/>
            <a:ext cx="4199890" cy="257175"/>
          </a:xfrm>
          <a:prstGeom prst="rect">
            <a:avLst/>
          </a:prstGeom>
        </p:spPr>
        <p:txBody>
          <a:bodyPr vert="horz" wrap="square" lIns="0" tIns="3175" rIns="0" bIns="0" rtlCol="0">
            <a:spAutoFit/>
          </a:bodyPr>
          <a:lstStyle/>
          <a:p>
            <a:pPr marL="12700">
              <a:lnSpc>
                <a:spcPts val="940"/>
              </a:lnSpc>
              <a:spcBef>
                <a:spcPts val="25"/>
              </a:spcBef>
            </a:pPr>
            <a:r>
              <a:rPr sz="800" spc="-5" dirty="0">
                <a:latin typeface="Arial"/>
                <a:cs typeface="Arial"/>
              </a:rPr>
              <a:t>Colart International Holdings Ltd. </a:t>
            </a:r>
            <a:r>
              <a:rPr sz="800" dirty="0">
                <a:latin typeface="Arial"/>
                <a:cs typeface="Arial"/>
              </a:rPr>
              <a:t>The </a:t>
            </a:r>
            <a:r>
              <a:rPr sz="800" spc="-5" dirty="0">
                <a:latin typeface="Arial"/>
                <a:cs typeface="Arial"/>
              </a:rPr>
              <a:t>Studio </a:t>
            </a:r>
            <a:r>
              <a:rPr sz="800" dirty="0">
                <a:latin typeface="Arial"/>
                <a:cs typeface="Arial"/>
              </a:rPr>
              <a:t>Building, </a:t>
            </a:r>
            <a:r>
              <a:rPr sz="800" spc="-5" dirty="0">
                <a:latin typeface="Arial"/>
                <a:cs typeface="Arial"/>
              </a:rPr>
              <a:t>21 Evesham Street, London, </a:t>
            </a:r>
            <a:r>
              <a:rPr sz="800" spc="5" dirty="0">
                <a:latin typeface="Arial"/>
                <a:cs typeface="Arial"/>
              </a:rPr>
              <a:t>W11</a:t>
            </a:r>
            <a:r>
              <a:rPr sz="800" spc="80" dirty="0">
                <a:latin typeface="Arial"/>
                <a:cs typeface="Arial"/>
              </a:rPr>
              <a:t> </a:t>
            </a:r>
            <a:r>
              <a:rPr sz="800" spc="-5" dirty="0">
                <a:latin typeface="Arial"/>
                <a:cs typeface="Arial"/>
              </a:rPr>
              <a:t>4AJ</a:t>
            </a:r>
            <a:endParaRPr sz="800">
              <a:latin typeface="Arial"/>
              <a:cs typeface="Arial"/>
            </a:endParaRPr>
          </a:p>
          <a:p>
            <a:pPr marL="12700">
              <a:lnSpc>
                <a:spcPts val="940"/>
              </a:lnSpc>
            </a:pPr>
            <a:r>
              <a:rPr sz="800" dirty="0">
                <a:latin typeface="Arial"/>
                <a:cs typeface="Arial"/>
              </a:rPr>
              <a:t>+44 </a:t>
            </a:r>
            <a:r>
              <a:rPr sz="800" spc="-5" dirty="0">
                <a:latin typeface="Arial"/>
                <a:cs typeface="Arial"/>
              </a:rPr>
              <a:t>(0) 208 424 3200 </a:t>
            </a:r>
            <a:r>
              <a:rPr sz="800" dirty="0">
                <a:latin typeface="Arial"/>
                <a:cs typeface="Arial"/>
              </a:rPr>
              <a:t>| </a:t>
            </a:r>
            <a:r>
              <a:rPr sz="800" spc="-5" dirty="0">
                <a:latin typeface="Arial"/>
                <a:cs typeface="Arial"/>
                <a:hlinkClick r:id="rId3"/>
              </a:rPr>
              <a:t>info@colart.com </a:t>
            </a:r>
            <a:r>
              <a:rPr sz="800" dirty="0">
                <a:latin typeface="Arial"/>
                <a:cs typeface="Arial"/>
              </a:rPr>
              <a:t>|</a:t>
            </a:r>
            <a:r>
              <a:rPr sz="800" spc="30" dirty="0">
                <a:latin typeface="Arial"/>
                <a:cs typeface="Arial"/>
              </a:rPr>
              <a:t> </a:t>
            </a:r>
            <a:r>
              <a:rPr sz="800" spc="-5" dirty="0">
                <a:latin typeface="Arial"/>
                <a:cs typeface="Arial"/>
              </a:rPr>
              <a:t>colart.com</a:t>
            </a:r>
            <a:endParaRPr sz="800">
              <a:latin typeface="Arial"/>
              <a:cs typeface="Arial"/>
            </a:endParaRPr>
          </a:p>
        </p:txBody>
      </p:sp>
      <p:sp>
        <p:nvSpPr>
          <p:cNvPr id="4" name="object 4"/>
          <p:cNvSpPr txBox="1"/>
          <p:nvPr/>
        </p:nvSpPr>
        <p:spPr>
          <a:xfrm>
            <a:off x="3343783" y="570991"/>
            <a:ext cx="40767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Lond</a:t>
            </a:r>
            <a:r>
              <a:rPr sz="900" spc="-15" dirty="0">
                <a:latin typeface="Arial"/>
                <a:cs typeface="Arial"/>
              </a:rPr>
              <a:t>o</a:t>
            </a:r>
            <a:r>
              <a:rPr sz="900" spc="-5" dirty="0">
                <a:latin typeface="Arial"/>
                <a:cs typeface="Arial"/>
              </a:rPr>
              <a:t>n</a:t>
            </a:r>
            <a:endParaRPr sz="900">
              <a:latin typeface="Arial"/>
              <a:cs typeface="Arial"/>
            </a:endParaRPr>
          </a:p>
        </p:txBody>
      </p:sp>
      <p:sp>
        <p:nvSpPr>
          <p:cNvPr id="5" name="object 5"/>
          <p:cNvSpPr txBox="1"/>
          <p:nvPr/>
        </p:nvSpPr>
        <p:spPr>
          <a:xfrm>
            <a:off x="5416677" y="570991"/>
            <a:ext cx="719455" cy="151323"/>
          </a:xfrm>
          <a:prstGeom prst="rect">
            <a:avLst/>
          </a:prstGeom>
        </p:spPr>
        <p:txBody>
          <a:bodyPr vert="horz" wrap="square" lIns="0" tIns="12700" rIns="0" bIns="0" rtlCol="0">
            <a:spAutoFit/>
          </a:bodyPr>
          <a:lstStyle/>
          <a:p>
            <a:pPr marL="12700">
              <a:lnSpc>
                <a:spcPct val="100000"/>
              </a:lnSpc>
              <a:spcBef>
                <a:spcPts val="100"/>
              </a:spcBef>
            </a:pPr>
            <a:r>
              <a:rPr lang="en-GB" sz="900" dirty="0">
                <a:latin typeface="Arial"/>
                <a:cs typeface="Arial"/>
              </a:rPr>
              <a:t>January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693F8DD6-FFBC-49B9-8A05-C33C69868F64}"/>
              </a:ext>
            </a:extLst>
          </p:cNvPr>
          <p:cNvSpPr txBox="1"/>
          <p:nvPr/>
        </p:nvSpPr>
        <p:spPr>
          <a:xfrm>
            <a:off x="1580133" y="10162051"/>
            <a:ext cx="4199890" cy="257175"/>
          </a:xfrm>
          <a:prstGeom prst="rect">
            <a:avLst/>
          </a:prstGeom>
        </p:spPr>
        <p:txBody>
          <a:bodyPr vert="horz" wrap="square" lIns="0" tIns="3175" rIns="0" bIns="0" rtlCol="0">
            <a:spAutoFit/>
          </a:bodyPr>
          <a:lstStyle/>
          <a:p>
            <a:pPr marL="12700">
              <a:lnSpc>
                <a:spcPts val="940"/>
              </a:lnSpc>
              <a:spcBef>
                <a:spcPts val="25"/>
              </a:spcBef>
            </a:pPr>
            <a:r>
              <a:rPr sz="800" spc="-5" dirty="0">
                <a:latin typeface="Arial"/>
                <a:cs typeface="Arial"/>
              </a:rPr>
              <a:t>Colart International Holdings Ltd. </a:t>
            </a:r>
            <a:r>
              <a:rPr sz="800" dirty="0">
                <a:latin typeface="Arial"/>
                <a:cs typeface="Arial"/>
              </a:rPr>
              <a:t>The </a:t>
            </a:r>
            <a:r>
              <a:rPr sz="800" spc="-5" dirty="0">
                <a:latin typeface="Arial"/>
                <a:cs typeface="Arial"/>
              </a:rPr>
              <a:t>Studio </a:t>
            </a:r>
            <a:r>
              <a:rPr sz="800" dirty="0">
                <a:latin typeface="Arial"/>
                <a:cs typeface="Arial"/>
              </a:rPr>
              <a:t>Building, </a:t>
            </a:r>
            <a:r>
              <a:rPr sz="800" spc="-5" dirty="0">
                <a:latin typeface="Arial"/>
                <a:cs typeface="Arial"/>
              </a:rPr>
              <a:t>21 Evesham Street, London, </a:t>
            </a:r>
            <a:r>
              <a:rPr sz="800" spc="5" dirty="0">
                <a:latin typeface="Arial"/>
                <a:cs typeface="Arial"/>
              </a:rPr>
              <a:t>W11</a:t>
            </a:r>
            <a:r>
              <a:rPr sz="800" spc="80" dirty="0">
                <a:latin typeface="Arial"/>
                <a:cs typeface="Arial"/>
              </a:rPr>
              <a:t> </a:t>
            </a:r>
            <a:r>
              <a:rPr sz="800" spc="-5" dirty="0">
                <a:latin typeface="Arial"/>
                <a:cs typeface="Arial"/>
              </a:rPr>
              <a:t>4AJ</a:t>
            </a:r>
            <a:endParaRPr sz="800" dirty="0">
              <a:latin typeface="Arial"/>
              <a:cs typeface="Arial"/>
            </a:endParaRPr>
          </a:p>
          <a:p>
            <a:pPr marL="12700">
              <a:lnSpc>
                <a:spcPts val="940"/>
              </a:lnSpc>
            </a:pPr>
            <a:r>
              <a:rPr sz="800" dirty="0">
                <a:latin typeface="Arial"/>
                <a:cs typeface="Arial"/>
              </a:rPr>
              <a:t>+44 </a:t>
            </a:r>
            <a:r>
              <a:rPr sz="800" spc="-5" dirty="0">
                <a:latin typeface="Arial"/>
                <a:cs typeface="Arial"/>
              </a:rPr>
              <a:t>(0) 208 424 3200 </a:t>
            </a:r>
            <a:r>
              <a:rPr sz="800" dirty="0">
                <a:latin typeface="Arial"/>
                <a:cs typeface="Arial"/>
              </a:rPr>
              <a:t>| </a:t>
            </a:r>
            <a:r>
              <a:rPr sz="800" spc="-5" dirty="0">
                <a:latin typeface="Arial"/>
                <a:cs typeface="Arial"/>
                <a:hlinkClick r:id="rId2"/>
              </a:rPr>
              <a:t>info@colart.com </a:t>
            </a:r>
            <a:r>
              <a:rPr sz="800" dirty="0">
                <a:latin typeface="Arial"/>
                <a:cs typeface="Arial"/>
              </a:rPr>
              <a:t>|</a:t>
            </a:r>
            <a:r>
              <a:rPr sz="800" spc="30" dirty="0">
                <a:latin typeface="Arial"/>
                <a:cs typeface="Arial"/>
              </a:rPr>
              <a:t> </a:t>
            </a:r>
            <a:r>
              <a:rPr sz="800" spc="-5" dirty="0">
                <a:latin typeface="Arial"/>
                <a:cs typeface="Arial"/>
              </a:rPr>
              <a:t>colart.com</a:t>
            </a:r>
            <a:endParaRPr sz="800" dirty="0">
              <a:latin typeface="Arial"/>
              <a:cs typeface="Arial"/>
            </a:endParaRPr>
          </a:p>
        </p:txBody>
      </p:sp>
      <p:pic>
        <p:nvPicPr>
          <p:cNvPr id="3" name="Picture 2">
            <a:extLst>
              <a:ext uri="{FF2B5EF4-FFF2-40B4-BE49-F238E27FC236}">
                <a16:creationId xmlns:a16="http://schemas.microsoft.com/office/drawing/2014/main" id="{F35FCF80-E5D0-432E-A70E-5DDE176E3A1C}"/>
              </a:ext>
            </a:extLst>
          </p:cNvPr>
          <p:cNvPicPr>
            <a:picLocks noChangeAspect="1"/>
          </p:cNvPicPr>
          <p:nvPr/>
        </p:nvPicPr>
        <p:blipFill rotWithShape="1">
          <a:blip r:embed="rId3"/>
          <a:srcRect b="9221"/>
          <a:stretch/>
        </p:blipFill>
        <p:spPr>
          <a:xfrm>
            <a:off x="730250" y="2149475"/>
            <a:ext cx="6912051" cy="3529503"/>
          </a:xfrm>
          <a:prstGeom prst="rect">
            <a:avLst/>
          </a:prstGeom>
        </p:spPr>
      </p:pic>
      <p:sp>
        <p:nvSpPr>
          <p:cNvPr id="4" name="TextBox 3">
            <a:extLst>
              <a:ext uri="{FF2B5EF4-FFF2-40B4-BE49-F238E27FC236}">
                <a16:creationId xmlns:a16="http://schemas.microsoft.com/office/drawing/2014/main" id="{5933B34F-3B30-4F45-B90E-F3B43D2B947B}"/>
              </a:ext>
            </a:extLst>
          </p:cNvPr>
          <p:cNvSpPr txBox="1"/>
          <p:nvPr/>
        </p:nvSpPr>
        <p:spPr>
          <a:xfrm>
            <a:off x="4549654" y="5262827"/>
            <a:ext cx="1535645" cy="276999"/>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International </a:t>
            </a:r>
          </a:p>
        </p:txBody>
      </p:sp>
      <p:sp>
        <p:nvSpPr>
          <p:cNvPr id="5" name="TextBox 4">
            <a:extLst>
              <a:ext uri="{FF2B5EF4-FFF2-40B4-BE49-F238E27FC236}">
                <a16:creationId xmlns:a16="http://schemas.microsoft.com/office/drawing/2014/main" id="{68CED398-0730-45BF-9BBA-6739E2C15422}"/>
              </a:ext>
            </a:extLst>
          </p:cNvPr>
          <p:cNvSpPr txBox="1"/>
          <p:nvPr/>
        </p:nvSpPr>
        <p:spPr>
          <a:xfrm>
            <a:off x="3094950" y="3207562"/>
            <a:ext cx="1535645" cy="276999"/>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a:t>
            </a:r>
          </a:p>
        </p:txBody>
      </p:sp>
      <p:sp>
        <p:nvSpPr>
          <p:cNvPr id="6" name="TextBox 5">
            <a:extLst>
              <a:ext uri="{FF2B5EF4-FFF2-40B4-BE49-F238E27FC236}">
                <a16:creationId xmlns:a16="http://schemas.microsoft.com/office/drawing/2014/main" id="{B47DABBC-1C47-4939-9EB5-692A607E3AA6}"/>
              </a:ext>
            </a:extLst>
          </p:cNvPr>
          <p:cNvSpPr txBox="1"/>
          <p:nvPr/>
        </p:nvSpPr>
        <p:spPr>
          <a:xfrm>
            <a:off x="615010" y="3665648"/>
            <a:ext cx="1535645" cy="276999"/>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North America</a:t>
            </a:r>
          </a:p>
        </p:txBody>
      </p:sp>
      <p:sp>
        <p:nvSpPr>
          <p:cNvPr id="7" name="TextBox 6">
            <a:extLst>
              <a:ext uri="{FF2B5EF4-FFF2-40B4-BE49-F238E27FC236}">
                <a16:creationId xmlns:a16="http://schemas.microsoft.com/office/drawing/2014/main" id="{F5F22977-88A4-4FAA-9CC2-70C860537129}"/>
              </a:ext>
            </a:extLst>
          </p:cNvPr>
          <p:cNvSpPr txBox="1"/>
          <p:nvPr/>
        </p:nvSpPr>
        <p:spPr>
          <a:xfrm>
            <a:off x="5194895" y="3842908"/>
            <a:ext cx="1535645" cy="276999"/>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China</a:t>
            </a:r>
          </a:p>
        </p:txBody>
      </p:sp>
      <p:sp>
        <p:nvSpPr>
          <p:cNvPr id="8" name="TextBox 7">
            <a:extLst>
              <a:ext uri="{FF2B5EF4-FFF2-40B4-BE49-F238E27FC236}">
                <a16:creationId xmlns:a16="http://schemas.microsoft.com/office/drawing/2014/main" id="{1111B1F7-B2C3-4F6F-9EF8-CD82E1025990}"/>
              </a:ext>
            </a:extLst>
          </p:cNvPr>
          <p:cNvSpPr txBox="1"/>
          <p:nvPr/>
        </p:nvSpPr>
        <p:spPr>
          <a:xfrm>
            <a:off x="3645895" y="3519743"/>
            <a:ext cx="1080760" cy="461665"/>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Southern Europe</a:t>
            </a:r>
          </a:p>
        </p:txBody>
      </p:sp>
      <p:sp>
        <p:nvSpPr>
          <p:cNvPr id="9" name="TextBox 8">
            <a:extLst>
              <a:ext uri="{FF2B5EF4-FFF2-40B4-BE49-F238E27FC236}">
                <a16:creationId xmlns:a16="http://schemas.microsoft.com/office/drawing/2014/main" id="{B8BCCA03-F2FF-4E2D-9EFD-AF5954ED4281}"/>
              </a:ext>
            </a:extLst>
          </p:cNvPr>
          <p:cNvSpPr txBox="1"/>
          <p:nvPr/>
        </p:nvSpPr>
        <p:spPr>
          <a:xfrm>
            <a:off x="4135321" y="3203983"/>
            <a:ext cx="778434" cy="461665"/>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Northern Europe</a:t>
            </a:r>
          </a:p>
        </p:txBody>
      </p:sp>
      <p:sp>
        <p:nvSpPr>
          <p:cNvPr id="10" name="object 12">
            <a:extLst>
              <a:ext uri="{FF2B5EF4-FFF2-40B4-BE49-F238E27FC236}">
                <a16:creationId xmlns:a16="http://schemas.microsoft.com/office/drawing/2014/main" id="{651E7D15-58ED-492B-A7A2-B70EE8B21458}"/>
              </a:ext>
            </a:extLst>
          </p:cNvPr>
          <p:cNvSpPr txBox="1">
            <a:spLocks/>
          </p:cNvSpPr>
          <p:nvPr/>
        </p:nvSpPr>
        <p:spPr>
          <a:xfrm>
            <a:off x="1580133" y="491697"/>
            <a:ext cx="5976367" cy="11208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GB" sz="3600" b="1" kern="0" spc="-5" dirty="0">
                <a:solidFill>
                  <a:sysClr val="windowText" lastClr="000000"/>
                </a:solidFill>
                <a:latin typeface="Arial" panose="020B0604020202020204" pitchFamily="34" charset="0"/>
                <a:cs typeface="Arial" panose="020B0604020202020204" pitchFamily="34" charset="0"/>
              </a:rPr>
              <a:t>Business </a:t>
            </a:r>
            <a:br>
              <a:rPr lang="en-GB" sz="3600" b="1" kern="0" spc="-5" dirty="0">
                <a:solidFill>
                  <a:sysClr val="windowText" lastClr="000000"/>
                </a:solidFill>
                <a:latin typeface="Arial" panose="020B0604020202020204" pitchFamily="34" charset="0"/>
                <a:cs typeface="Arial" panose="020B0604020202020204" pitchFamily="34" charset="0"/>
              </a:rPr>
            </a:br>
            <a:r>
              <a:rPr lang="en-GB" sz="3600" b="1" kern="0" spc="-5" dirty="0">
                <a:solidFill>
                  <a:sysClr val="windowText" lastClr="000000"/>
                </a:solidFill>
                <a:latin typeface="Arial" panose="020B0604020202020204" pitchFamily="34" charset="0"/>
                <a:cs typeface="Arial" panose="020B0604020202020204" pitchFamily="34" charset="0"/>
              </a:rPr>
              <a:t>Footprint</a:t>
            </a:r>
          </a:p>
        </p:txBody>
      </p:sp>
      <p:pic>
        <p:nvPicPr>
          <p:cNvPr id="14" name="Picture 13">
            <a:extLst>
              <a:ext uri="{FF2B5EF4-FFF2-40B4-BE49-F238E27FC236}">
                <a16:creationId xmlns:a16="http://schemas.microsoft.com/office/drawing/2014/main" id="{956AA0ED-8FE1-4F8E-A34F-338FA0676E44}"/>
              </a:ext>
            </a:extLst>
          </p:cNvPr>
          <p:cNvPicPr>
            <a:picLocks noChangeAspect="1"/>
          </p:cNvPicPr>
          <p:nvPr/>
        </p:nvPicPr>
        <p:blipFill rotWithShape="1">
          <a:blip r:embed="rId4"/>
          <a:srcRect b="7495"/>
          <a:stretch/>
        </p:blipFill>
        <p:spPr>
          <a:xfrm>
            <a:off x="303961" y="6128989"/>
            <a:ext cx="7337297" cy="3817916"/>
          </a:xfrm>
          <a:prstGeom prst="rect">
            <a:avLst/>
          </a:prstGeom>
        </p:spPr>
      </p:pic>
      <p:sp>
        <p:nvSpPr>
          <p:cNvPr id="15" name="TextBox 14">
            <a:extLst>
              <a:ext uri="{FF2B5EF4-FFF2-40B4-BE49-F238E27FC236}">
                <a16:creationId xmlns:a16="http://schemas.microsoft.com/office/drawing/2014/main" id="{6C9A94D0-98A9-4D7A-AEB4-0B76391E7C2E}"/>
              </a:ext>
            </a:extLst>
          </p:cNvPr>
          <p:cNvSpPr txBox="1"/>
          <p:nvPr/>
        </p:nvSpPr>
        <p:spPr>
          <a:xfrm>
            <a:off x="2895614" y="7658422"/>
            <a:ext cx="1654040" cy="276999"/>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Mans, France</a:t>
            </a:r>
          </a:p>
        </p:txBody>
      </p:sp>
      <p:sp>
        <p:nvSpPr>
          <p:cNvPr id="16" name="TextBox 15">
            <a:extLst>
              <a:ext uri="{FF2B5EF4-FFF2-40B4-BE49-F238E27FC236}">
                <a16:creationId xmlns:a16="http://schemas.microsoft.com/office/drawing/2014/main" id="{05633E10-94E7-4315-AA4E-07D3415F0792}"/>
              </a:ext>
            </a:extLst>
          </p:cNvPr>
          <p:cNvSpPr txBox="1"/>
          <p:nvPr/>
        </p:nvSpPr>
        <p:spPr>
          <a:xfrm>
            <a:off x="2818875" y="7243506"/>
            <a:ext cx="1654040" cy="461665"/>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Minehead, Lowestoft + Kidderminster, UK</a:t>
            </a:r>
          </a:p>
        </p:txBody>
      </p:sp>
      <p:sp>
        <p:nvSpPr>
          <p:cNvPr id="17" name="TextBox 16">
            <a:extLst>
              <a:ext uri="{FF2B5EF4-FFF2-40B4-BE49-F238E27FC236}">
                <a16:creationId xmlns:a16="http://schemas.microsoft.com/office/drawing/2014/main" id="{280B8370-949A-4D65-B698-839C401E709F}"/>
              </a:ext>
            </a:extLst>
          </p:cNvPr>
          <p:cNvSpPr txBox="1"/>
          <p:nvPr/>
        </p:nvSpPr>
        <p:spPr>
          <a:xfrm>
            <a:off x="5076500" y="7948484"/>
            <a:ext cx="1654040" cy="276999"/>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Tianjin, China</a:t>
            </a:r>
          </a:p>
        </p:txBody>
      </p:sp>
      <p:sp>
        <p:nvSpPr>
          <p:cNvPr id="18" name="TextBox 17">
            <a:extLst>
              <a:ext uri="{FF2B5EF4-FFF2-40B4-BE49-F238E27FC236}">
                <a16:creationId xmlns:a16="http://schemas.microsoft.com/office/drawing/2014/main" id="{76F4A7D3-1916-41E9-90A5-3B38DFD8F0ED}"/>
              </a:ext>
            </a:extLst>
          </p:cNvPr>
          <p:cNvSpPr txBox="1"/>
          <p:nvPr/>
        </p:nvSpPr>
        <p:spPr>
          <a:xfrm>
            <a:off x="1382832" y="7781817"/>
            <a:ext cx="1654040" cy="276999"/>
          </a:xfrm>
          <a:prstGeom prst="rect">
            <a:avLst/>
          </a:prstGeom>
          <a:noFill/>
          <a:ln w="12700">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Piscataway, USA</a:t>
            </a:r>
          </a:p>
        </p:txBody>
      </p:sp>
      <p:sp>
        <p:nvSpPr>
          <p:cNvPr id="19" name="object 3">
            <a:extLst>
              <a:ext uri="{FF2B5EF4-FFF2-40B4-BE49-F238E27FC236}">
                <a16:creationId xmlns:a16="http://schemas.microsoft.com/office/drawing/2014/main" id="{E12F4B84-F79F-4E10-81A6-FD302960688A}"/>
              </a:ext>
            </a:extLst>
          </p:cNvPr>
          <p:cNvSpPr txBox="1"/>
          <p:nvPr/>
        </p:nvSpPr>
        <p:spPr>
          <a:xfrm>
            <a:off x="501650" y="2409917"/>
            <a:ext cx="720090" cy="151323"/>
          </a:xfrm>
          <a:prstGeom prst="rect">
            <a:avLst/>
          </a:prstGeom>
        </p:spPr>
        <p:txBody>
          <a:bodyPr vert="horz" wrap="square" lIns="0" tIns="12700" rIns="0" bIns="0" rtlCol="0">
            <a:spAutoFit/>
          </a:bodyPr>
          <a:lstStyle/>
          <a:p>
            <a:pPr marL="12700">
              <a:lnSpc>
                <a:spcPct val="100000"/>
              </a:lnSpc>
              <a:spcBef>
                <a:spcPts val="100"/>
              </a:spcBef>
            </a:pPr>
            <a:r>
              <a:rPr lang="en-GB" sz="900" b="1" spc="-5" dirty="0">
                <a:latin typeface="Arial"/>
                <a:cs typeface="Arial"/>
              </a:rPr>
              <a:t>Commercial</a:t>
            </a:r>
            <a:endParaRPr sz="900" dirty="0">
              <a:latin typeface="Arial"/>
              <a:cs typeface="Arial"/>
            </a:endParaRPr>
          </a:p>
        </p:txBody>
      </p:sp>
      <p:sp>
        <p:nvSpPr>
          <p:cNvPr id="20" name="object 4">
            <a:extLst>
              <a:ext uri="{FF2B5EF4-FFF2-40B4-BE49-F238E27FC236}">
                <a16:creationId xmlns:a16="http://schemas.microsoft.com/office/drawing/2014/main" id="{72F20672-D54F-4E38-BF4F-F71A0768A85A}"/>
              </a:ext>
            </a:extLst>
          </p:cNvPr>
          <p:cNvSpPr/>
          <p:nvPr/>
        </p:nvSpPr>
        <p:spPr>
          <a:xfrm>
            <a:off x="430530" y="2357846"/>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21" name="object 3">
            <a:extLst>
              <a:ext uri="{FF2B5EF4-FFF2-40B4-BE49-F238E27FC236}">
                <a16:creationId xmlns:a16="http://schemas.microsoft.com/office/drawing/2014/main" id="{12AF1C29-3F0D-407E-BE7B-EEAA70A02D05}"/>
              </a:ext>
            </a:extLst>
          </p:cNvPr>
          <p:cNvSpPr txBox="1"/>
          <p:nvPr/>
        </p:nvSpPr>
        <p:spPr>
          <a:xfrm>
            <a:off x="426076" y="6251598"/>
            <a:ext cx="720090" cy="151323"/>
          </a:xfrm>
          <a:prstGeom prst="rect">
            <a:avLst/>
          </a:prstGeom>
        </p:spPr>
        <p:txBody>
          <a:bodyPr vert="horz" wrap="square" lIns="0" tIns="12700" rIns="0" bIns="0" rtlCol="0">
            <a:spAutoFit/>
          </a:bodyPr>
          <a:lstStyle/>
          <a:p>
            <a:pPr marL="12700">
              <a:lnSpc>
                <a:spcPct val="100000"/>
              </a:lnSpc>
              <a:spcBef>
                <a:spcPts val="100"/>
              </a:spcBef>
            </a:pPr>
            <a:r>
              <a:rPr lang="en-GB" sz="900" b="1" spc="-5" dirty="0">
                <a:latin typeface="Arial"/>
                <a:cs typeface="Arial"/>
              </a:rPr>
              <a:t>Operations</a:t>
            </a:r>
            <a:endParaRPr sz="900" dirty="0">
              <a:latin typeface="Arial"/>
              <a:cs typeface="Arial"/>
            </a:endParaRPr>
          </a:p>
        </p:txBody>
      </p:sp>
      <p:sp>
        <p:nvSpPr>
          <p:cNvPr id="22" name="object 4">
            <a:extLst>
              <a:ext uri="{FF2B5EF4-FFF2-40B4-BE49-F238E27FC236}">
                <a16:creationId xmlns:a16="http://schemas.microsoft.com/office/drawing/2014/main" id="{F3549B17-DA2A-4722-A6C0-2E873019E3AA}"/>
              </a:ext>
            </a:extLst>
          </p:cNvPr>
          <p:cNvSpPr/>
          <p:nvPr/>
        </p:nvSpPr>
        <p:spPr>
          <a:xfrm>
            <a:off x="354956" y="6199527"/>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69380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0133" y="892555"/>
            <a:ext cx="5573395" cy="761365"/>
          </a:xfrm>
          <a:prstGeom prst="rect">
            <a:avLst/>
          </a:prstGeom>
        </p:spPr>
        <p:txBody>
          <a:bodyPr vert="horz" wrap="square" lIns="0" tIns="18415" rIns="0" bIns="0" rtlCol="0">
            <a:spAutoFit/>
          </a:bodyPr>
          <a:lstStyle/>
          <a:p>
            <a:pPr marL="12700" marR="5080">
              <a:lnSpc>
                <a:spcPct val="95800"/>
              </a:lnSpc>
              <a:spcBef>
                <a:spcPts val="145"/>
              </a:spcBef>
            </a:pPr>
            <a:r>
              <a:rPr sz="1000" spc="-5" dirty="0">
                <a:latin typeface="Arial"/>
                <a:cs typeface="Arial"/>
              </a:rPr>
              <a:t>Some of the </a:t>
            </a:r>
            <a:r>
              <a:rPr sz="1000" dirty="0">
                <a:latin typeface="Arial"/>
                <a:cs typeface="Arial"/>
              </a:rPr>
              <a:t>most </a:t>
            </a:r>
            <a:r>
              <a:rPr sz="1000" spc="-5" dirty="0">
                <a:latin typeface="Arial"/>
                <a:cs typeface="Arial"/>
              </a:rPr>
              <a:t>famous artists </a:t>
            </a:r>
            <a:r>
              <a:rPr sz="1000" spc="-10" dirty="0">
                <a:latin typeface="Arial"/>
                <a:cs typeface="Arial"/>
              </a:rPr>
              <a:t>in </a:t>
            </a:r>
            <a:r>
              <a:rPr sz="1000" spc="-5" dirty="0">
                <a:latin typeface="Arial"/>
                <a:cs typeface="Arial"/>
              </a:rPr>
              <a:t>the world have used our brands </a:t>
            </a:r>
            <a:r>
              <a:rPr sz="1000" dirty="0">
                <a:latin typeface="Arial"/>
                <a:cs typeface="Arial"/>
              </a:rPr>
              <a:t>to </a:t>
            </a:r>
            <a:r>
              <a:rPr sz="1000" spc="-5" dirty="0">
                <a:latin typeface="Arial"/>
                <a:cs typeface="Arial"/>
              </a:rPr>
              <a:t>create spectacular </a:t>
            </a:r>
            <a:r>
              <a:rPr sz="1000" dirty="0">
                <a:latin typeface="Arial"/>
                <a:cs typeface="Arial"/>
              </a:rPr>
              <a:t>work. </a:t>
            </a:r>
            <a:r>
              <a:rPr sz="1000" spc="15" dirty="0">
                <a:latin typeface="Arial"/>
                <a:cs typeface="Arial"/>
              </a:rPr>
              <a:t>We  </a:t>
            </a:r>
            <a:r>
              <a:rPr sz="1000" spc="-5" dirty="0">
                <a:latin typeface="Arial"/>
                <a:cs typeface="Arial"/>
              </a:rPr>
              <a:t>have </a:t>
            </a:r>
            <a:r>
              <a:rPr sz="1000" dirty="0">
                <a:latin typeface="Arial"/>
                <a:cs typeface="Arial"/>
              </a:rPr>
              <a:t>some </a:t>
            </a:r>
            <a:r>
              <a:rPr sz="1000" spc="-5" dirty="0">
                <a:latin typeface="Arial"/>
                <a:cs typeface="Arial"/>
              </a:rPr>
              <a:t>of the oldest </a:t>
            </a:r>
            <a:r>
              <a:rPr sz="1000" dirty="0">
                <a:latin typeface="Arial"/>
                <a:cs typeface="Arial"/>
              </a:rPr>
              <a:t>and most </a:t>
            </a:r>
            <a:r>
              <a:rPr sz="1000" spc="-5" dirty="0">
                <a:latin typeface="Arial"/>
                <a:cs typeface="Arial"/>
              </a:rPr>
              <a:t>respected brands </a:t>
            </a:r>
            <a:r>
              <a:rPr sz="1000" dirty="0">
                <a:latin typeface="Arial"/>
                <a:cs typeface="Arial"/>
              </a:rPr>
              <a:t>on </a:t>
            </a:r>
            <a:r>
              <a:rPr sz="1000" spc="-5" dirty="0">
                <a:latin typeface="Arial"/>
                <a:cs typeface="Arial"/>
              </a:rPr>
              <a:t>the planet. </a:t>
            </a:r>
            <a:r>
              <a:rPr sz="1000" dirty="0">
                <a:latin typeface="Arial"/>
                <a:cs typeface="Arial"/>
              </a:rPr>
              <a:t>The only </a:t>
            </a:r>
            <a:r>
              <a:rPr sz="1000" spc="-5" dirty="0">
                <a:latin typeface="Arial"/>
                <a:cs typeface="Arial"/>
              </a:rPr>
              <a:t>thing deeper than our  roots </a:t>
            </a:r>
            <a:r>
              <a:rPr sz="1000" spc="-10" dirty="0">
                <a:latin typeface="Arial"/>
                <a:cs typeface="Arial"/>
              </a:rPr>
              <a:t>is </a:t>
            </a:r>
            <a:r>
              <a:rPr sz="1000" spc="-5" dirty="0">
                <a:latin typeface="Arial"/>
                <a:cs typeface="Arial"/>
              </a:rPr>
              <a:t>our belief that art </a:t>
            </a:r>
            <a:r>
              <a:rPr sz="1000" dirty="0">
                <a:latin typeface="Arial"/>
                <a:cs typeface="Arial"/>
              </a:rPr>
              <a:t>makes </a:t>
            </a:r>
            <a:r>
              <a:rPr sz="1000" spc="-5" dirty="0">
                <a:latin typeface="Arial"/>
                <a:cs typeface="Arial"/>
              </a:rPr>
              <a:t>a difference and what we do </a:t>
            </a:r>
            <a:r>
              <a:rPr sz="1000" dirty="0">
                <a:latin typeface="Arial"/>
                <a:cs typeface="Arial"/>
              </a:rPr>
              <a:t>gives </a:t>
            </a:r>
            <a:r>
              <a:rPr sz="1000" spc="-5" dirty="0">
                <a:latin typeface="Arial"/>
                <a:cs typeface="Arial"/>
              </a:rPr>
              <a:t>people the opportunity to  express themselves and to explore their creativity. No </a:t>
            </a:r>
            <a:r>
              <a:rPr sz="1000" dirty="0">
                <a:latin typeface="Arial"/>
                <a:cs typeface="Arial"/>
              </a:rPr>
              <a:t>matter </a:t>
            </a:r>
            <a:r>
              <a:rPr sz="1000" spc="-10" dirty="0">
                <a:latin typeface="Arial"/>
                <a:cs typeface="Arial"/>
              </a:rPr>
              <a:t>what his </a:t>
            </a:r>
            <a:r>
              <a:rPr sz="1000" spc="-5" dirty="0">
                <a:latin typeface="Arial"/>
                <a:cs typeface="Arial"/>
              </a:rPr>
              <a:t>or her ambitions, everyone  can be an</a:t>
            </a:r>
            <a:r>
              <a:rPr sz="1000" spc="10" dirty="0">
                <a:latin typeface="Arial"/>
                <a:cs typeface="Arial"/>
              </a:rPr>
              <a:t> </a:t>
            </a:r>
            <a:r>
              <a:rPr sz="1000" spc="-5" dirty="0">
                <a:latin typeface="Arial"/>
                <a:cs typeface="Arial"/>
              </a:rPr>
              <a:t>artist.</a:t>
            </a:r>
            <a:endParaRPr sz="1000">
              <a:latin typeface="Arial"/>
              <a:cs typeface="Arial"/>
            </a:endParaRPr>
          </a:p>
        </p:txBody>
      </p:sp>
      <p:sp>
        <p:nvSpPr>
          <p:cNvPr id="3" name="object 3"/>
          <p:cNvSpPr txBox="1"/>
          <p:nvPr/>
        </p:nvSpPr>
        <p:spPr>
          <a:xfrm>
            <a:off x="1580133" y="1769109"/>
            <a:ext cx="5654040" cy="2367915"/>
          </a:xfrm>
          <a:prstGeom prst="rect">
            <a:avLst/>
          </a:prstGeom>
        </p:spPr>
        <p:txBody>
          <a:bodyPr vert="horz" wrap="square" lIns="0" tIns="18415" rIns="0" bIns="0" rtlCol="0">
            <a:spAutoFit/>
          </a:bodyPr>
          <a:lstStyle/>
          <a:p>
            <a:pPr marL="12700" marR="17145">
              <a:lnSpc>
                <a:spcPct val="95900"/>
              </a:lnSpc>
              <a:spcBef>
                <a:spcPts val="145"/>
              </a:spcBef>
            </a:pPr>
            <a:r>
              <a:rPr sz="1000" spc="-10" dirty="0">
                <a:latin typeface="Arial"/>
                <a:cs typeface="Arial"/>
              </a:rPr>
              <a:t>From </a:t>
            </a:r>
            <a:r>
              <a:rPr sz="1000" spc="-5" dirty="0">
                <a:latin typeface="Arial"/>
                <a:cs typeface="Arial"/>
              </a:rPr>
              <a:t>the paintbrush to the printing press – creative revolutions begin with the tools. Today, the tools  are </a:t>
            </a:r>
            <a:r>
              <a:rPr sz="1000" dirty="0">
                <a:latin typeface="Arial"/>
                <a:cs typeface="Arial"/>
              </a:rPr>
              <a:t>more </a:t>
            </a:r>
            <a:r>
              <a:rPr sz="1000" spc="-5" dirty="0">
                <a:latin typeface="Arial"/>
                <a:cs typeface="Arial"/>
              </a:rPr>
              <a:t>powerful than ever and </a:t>
            </a:r>
            <a:r>
              <a:rPr sz="1000" dirty="0">
                <a:latin typeface="Arial"/>
                <a:cs typeface="Arial"/>
              </a:rPr>
              <a:t>more </a:t>
            </a:r>
            <a:r>
              <a:rPr sz="1000" spc="-5" dirty="0">
                <a:latin typeface="Arial"/>
                <a:cs typeface="Arial"/>
              </a:rPr>
              <a:t>readily available. Digital and traditional tools exist </a:t>
            </a:r>
            <a:r>
              <a:rPr sz="1000" dirty="0">
                <a:latin typeface="Arial"/>
                <a:cs typeface="Arial"/>
              </a:rPr>
              <a:t>side-by-  </a:t>
            </a:r>
            <a:r>
              <a:rPr sz="1000" spc="-5" dirty="0">
                <a:latin typeface="Arial"/>
                <a:cs typeface="Arial"/>
              </a:rPr>
              <a:t>side, blurring boundaries. </a:t>
            </a:r>
            <a:r>
              <a:rPr sz="1000" spc="10" dirty="0">
                <a:latin typeface="Arial"/>
                <a:cs typeface="Arial"/>
              </a:rPr>
              <a:t>We </a:t>
            </a:r>
            <a:r>
              <a:rPr sz="1000" spc="-10" dirty="0">
                <a:latin typeface="Arial"/>
                <a:cs typeface="Arial"/>
              </a:rPr>
              <a:t>live </a:t>
            </a:r>
            <a:r>
              <a:rPr sz="1000" spc="-5" dirty="0">
                <a:latin typeface="Arial"/>
                <a:cs typeface="Arial"/>
              </a:rPr>
              <a:t>in an age where anyone with something to say can express </a:t>
            </a:r>
            <a:r>
              <a:rPr sz="1000" spc="-10" dirty="0">
                <a:latin typeface="Arial"/>
                <a:cs typeface="Arial"/>
              </a:rPr>
              <a:t>it </a:t>
            </a:r>
            <a:r>
              <a:rPr sz="1000" spc="-5" dirty="0">
                <a:latin typeface="Arial"/>
                <a:cs typeface="Arial"/>
              </a:rPr>
              <a:t>in  hundreds of </a:t>
            </a:r>
            <a:r>
              <a:rPr sz="1000" spc="-10" dirty="0">
                <a:latin typeface="Arial"/>
                <a:cs typeface="Arial"/>
              </a:rPr>
              <a:t>ways. </a:t>
            </a:r>
            <a:r>
              <a:rPr sz="1000" dirty="0">
                <a:latin typeface="Arial"/>
                <a:cs typeface="Arial"/>
              </a:rPr>
              <a:t>Whether </a:t>
            </a:r>
            <a:r>
              <a:rPr sz="1000" spc="-10" dirty="0">
                <a:latin typeface="Arial"/>
                <a:cs typeface="Arial"/>
              </a:rPr>
              <a:t>it </a:t>
            </a:r>
            <a:r>
              <a:rPr sz="1000" dirty="0">
                <a:latin typeface="Arial"/>
                <a:cs typeface="Arial"/>
              </a:rPr>
              <a:t>be </a:t>
            </a:r>
            <a:r>
              <a:rPr sz="1000" spc="-5" dirty="0">
                <a:latin typeface="Arial"/>
                <a:cs typeface="Arial"/>
              </a:rPr>
              <a:t>through drawing, photography, painting, singing, dancing,  Instagram, Snapchat – everyone can inspire and </a:t>
            </a:r>
            <a:r>
              <a:rPr sz="1000" dirty="0">
                <a:latin typeface="Arial"/>
                <a:cs typeface="Arial"/>
              </a:rPr>
              <a:t>be </a:t>
            </a:r>
            <a:r>
              <a:rPr sz="1000" spc="-5" dirty="0">
                <a:latin typeface="Arial"/>
                <a:cs typeface="Arial"/>
              </a:rPr>
              <a:t>inspired. It’s a </a:t>
            </a:r>
            <a:r>
              <a:rPr sz="1000" dirty="0">
                <a:latin typeface="Arial"/>
                <a:cs typeface="Arial"/>
              </a:rPr>
              <a:t>truly </a:t>
            </a:r>
            <a:r>
              <a:rPr sz="1000" spc="-5" dirty="0">
                <a:latin typeface="Arial"/>
                <a:cs typeface="Arial"/>
              </a:rPr>
              <a:t>creative revolution about to  begin. </a:t>
            </a:r>
            <a:r>
              <a:rPr sz="1000" dirty="0">
                <a:latin typeface="Arial"/>
                <a:cs typeface="Arial"/>
              </a:rPr>
              <a:t>In </a:t>
            </a:r>
            <a:r>
              <a:rPr sz="1000" spc="-5" dirty="0">
                <a:latin typeface="Arial"/>
                <a:cs typeface="Arial"/>
              </a:rPr>
              <a:t>a world of robots, Virtual </a:t>
            </a:r>
            <a:r>
              <a:rPr sz="1000" dirty="0">
                <a:latin typeface="Arial"/>
                <a:cs typeface="Arial"/>
              </a:rPr>
              <a:t>Reality </a:t>
            </a:r>
            <a:r>
              <a:rPr sz="1000" spc="-5" dirty="0">
                <a:latin typeface="Arial"/>
                <a:cs typeface="Arial"/>
              </a:rPr>
              <a:t>and Artificial Intelligence, </a:t>
            </a:r>
            <a:r>
              <a:rPr sz="1000" dirty="0">
                <a:latin typeface="Arial"/>
                <a:cs typeface="Arial"/>
              </a:rPr>
              <a:t>creativity </a:t>
            </a:r>
            <a:r>
              <a:rPr sz="1000" spc="-5" dirty="0">
                <a:latin typeface="Arial"/>
                <a:cs typeface="Arial"/>
              </a:rPr>
              <a:t>and relationships are  </a:t>
            </a:r>
            <a:r>
              <a:rPr sz="1000" dirty="0">
                <a:latin typeface="Arial"/>
                <a:cs typeface="Arial"/>
              </a:rPr>
              <a:t>more </a:t>
            </a:r>
            <a:r>
              <a:rPr sz="1000" spc="-5" dirty="0">
                <a:latin typeface="Arial"/>
                <a:cs typeface="Arial"/>
              </a:rPr>
              <a:t>at the core of being </a:t>
            </a:r>
            <a:r>
              <a:rPr sz="1000" dirty="0">
                <a:latin typeface="Arial"/>
                <a:cs typeface="Arial"/>
              </a:rPr>
              <a:t>human </a:t>
            </a:r>
            <a:r>
              <a:rPr sz="1000" spc="-5" dirty="0">
                <a:latin typeface="Arial"/>
                <a:cs typeface="Arial"/>
              </a:rPr>
              <a:t>than ever. And at Colart, </a:t>
            </a:r>
            <a:r>
              <a:rPr sz="1000" spc="-15" dirty="0">
                <a:latin typeface="Arial"/>
                <a:cs typeface="Arial"/>
              </a:rPr>
              <a:t>we </a:t>
            </a:r>
            <a:r>
              <a:rPr sz="1000" spc="-5" dirty="0">
                <a:latin typeface="Arial"/>
                <a:cs typeface="Arial"/>
              </a:rPr>
              <a:t>provide the tools to express this  uniquely </a:t>
            </a:r>
            <a:r>
              <a:rPr sz="1000" dirty="0">
                <a:latin typeface="Arial"/>
                <a:cs typeface="Arial"/>
              </a:rPr>
              <a:t>human</a:t>
            </a:r>
            <a:r>
              <a:rPr sz="1000" spc="-15" dirty="0">
                <a:latin typeface="Arial"/>
                <a:cs typeface="Arial"/>
              </a:rPr>
              <a:t> </a:t>
            </a:r>
            <a:r>
              <a:rPr sz="1000" spc="-5" dirty="0">
                <a:latin typeface="Arial"/>
                <a:cs typeface="Arial"/>
              </a:rPr>
              <a:t>experience.</a:t>
            </a:r>
            <a:endParaRPr sz="1000">
              <a:latin typeface="Arial"/>
              <a:cs typeface="Arial"/>
            </a:endParaRPr>
          </a:p>
          <a:p>
            <a:pPr>
              <a:lnSpc>
                <a:spcPct val="100000"/>
              </a:lnSpc>
              <a:spcBef>
                <a:spcPts val="45"/>
              </a:spcBef>
            </a:pPr>
            <a:endParaRPr sz="950">
              <a:latin typeface="Arial"/>
              <a:cs typeface="Arial"/>
            </a:endParaRPr>
          </a:p>
          <a:p>
            <a:pPr marL="12700" marR="29845">
              <a:lnSpc>
                <a:spcPct val="96100"/>
              </a:lnSpc>
            </a:pPr>
            <a:r>
              <a:rPr sz="1000" spc="-10" dirty="0">
                <a:latin typeface="Arial"/>
                <a:cs typeface="Arial"/>
              </a:rPr>
              <a:t>However, it’s not </a:t>
            </a:r>
            <a:r>
              <a:rPr sz="1000" spc="-5" dirty="0">
                <a:latin typeface="Arial"/>
                <a:cs typeface="Arial"/>
              </a:rPr>
              <a:t>enough to just have the best brands on the market, </a:t>
            </a:r>
            <a:r>
              <a:rPr sz="1000" spc="-15" dirty="0">
                <a:latin typeface="Arial"/>
                <a:cs typeface="Arial"/>
              </a:rPr>
              <a:t>we </a:t>
            </a:r>
            <a:r>
              <a:rPr sz="1000" spc="-5" dirty="0">
                <a:latin typeface="Arial"/>
                <a:cs typeface="Arial"/>
              </a:rPr>
              <a:t>also need </a:t>
            </a:r>
            <a:r>
              <a:rPr sz="1000" spc="-10" dirty="0">
                <a:latin typeface="Arial"/>
                <a:cs typeface="Arial"/>
              </a:rPr>
              <a:t>the </a:t>
            </a:r>
            <a:r>
              <a:rPr sz="1000" dirty="0">
                <a:latin typeface="Arial"/>
                <a:cs typeface="Arial"/>
              </a:rPr>
              <a:t>most  </a:t>
            </a:r>
            <a:r>
              <a:rPr sz="1000" spc="-5" dirty="0">
                <a:latin typeface="Arial"/>
                <a:cs typeface="Arial"/>
              </a:rPr>
              <a:t>dedicated, motivated and professional employees. Every </a:t>
            </a:r>
            <a:r>
              <a:rPr sz="1000" dirty="0">
                <a:latin typeface="Arial"/>
                <a:cs typeface="Arial"/>
              </a:rPr>
              <a:t>employee </a:t>
            </a:r>
            <a:r>
              <a:rPr sz="1000" spc="-5" dirty="0">
                <a:latin typeface="Arial"/>
                <a:cs typeface="Arial"/>
              </a:rPr>
              <a:t>is an ambassador of Colart, and  how we are perceived. </a:t>
            </a:r>
            <a:r>
              <a:rPr sz="1000" dirty="0">
                <a:latin typeface="Arial"/>
                <a:cs typeface="Arial"/>
              </a:rPr>
              <a:t>Every </a:t>
            </a:r>
            <a:r>
              <a:rPr sz="1000" spc="-5" dirty="0">
                <a:latin typeface="Arial"/>
                <a:cs typeface="Arial"/>
              </a:rPr>
              <a:t>contact with Colart is a </a:t>
            </a:r>
            <a:r>
              <a:rPr sz="1000" dirty="0">
                <a:latin typeface="Arial"/>
                <a:cs typeface="Arial"/>
              </a:rPr>
              <a:t>moment </a:t>
            </a:r>
            <a:r>
              <a:rPr sz="1000" spc="-5" dirty="0">
                <a:latin typeface="Arial"/>
                <a:cs typeface="Arial"/>
              </a:rPr>
              <a:t>of truth that can either weaken</a:t>
            </a:r>
            <a:r>
              <a:rPr sz="1000" spc="114" dirty="0">
                <a:latin typeface="Arial"/>
                <a:cs typeface="Arial"/>
              </a:rPr>
              <a:t> </a:t>
            </a:r>
            <a:r>
              <a:rPr sz="1000" spc="-5" dirty="0">
                <a:latin typeface="Arial"/>
                <a:cs typeface="Arial"/>
              </a:rPr>
              <a:t>or</a:t>
            </a:r>
            <a:endParaRPr sz="1000">
              <a:latin typeface="Arial"/>
              <a:cs typeface="Arial"/>
            </a:endParaRPr>
          </a:p>
          <a:p>
            <a:pPr marL="12700">
              <a:lnSpc>
                <a:spcPts val="1150"/>
              </a:lnSpc>
            </a:pPr>
            <a:r>
              <a:rPr sz="1000" spc="-5" dirty="0">
                <a:latin typeface="Arial"/>
                <a:cs typeface="Arial"/>
              </a:rPr>
              <a:t>strengthen our company’s</a:t>
            </a:r>
            <a:r>
              <a:rPr sz="1000" spc="5" dirty="0">
                <a:latin typeface="Arial"/>
                <a:cs typeface="Arial"/>
              </a:rPr>
              <a:t> </a:t>
            </a:r>
            <a:r>
              <a:rPr sz="1000" spc="-10" dirty="0">
                <a:latin typeface="Arial"/>
                <a:cs typeface="Arial"/>
              </a:rPr>
              <a:t>brand.</a:t>
            </a:r>
            <a:endParaRPr sz="1000">
              <a:latin typeface="Arial"/>
              <a:cs typeface="Arial"/>
            </a:endParaRPr>
          </a:p>
          <a:p>
            <a:pPr>
              <a:lnSpc>
                <a:spcPct val="100000"/>
              </a:lnSpc>
              <a:spcBef>
                <a:spcPts val="40"/>
              </a:spcBef>
            </a:pPr>
            <a:endParaRPr sz="1000">
              <a:latin typeface="Arial"/>
              <a:cs typeface="Arial"/>
            </a:endParaRPr>
          </a:p>
          <a:p>
            <a:pPr marL="12700" marR="5080">
              <a:lnSpc>
                <a:spcPts val="1140"/>
              </a:lnSpc>
            </a:pPr>
            <a:r>
              <a:rPr sz="1000" spc="10" dirty="0">
                <a:latin typeface="Arial"/>
                <a:cs typeface="Arial"/>
              </a:rPr>
              <a:t>We </a:t>
            </a:r>
            <a:r>
              <a:rPr sz="1000" spc="-5" dirty="0">
                <a:latin typeface="Arial"/>
                <a:cs typeface="Arial"/>
              </a:rPr>
              <a:t>provide sustainable, creative tools and services to release pure expression whilst </a:t>
            </a:r>
            <a:r>
              <a:rPr sz="1000" dirty="0">
                <a:latin typeface="Arial"/>
                <a:cs typeface="Arial"/>
              </a:rPr>
              <a:t>inspiring every  </a:t>
            </a:r>
            <a:r>
              <a:rPr sz="1000" spc="-5" dirty="0">
                <a:latin typeface="Arial"/>
                <a:cs typeface="Arial"/>
              </a:rPr>
              <a:t>artist in the</a:t>
            </a:r>
            <a:r>
              <a:rPr sz="1000" dirty="0">
                <a:latin typeface="Arial"/>
                <a:cs typeface="Arial"/>
              </a:rPr>
              <a:t> </a:t>
            </a:r>
            <a:r>
              <a:rPr sz="1000" spc="-5" dirty="0">
                <a:latin typeface="Arial"/>
                <a:cs typeface="Arial"/>
              </a:rPr>
              <a:t>world.</a:t>
            </a:r>
            <a:endParaRPr sz="1000">
              <a:latin typeface="Arial"/>
              <a:cs typeface="Arial"/>
            </a:endParaRPr>
          </a:p>
        </p:txBody>
      </p:sp>
      <p:sp>
        <p:nvSpPr>
          <p:cNvPr id="4" name="object 4"/>
          <p:cNvSpPr txBox="1"/>
          <p:nvPr/>
        </p:nvSpPr>
        <p:spPr>
          <a:xfrm>
            <a:off x="1580133" y="5128386"/>
            <a:ext cx="5616575" cy="615315"/>
          </a:xfrm>
          <a:prstGeom prst="rect">
            <a:avLst/>
          </a:prstGeom>
        </p:spPr>
        <p:txBody>
          <a:bodyPr vert="horz" wrap="square" lIns="0" tIns="18415" rIns="0" bIns="0" rtlCol="0">
            <a:spAutoFit/>
          </a:bodyPr>
          <a:lstStyle/>
          <a:p>
            <a:pPr marL="12700" marR="5080">
              <a:lnSpc>
                <a:spcPct val="95700"/>
              </a:lnSpc>
              <a:spcBef>
                <a:spcPts val="145"/>
              </a:spcBef>
            </a:pPr>
            <a:r>
              <a:rPr sz="1000" spc="-5" dirty="0">
                <a:latin typeface="Arial"/>
                <a:cs typeface="Arial"/>
              </a:rPr>
              <a:t>Colart operates </a:t>
            </a:r>
            <a:r>
              <a:rPr sz="1000" dirty="0">
                <a:latin typeface="Arial"/>
                <a:cs typeface="Arial"/>
              </a:rPr>
              <a:t>in </a:t>
            </a:r>
            <a:r>
              <a:rPr sz="1000" spc="-5" dirty="0">
                <a:latin typeface="Arial"/>
                <a:cs typeface="Arial"/>
              </a:rPr>
              <a:t>a </a:t>
            </a:r>
            <a:r>
              <a:rPr sz="1000" dirty="0">
                <a:latin typeface="Arial"/>
                <a:cs typeface="Arial"/>
              </a:rPr>
              <a:t>truly </a:t>
            </a:r>
            <a:r>
              <a:rPr sz="1000" spc="-5" dirty="0">
                <a:latin typeface="Arial"/>
                <a:cs typeface="Arial"/>
              </a:rPr>
              <a:t>international marketplace. </a:t>
            </a:r>
            <a:r>
              <a:rPr sz="1000" dirty="0">
                <a:latin typeface="Arial"/>
                <a:cs typeface="Arial"/>
              </a:rPr>
              <a:t>Whether they </a:t>
            </a:r>
            <a:r>
              <a:rPr sz="1000" spc="-5" dirty="0">
                <a:latin typeface="Arial"/>
                <a:cs typeface="Arial"/>
              </a:rPr>
              <a:t>are professionals or amateurs,  people paint in </a:t>
            </a:r>
            <a:r>
              <a:rPr sz="1000" dirty="0">
                <a:latin typeface="Arial"/>
                <a:cs typeface="Arial"/>
              </a:rPr>
              <a:t>every country </a:t>
            </a:r>
            <a:r>
              <a:rPr sz="1000" spc="-10" dirty="0">
                <a:latin typeface="Arial"/>
                <a:cs typeface="Arial"/>
              </a:rPr>
              <a:t>in </a:t>
            </a:r>
            <a:r>
              <a:rPr sz="1000" spc="-5" dirty="0">
                <a:latin typeface="Arial"/>
                <a:cs typeface="Arial"/>
              </a:rPr>
              <a:t>the world. </a:t>
            </a:r>
            <a:r>
              <a:rPr sz="1000" dirty="0">
                <a:latin typeface="Arial"/>
                <a:cs typeface="Arial"/>
              </a:rPr>
              <a:t>In </a:t>
            </a:r>
            <a:r>
              <a:rPr sz="1000" spc="-5" dirty="0">
                <a:latin typeface="Arial"/>
                <a:cs typeface="Arial"/>
              </a:rPr>
              <a:t>fact, the ability of painting to transcend geographic and  linguistic barriers has </a:t>
            </a:r>
            <a:r>
              <a:rPr sz="1000" dirty="0">
                <a:latin typeface="Arial"/>
                <a:cs typeface="Arial"/>
              </a:rPr>
              <a:t>on </a:t>
            </a:r>
            <a:r>
              <a:rPr sz="1000" spc="-5" dirty="0">
                <a:latin typeface="Arial"/>
                <a:cs typeface="Arial"/>
              </a:rPr>
              <a:t>several occasions been the inspiration </a:t>
            </a:r>
            <a:r>
              <a:rPr sz="1000" dirty="0">
                <a:latin typeface="Arial"/>
                <a:cs typeface="Arial"/>
              </a:rPr>
              <a:t>for </a:t>
            </a:r>
            <a:r>
              <a:rPr sz="1000" spc="-5" dirty="0">
                <a:latin typeface="Arial"/>
                <a:cs typeface="Arial"/>
              </a:rPr>
              <a:t>collaborative projects between  our organisation and the United</a:t>
            </a:r>
            <a:r>
              <a:rPr sz="1000" dirty="0">
                <a:latin typeface="Arial"/>
                <a:cs typeface="Arial"/>
              </a:rPr>
              <a:t> </a:t>
            </a:r>
            <a:r>
              <a:rPr sz="1000" spc="-5" dirty="0">
                <a:latin typeface="Arial"/>
                <a:cs typeface="Arial"/>
              </a:rPr>
              <a:t>Nations.</a:t>
            </a:r>
            <a:endParaRPr sz="1000">
              <a:latin typeface="Arial"/>
              <a:cs typeface="Arial"/>
            </a:endParaRPr>
          </a:p>
        </p:txBody>
      </p:sp>
      <p:sp>
        <p:nvSpPr>
          <p:cNvPr id="5" name="object 5"/>
          <p:cNvSpPr txBox="1"/>
          <p:nvPr/>
        </p:nvSpPr>
        <p:spPr>
          <a:xfrm>
            <a:off x="1580133" y="5858636"/>
            <a:ext cx="5684520" cy="2660650"/>
          </a:xfrm>
          <a:prstGeom prst="rect">
            <a:avLst/>
          </a:prstGeom>
        </p:spPr>
        <p:txBody>
          <a:bodyPr vert="horz" wrap="square" lIns="0" tIns="22225" rIns="0" bIns="0" rtlCol="0">
            <a:spAutoFit/>
          </a:bodyPr>
          <a:lstStyle/>
          <a:p>
            <a:pPr marL="12700" marR="142240">
              <a:lnSpc>
                <a:spcPts val="1150"/>
              </a:lnSpc>
              <a:spcBef>
                <a:spcPts val="175"/>
              </a:spcBef>
            </a:pPr>
            <a:r>
              <a:rPr sz="1000" dirty="0">
                <a:latin typeface="Arial"/>
                <a:cs typeface="Arial"/>
              </a:rPr>
              <a:t>The </a:t>
            </a:r>
            <a:r>
              <a:rPr sz="1000" spc="-5" dirty="0">
                <a:latin typeface="Arial"/>
                <a:cs typeface="Arial"/>
              </a:rPr>
              <a:t>Colart Group is the leading supplier of colour and associated art material products across the  world, including products such as brushes and surfaces which are </a:t>
            </a:r>
            <a:r>
              <a:rPr sz="1000" dirty="0">
                <a:latin typeface="Arial"/>
                <a:cs typeface="Arial"/>
              </a:rPr>
              <a:t>designed for use by </a:t>
            </a:r>
            <a:r>
              <a:rPr sz="1000" spc="-5" dirty="0">
                <a:latin typeface="Arial"/>
                <a:cs typeface="Arial"/>
              </a:rPr>
              <a:t>artists of all  abilities. </a:t>
            </a:r>
            <a:r>
              <a:rPr sz="1000" spc="15" dirty="0">
                <a:latin typeface="Arial"/>
                <a:cs typeface="Arial"/>
              </a:rPr>
              <a:t>We </a:t>
            </a:r>
            <a:r>
              <a:rPr sz="1000" spc="-5" dirty="0">
                <a:latin typeface="Arial"/>
                <a:cs typeface="Arial"/>
              </a:rPr>
              <a:t>enjoy over a one-third share of the </a:t>
            </a:r>
            <a:r>
              <a:rPr sz="1000" spc="-10" dirty="0">
                <a:latin typeface="Arial"/>
                <a:cs typeface="Arial"/>
              </a:rPr>
              <a:t>world </a:t>
            </a:r>
            <a:r>
              <a:rPr sz="1000" dirty="0">
                <a:latin typeface="Arial"/>
                <a:cs typeface="Arial"/>
              </a:rPr>
              <a:t>market for </a:t>
            </a:r>
            <a:r>
              <a:rPr sz="1000" spc="-5" dirty="0">
                <a:latin typeface="Arial"/>
                <a:cs typeface="Arial"/>
              </a:rPr>
              <a:t>artists’ colours, as well as being a  leading supplier of colour products to the education and craft</a:t>
            </a:r>
            <a:r>
              <a:rPr sz="1000" spc="15" dirty="0">
                <a:latin typeface="Arial"/>
                <a:cs typeface="Arial"/>
              </a:rPr>
              <a:t> </a:t>
            </a:r>
            <a:r>
              <a:rPr sz="1000" dirty="0">
                <a:latin typeface="Arial"/>
                <a:cs typeface="Arial"/>
              </a:rPr>
              <a:t>markets.</a:t>
            </a:r>
            <a:endParaRPr sz="1000">
              <a:latin typeface="Arial"/>
              <a:cs typeface="Arial"/>
            </a:endParaRPr>
          </a:p>
          <a:p>
            <a:pPr>
              <a:lnSpc>
                <a:spcPct val="100000"/>
              </a:lnSpc>
              <a:spcBef>
                <a:spcPts val="55"/>
              </a:spcBef>
            </a:pPr>
            <a:endParaRPr sz="950">
              <a:latin typeface="Arial"/>
              <a:cs typeface="Arial"/>
            </a:endParaRPr>
          </a:p>
          <a:p>
            <a:pPr marL="12700" marR="44450">
              <a:lnSpc>
                <a:spcPts val="1150"/>
              </a:lnSpc>
            </a:pPr>
            <a:r>
              <a:rPr sz="1000" spc="-5" dirty="0">
                <a:latin typeface="Arial"/>
                <a:cs typeface="Arial"/>
              </a:rPr>
              <a:t>Distribution channels </a:t>
            </a:r>
            <a:r>
              <a:rPr sz="1000" dirty="0">
                <a:latin typeface="Arial"/>
                <a:cs typeface="Arial"/>
              </a:rPr>
              <a:t>vary widely </a:t>
            </a:r>
            <a:r>
              <a:rPr sz="1000" spc="5" dirty="0">
                <a:latin typeface="Arial"/>
                <a:cs typeface="Arial"/>
              </a:rPr>
              <a:t>by </a:t>
            </a:r>
            <a:r>
              <a:rPr sz="1000" dirty="0">
                <a:latin typeface="Arial"/>
                <a:cs typeface="Arial"/>
              </a:rPr>
              <a:t>market </a:t>
            </a:r>
            <a:r>
              <a:rPr sz="1000" spc="-5" dirty="0">
                <a:latin typeface="Arial"/>
                <a:cs typeface="Arial"/>
              </a:rPr>
              <a:t>and </a:t>
            </a:r>
            <a:r>
              <a:rPr sz="1000" spc="5" dirty="0">
                <a:latin typeface="Arial"/>
                <a:cs typeface="Arial"/>
              </a:rPr>
              <a:t>by </a:t>
            </a:r>
            <a:r>
              <a:rPr sz="1000" spc="-5" dirty="0">
                <a:latin typeface="Arial"/>
                <a:cs typeface="Arial"/>
              </a:rPr>
              <a:t>product category, ranging from traditional fine art  retailers to </a:t>
            </a:r>
            <a:r>
              <a:rPr sz="1000" dirty="0">
                <a:latin typeface="Arial"/>
                <a:cs typeface="Arial"/>
              </a:rPr>
              <a:t>mass market </a:t>
            </a:r>
            <a:r>
              <a:rPr sz="1000" spc="-5" dirty="0">
                <a:latin typeface="Arial"/>
                <a:cs typeface="Arial"/>
              </a:rPr>
              <a:t>retailers. </a:t>
            </a:r>
            <a:r>
              <a:rPr sz="1000" spc="15" dirty="0">
                <a:latin typeface="Arial"/>
                <a:cs typeface="Arial"/>
              </a:rPr>
              <a:t>We </a:t>
            </a:r>
            <a:r>
              <a:rPr sz="1000" spc="-5" dirty="0">
                <a:latin typeface="Arial"/>
                <a:cs typeface="Arial"/>
              </a:rPr>
              <a:t>also sell to </a:t>
            </a:r>
            <a:r>
              <a:rPr sz="1000" dirty="0">
                <a:latin typeface="Arial"/>
                <a:cs typeface="Arial"/>
              </a:rPr>
              <a:t>many </a:t>
            </a:r>
            <a:r>
              <a:rPr sz="1000" spc="-5" dirty="0">
                <a:latin typeface="Arial"/>
                <a:cs typeface="Arial"/>
              </a:rPr>
              <a:t>other outlets such as stationary and </a:t>
            </a:r>
            <a:r>
              <a:rPr sz="1000" dirty="0">
                <a:latin typeface="Arial"/>
                <a:cs typeface="Arial"/>
              </a:rPr>
              <a:t>toy  </a:t>
            </a:r>
            <a:r>
              <a:rPr sz="1000" spc="-5" dirty="0">
                <a:latin typeface="Arial"/>
                <a:cs typeface="Arial"/>
              </a:rPr>
              <a:t>stores, which are important </a:t>
            </a:r>
            <a:r>
              <a:rPr sz="1000" spc="-10" dirty="0">
                <a:latin typeface="Arial"/>
                <a:cs typeface="Arial"/>
              </a:rPr>
              <a:t>in </a:t>
            </a:r>
            <a:r>
              <a:rPr sz="1000" spc="-5" dirty="0">
                <a:latin typeface="Arial"/>
                <a:cs typeface="Arial"/>
              </a:rPr>
              <a:t>certain </a:t>
            </a:r>
            <a:r>
              <a:rPr sz="1000" dirty="0">
                <a:latin typeface="Arial"/>
                <a:cs typeface="Arial"/>
              </a:rPr>
              <a:t>markets. </a:t>
            </a:r>
            <a:r>
              <a:rPr sz="1000" spc="-5" dirty="0">
                <a:latin typeface="Arial"/>
                <a:cs typeface="Arial"/>
              </a:rPr>
              <a:t>One </a:t>
            </a:r>
            <a:r>
              <a:rPr sz="1000" dirty="0">
                <a:latin typeface="Arial"/>
                <a:cs typeface="Arial"/>
              </a:rPr>
              <a:t>aspect </a:t>
            </a:r>
            <a:r>
              <a:rPr sz="1000" spc="-5" dirty="0">
                <a:latin typeface="Arial"/>
                <a:cs typeface="Arial"/>
              </a:rPr>
              <a:t>that is consistent </a:t>
            </a:r>
            <a:r>
              <a:rPr sz="1000" spc="-10" dirty="0">
                <a:latin typeface="Arial"/>
                <a:cs typeface="Arial"/>
              </a:rPr>
              <a:t>in </a:t>
            </a:r>
            <a:r>
              <a:rPr sz="1000" spc="-5" dirty="0">
                <a:latin typeface="Arial"/>
                <a:cs typeface="Arial"/>
              </a:rPr>
              <a:t>all markets </a:t>
            </a:r>
            <a:r>
              <a:rPr sz="1000" spc="-10" dirty="0">
                <a:latin typeface="Arial"/>
                <a:cs typeface="Arial"/>
              </a:rPr>
              <a:t>is </a:t>
            </a:r>
            <a:r>
              <a:rPr sz="1000" spc="-5" dirty="0">
                <a:latin typeface="Arial"/>
                <a:cs typeface="Arial"/>
              </a:rPr>
              <a:t>the  recognition and need to educate and support our end </a:t>
            </a:r>
            <a:r>
              <a:rPr sz="1000" dirty="0">
                <a:latin typeface="Arial"/>
                <a:cs typeface="Arial"/>
              </a:rPr>
              <a:t>consumer </a:t>
            </a:r>
            <a:r>
              <a:rPr sz="1000" spc="-5" dirty="0">
                <a:latin typeface="Arial"/>
                <a:cs typeface="Arial"/>
              </a:rPr>
              <a:t>- the</a:t>
            </a:r>
            <a:r>
              <a:rPr sz="1000" spc="95" dirty="0">
                <a:latin typeface="Arial"/>
                <a:cs typeface="Arial"/>
              </a:rPr>
              <a:t> </a:t>
            </a:r>
            <a:r>
              <a:rPr sz="1000" spc="-5" dirty="0">
                <a:latin typeface="Arial"/>
                <a:cs typeface="Arial"/>
              </a:rPr>
              <a:t>artist.</a:t>
            </a:r>
            <a:endParaRPr sz="1000">
              <a:latin typeface="Arial"/>
              <a:cs typeface="Arial"/>
            </a:endParaRPr>
          </a:p>
          <a:p>
            <a:pPr>
              <a:lnSpc>
                <a:spcPct val="100000"/>
              </a:lnSpc>
              <a:spcBef>
                <a:spcPts val="25"/>
              </a:spcBef>
            </a:pPr>
            <a:endParaRPr sz="950">
              <a:latin typeface="Arial"/>
              <a:cs typeface="Arial"/>
            </a:endParaRPr>
          </a:p>
          <a:p>
            <a:pPr marL="12700" marR="5080">
              <a:lnSpc>
                <a:spcPct val="95900"/>
              </a:lnSpc>
            </a:pPr>
            <a:r>
              <a:rPr sz="1000" spc="-5" dirty="0">
                <a:latin typeface="Arial"/>
                <a:cs typeface="Arial"/>
              </a:rPr>
              <a:t>Colart subsidiaries operate in </a:t>
            </a:r>
            <a:r>
              <a:rPr sz="1000" dirty="0">
                <a:latin typeface="Arial"/>
                <a:cs typeface="Arial"/>
              </a:rPr>
              <a:t>11 </a:t>
            </a:r>
            <a:r>
              <a:rPr sz="1000" spc="-5" dirty="0">
                <a:latin typeface="Arial"/>
                <a:cs typeface="Arial"/>
              </a:rPr>
              <a:t>countries and are supported </a:t>
            </a:r>
            <a:r>
              <a:rPr sz="1000" dirty="0">
                <a:latin typeface="Arial"/>
                <a:cs typeface="Arial"/>
              </a:rPr>
              <a:t>by </a:t>
            </a:r>
            <a:r>
              <a:rPr sz="1000" spc="-5" dirty="0">
                <a:latin typeface="Arial"/>
                <a:cs typeface="Arial"/>
              </a:rPr>
              <a:t>a cohesive international network of  independent distributors. </a:t>
            </a:r>
            <a:r>
              <a:rPr sz="1000" dirty="0">
                <a:latin typeface="Arial"/>
                <a:cs typeface="Arial"/>
              </a:rPr>
              <a:t>Altogether, </a:t>
            </a:r>
            <a:r>
              <a:rPr sz="1000" spc="-5" dirty="0">
                <a:latin typeface="Arial"/>
                <a:cs typeface="Arial"/>
              </a:rPr>
              <a:t>Colart brands are sold in over 120 countries, through thousands  of distributors and retailers to millions of consumers. </a:t>
            </a:r>
            <a:r>
              <a:rPr sz="1000" dirty="0">
                <a:latin typeface="Arial"/>
                <a:cs typeface="Arial"/>
              </a:rPr>
              <a:t>We carry </a:t>
            </a:r>
            <a:r>
              <a:rPr sz="1000" spc="-5" dirty="0">
                <a:latin typeface="Arial"/>
                <a:cs typeface="Arial"/>
              </a:rPr>
              <a:t>a broad product range to </a:t>
            </a:r>
            <a:r>
              <a:rPr sz="1000" dirty="0">
                <a:latin typeface="Arial"/>
                <a:cs typeface="Arial"/>
              </a:rPr>
              <a:t>satisfy </a:t>
            </a:r>
            <a:r>
              <a:rPr sz="1000" spc="-5" dirty="0">
                <a:latin typeface="Arial"/>
                <a:cs typeface="Arial"/>
              </a:rPr>
              <a:t>the  varying demands of artists, crafters and children. Up </a:t>
            </a:r>
            <a:r>
              <a:rPr sz="1000" dirty="0">
                <a:latin typeface="Arial"/>
                <a:cs typeface="Arial"/>
              </a:rPr>
              <a:t>to </a:t>
            </a:r>
            <a:r>
              <a:rPr sz="1000" spc="-5" dirty="0">
                <a:latin typeface="Arial"/>
                <a:cs typeface="Arial"/>
              </a:rPr>
              <a:t>12,000 </a:t>
            </a:r>
            <a:r>
              <a:rPr sz="1000" dirty="0">
                <a:latin typeface="Arial"/>
                <a:cs typeface="Arial"/>
              </a:rPr>
              <a:t>items </a:t>
            </a:r>
            <a:r>
              <a:rPr sz="1000" spc="5" dirty="0">
                <a:latin typeface="Arial"/>
                <a:cs typeface="Arial"/>
              </a:rPr>
              <a:t>may </a:t>
            </a:r>
            <a:r>
              <a:rPr sz="1000" dirty="0">
                <a:latin typeface="Arial"/>
                <a:cs typeface="Arial"/>
              </a:rPr>
              <a:t>be </a:t>
            </a:r>
            <a:r>
              <a:rPr sz="1000" spc="-5" dirty="0">
                <a:latin typeface="Arial"/>
                <a:cs typeface="Arial"/>
              </a:rPr>
              <a:t>stocked </a:t>
            </a:r>
            <a:r>
              <a:rPr sz="1000" spc="20" dirty="0">
                <a:latin typeface="Arial"/>
                <a:cs typeface="Arial"/>
              </a:rPr>
              <a:t>in </a:t>
            </a:r>
            <a:r>
              <a:rPr sz="1000" dirty="0">
                <a:latin typeface="Arial"/>
                <a:cs typeface="Arial"/>
              </a:rPr>
              <a:t>any </a:t>
            </a:r>
            <a:r>
              <a:rPr sz="1000" spc="-5" dirty="0">
                <a:latin typeface="Arial"/>
                <a:cs typeface="Arial"/>
              </a:rPr>
              <a:t>one  Colart company. </a:t>
            </a:r>
            <a:r>
              <a:rPr sz="1000" spc="15" dirty="0">
                <a:latin typeface="Arial"/>
                <a:cs typeface="Arial"/>
              </a:rPr>
              <a:t>We </a:t>
            </a:r>
            <a:r>
              <a:rPr sz="1000" spc="-5" dirty="0">
                <a:latin typeface="Arial"/>
                <a:cs typeface="Arial"/>
              </a:rPr>
              <a:t>recognise that </a:t>
            </a:r>
            <a:r>
              <a:rPr sz="1000" dirty="0">
                <a:latin typeface="Arial"/>
                <a:cs typeface="Arial"/>
              </a:rPr>
              <a:t>every </a:t>
            </a:r>
            <a:r>
              <a:rPr sz="1000" spc="-5" dirty="0">
                <a:latin typeface="Arial"/>
                <a:cs typeface="Arial"/>
              </a:rPr>
              <a:t>single Colart customer demands that orders are serviced  at speed and with total reliability, with the </a:t>
            </a:r>
            <a:r>
              <a:rPr sz="1000" dirty="0">
                <a:latin typeface="Arial"/>
                <a:cs typeface="Arial"/>
              </a:rPr>
              <a:t>maximum </a:t>
            </a:r>
            <a:r>
              <a:rPr sz="1000" spc="-10" dirty="0">
                <a:latin typeface="Arial"/>
                <a:cs typeface="Arial"/>
              </a:rPr>
              <a:t>possible </a:t>
            </a:r>
            <a:r>
              <a:rPr sz="1000" spc="-5" dirty="0">
                <a:latin typeface="Arial"/>
                <a:cs typeface="Arial"/>
              </a:rPr>
              <a:t>fulfilment rate. For these reasons, our  top financial </a:t>
            </a:r>
            <a:r>
              <a:rPr sz="1000" dirty="0">
                <a:latin typeface="Arial"/>
                <a:cs typeface="Arial"/>
              </a:rPr>
              <a:t>priority </a:t>
            </a:r>
            <a:r>
              <a:rPr sz="1000" spc="-5" dirty="0">
                <a:latin typeface="Arial"/>
                <a:cs typeface="Arial"/>
              </a:rPr>
              <a:t>is to invest in those </a:t>
            </a:r>
            <a:r>
              <a:rPr sz="1000" dirty="0">
                <a:latin typeface="Arial"/>
                <a:cs typeface="Arial"/>
              </a:rPr>
              <a:t>aspects </a:t>
            </a:r>
            <a:r>
              <a:rPr sz="1000" spc="-5" dirty="0">
                <a:latin typeface="Arial"/>
                <a:cs typeface="Arial"/>
              </a:rPr>
              <a:t>of the business which can </a:t>
            </a:r>
            <a:r>
              <a:rPr sz="1000" dirty="0">
                <a:latin typeface="Arial"/>
                <a:cs typeface="Arial"/>
              </a:rPr>
              <a:t>positively </a:t>
            </a:r>
            <a:r>
              <a:rPr sz="1000" spc="-5" dirty="0">
                <a:latin typeface="Arial"/>
                <a:cs typeface="Arial"/>
              </a:rPr>
              <a:t>influence  </a:t>
            </a:r>
            <a:r>
              <a:rPr sz="1000" dirty="0">
                <a:latin typeface="Arial"/>
                <a:cs typeface="Arial"/>
              </a:rPr>
              <a:t>customer</a:t>
            </a:r>
            <a:r>
              <a:rPr sz="1000" spc="-10" dirty="0">
                <a:latin typeface="Arial"/>
                <a:cs typeface="Arial"/>
              </a:rPr>
              <a:t> </a:t>
            </a:r>
            <a:r>
              <a:rPr sz="1000" spc="-5" dirty="0">
                <a:latin typeface="Arial"/>
                <a:cs typeface="Arial"/>
              </a:rPr>
              <a:t>service.</a:t>
            </a:r>
            <a:endParaRPr sz="1000">
              <a:latin typeface="Arial"/>
              <a:cs typeface="Arial"/>
            </a:endParaRPr>
          </a:p>
        </p:txBody>
      </p:sp>
      <p:sp>
        <p:nvSpPr>
          <p:cNvPr id="6" name="object 6"/>
          <p:cNvSpPr txBox="1"/>
          <p:nvPr/>
        </p:nvSpPr>
        <p:spPr>
          <a:xfrm>
            <a:off x="485648" y="901699"/>
            <a:ext cx="792480"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About</a:t>
            </a:r>
            <a:r>
              <a:rPr sz="1000" b="1" spc="-60" dirty="0">
                <a:latin typeface="Arial"/>
                <a:cs typeface="Arial"/>
              </a:rPr>
              <a:t> </a:t>
            </a:r>
            <a:r>
              <a:rPr sz="1000" b="1" spc="-5" dirty="0">
                <a:latin typeface="Arial"/>
                <a:cs typeface="Arial"/>
              </a:rPr>
              <a:t>Colart</a:t>
            </a:r>
            <a:endParaRPr sz="1000">
              <a:latin typeface="Arial"/>
              <a:cs typeface="Arial"/>
            </a:endParaRPr>
          </a:p>
        </p:txBody>
      </p:sp>
      <p:sp>
        <p:nvSpPr>
          <p:cNvPr id="7" name="object 7"/>
          <p:cNvSpPr/>
          <p:nvPr/>
        </p:nvSpPr>
        <p:spPr>
          <a:xfrm>
            <a:off x="420369" y="855344"/>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8" name="object 8"/>
          <p:cNvSpPr txBox="1"/>
          <p:nvPr/>
        </p:nvSpPr>
        <p:spPr>
          <a:xfrm>
            <a:off x="485648" y="5129910"/>
            <a:ext cx="786130" cy="474980"/>
          </a:xfrm>
          <a:prstGeom prst="rect">
            <a:avLst/>
          </a:prstGeom>
        </p:spPr>
        <p:txBody>
          <a:bodyPr vert="horz" wrap="square" lIns="0" tIns="15875" rIns="0" bIns="0" rtlCol="0">
            <a:spAutoFit/>
          </a:bodyPr>
          <a:lstStyle/>
          <a:p>
            <a:pPr marL="12700" marR="5080">
              <a:lnSpc>
                <a:spcPct val="97500"/>
              </a:lnSpc>
              <a:spcBef>
                <a:spcPts val="125"/>
              </a:spcBef>
            </a:pPr>
            <a:r>
              <a:rPr sz="1000" b="1" spc="-20" dirty="0">
                <a:latin typeface="Arial"/>
                <a:cs typeface="Arial"/>
              </a:rPr>
              <a:t>An  </a:t>
            </a:r>
            <a:r>
              <a:rPr sz="1000" b="1" spc="-5" dirty="0">
                <a:latin typeface="Arial"/>
                <a:cs typeface="Arial"/>
              </a:rPr>
              <a:t>In</a:t>
            </a:r>
            <a:r>
              <a:rPr sz="1000" b="1" dirty="0">
                <a:latin typeface="Arial"/>
                <a:cs typeface="Arial"/>
              </a:rPr>
              <a:t>t</a:t>
            </a:r>
            <a:r>
              <a:rPr sz="1000" b="1" spc="-5" dirty="0">
                <a:latin typeface="Arial"/>
                <a:cs typeface="Arial"/>
              </a:rPr>
              <a:t>e</a:t>
            </a:r>
            <a:r>
              <a:rPr sz="1000" b="1" spc="-10" dirty="0">
                <a:latin typeface="Arial"/>
                <a:cs typeface="Arial"/>
              </a:rPr>
              <a:t>r</a:t>
            </a:r>
            <a:r>
              <a:rPr sz="1000" b="1" spc="-5" dirty="0">
                <a:latin typeface="Arial"/>
                <a:cs typeface="Arial"/>
              </a:rPr>
              <a:t>national  Company</a:t>
            </a:r>
            <a:endParaRPr sz="1000">
              <a:latin typeface="Arial"/>
              <a:cs typeface="Arial"/>
            </a:endParaRPr>
          </a:p>
        </p:txBody>
      </p:sp>
      <p:sp>
        <p:nvSpPr>
          <p:cNvPr id="9" name="object 9"/>
          <p:cNvSpPr/>
          <p:nvPr/>
        </p:nvSpPr>
        <p:spPr>
          <a:xfrm>
            <a:off x="492759" y="5059298"/>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10" name="object 10"/>
          <p:cNvSpPr txBox="1"/>
          <p:nvPr/>
        </p:nvSpPr>
        <p:spPr>
          <a:xfrm>
            <a:off x="1580133" y="10162051"/>
            <a:ext cx="4199890" cy="257175"/>
          </a:xfrm>
          <a:prstGeom prst="rect">
            <a:avLst/>
          </a:prstGeom>
        </p:spPr>
        <p:txBody>
          <a:bodyPr vert="horz" wrap="square" lIns="0" tIns="3175" rIns="0" bIns="0" rtlCol="0">
            <a:spAutoFit/>
          </a:bodyPr>
          <a:lstStyle/>
          <a:p>
            <a:pPr marL="12700">
              <a:lnSpc>
                <a:spcPts val="940"/>
              </a:lnSpc>
              <a:spcBef>
                <a:spcPts val="25"/>
              </a:spcBef>
            </a:pPr>
            <a:r>
              <a:rPr sz="800" spc="-5" dirty="0">
                <a:latin typeface="Arial"/>
                <a:cs typeface="Arial"/>
              </a:rPr>
              <a:t>Colart International Holdings Ltd. </a:t>
            </a:r>
            <a:r>
              <a:rPr sz="800" dirty="0">
                <a:latin typeface="Arial"/>
                <a:cs typeface="Arial"/>
              </a:rPr>
              <a:t>The </a:t>
            </a:r>
            <a:r>
              <a:rPr sz="800" spc="-5" dirty="0">
                <a:latin typeface="Arial"/>
                <a:cs typeface="Arial"/>
              </a:rPr>
              <a:t>Studio </a:t>
            </a:r>
            <a:r>
              <a:rPr sz="800" dirty="0">
                <a:latin typeface="Arial"/>
                <a:cs typeface="Arial"/>
              </a:rPr>
              <a:t>Building, </a:t>
            </a:r>
            <a:r>
              <a:rPr sz="800" spc="-5" dirty="0">
                <a:latin typeface="Arial"/>
                <a:cs typeface="Arial"/>
              </a:rPr>
              <a:t>21 Evesham Street, London, </a:t>
            </a:r>
            <a:r>
              <a:rPr sz="800" spc="5" dirty="0">
                <a:latin typeface="Arial"/>
                <a:cs typeface="Arial"/>
              </a:rPr>
              <a:t>W11</a:t>
            </a:r>
            <a:r>
              <a:rPr sz="800" spc="80" dirty="0">
                <a:latin typeface="Arial"/>
                <a:cs typeface="Arial"/>
              </a:rPr>
              <a:t> </a:t>
            </a:r>
            <a:r>
              <a:rPr sz="800" spc="-5" dirty="0">
                <a:latin typeface="Arial"/>
                <a:cs typeface="Arial"/>
              </a:rPr>
              <a:t>4AJ</a:t>
            </a:r>
            <a:endParaRPr sz="800">
              <a:latin typeface="Arial"/>
              <a:cs typeface="Arial"/>
            </a:endParaRPr>
          </a:p>
          <a:p>
            <a:pPr marL="12700">
              <a:lnSpc>
                <a:spcPts val="940"/>
              </a:lnSpc>
            </a:pPr>
            <a:r>
              <a:rPr sz="800" dirty="0">
                <a:latin typeface="Arial"/>
                <a:cs typeface="Arial"/>
              </a:rPr>
              <a:t>+44 </a:t>
            </a:r>
            <a:r>
              <a:rPr sz="800" spc="-5" dirty="0">
                <a:latin typeface="Arial"/>
                <a:cs typeface="Arial"/>
              </a:rPr>
              <a:t>(0) 208 424 3200 </a:t>
            </a:r>
            <a:r>
              <a:rPr sz="800" dirty="0">
                <a:latin typeface="Arial"/>
                <a:cs typeface="Arial"/>
              </a:rPr>
              <a:t>| </a:t>
            </a:r>
            <a:r>
              <a:rPr sz="800" spc="-5" dirty="0">
                <a:latin typeface="Arial"/>
                <a:cs typeface="Arial"/>
                <a:hlinkClick r:id="rId2"/>
              </a:rPr>
              <a:t>info@colart.com </a:t>
            </a:r>
            <a:r>
              <a:rPr sz="800" dirty="0">
                <a:latin typeface="Arial"/>
                <a:cs typeface="Arial"/>
              </a:rPr>
              <a:t>|</a:t>
            </a:r>
            <a:r>
              <a:rPr sz="800" spc="30" dirty="0">
                <a:latin typeface="Arial"/>
                <a:cs typeface="Arial"/>
              </a:rPr>
              <a:t> </a:t>
            </a:r>
            <a:r>
              <a:rPr sz="800" spc="-5" dirty="0">
                <a:latin typeface="Arial"/>
                <a:cs typeface="Arial"/>
              </a:rPr>
              <a:t>colart.com</a:t>
            </a:r>
            <a:endParaRPr sz="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81785" y="4119765"/>
            <a:ext cx="5609590" cy="560959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80133" y="1962657"/>
            <a:ext cx="2999740" cy="1102995"/>
          </a:xfrm>
          <a:prstGeom prst="rect">
            <a:avLst/>
          </a:prstGeom>
        </p:spPr>
        <p:txBody>
          <a:bodyPr vert="horz" wrap="square" lIns="0" tIns="12700" rIns="0" bIns="0" rtlCol="0">
            <a:spAutoFit/>
          </a:bodyPr>
          <a:lstStyle/>
          <a:p>
            <a:pPr marL="12700">
              <a:lnSpc>
                <a:spcPts val="4240"/>
              </a:lnSpc>
              <a:spcBef>
                <a:spcPts val="100"/>
              </a:spcBef>
            </a:pPr>
            <a:r>
              <a:rPr dirty="0"/>
              <a:t>Categories</a:t>
            </a:r>
          </a:p>
          <a:p>
            <a:pPr marL="12700">
              <a:lnSpc>
                <a:spcPts val="4240"/>
              </a:lnSpc>
            </a:pPr>
            <a:r>
              <a:rPr spc="-5" dirty="0"/>
              <a:t>&amp; </a:t>
            </a:r>
            <a:r>
              <a:rPr dirty="0"/>
              <a:t>Our</a:t>
            </a:r>
            <a:r>
              <a:rPr spc="-80" dirty="0"/>
              <a:t> </a:t>
            </a:r>
            <a:r>
              <a:rPr dirty="0"/>
              <a:t>Brands</a:t>
            </a:r>
          </a:p>
        </p:txBody>
      </p:sp>
      <p:sp>
        <p:nvSpPr>
          <p:cNvPr id="6" name="object 6"/>
          <p:cNvSpPr txBox="1"/>
          <p:nvPr/>
        </p:nvSpPr>
        <p:spPr>
          <a:xfrm>
            <a:off x="1580133" y="10162051"/>
            <a:ext cx="4199890" cy="257175"/>
          </a:xfrm>
          <a:prstGeom prst="rect">
            <a:avLst/>
          </a:prstGeom>
        </p:spPr>
        <p:txBody>
          <a:bodyPr vert="horz" wrap="square" lIns="0" tIns="3175" rIns="0" bIns="0" rtlCol="0">
            <a:spAutoFit/>
          </a:bodyPr>
          <a:lstStyle/>
          <a:p>
            <a:pPr marL="12700">
              <a:lnSpc>
                <a:spcPts val="940"/>
              </a:lnSpc>
              <a:spcBef>
                <a:spcPts val="25"/>
              </a:spcBef>
            </a:pPr>
            <a:r>
              <a:rPr sz="800" spc="-5" dirty="0">
                <a:latin typeface="Arial"/>
                <a:cs typeface="Arial"/>
              </a:rPr>
              <a:t>Colart International Holdings Ltd. </a:t>
            </a:r>
            <a:r>
              <a:rPr sz="800" dirty="0">
                <a:latin typeface="Arial"/>
                <a:cs typeface="Arial"/>
              </a:rPr>
              <a:t>The </a:t>
            </a:r>
            <a:r>
              <a:rPr sz="800" spc="-5" dirty="0">
                <a:latin typeface="Arial"/>
                <a:cs typeface="Arial"/>
              </a:rPr>
              <a:t>Studio </a:t>
            </a:r>
            <a:r>
              <a:rPr sz="800" dirty="0">
                <a:latin typeface="Arial"/>
                <a:cs typeface="Arial"/>
              </a:rPr>
              <a:t>Building, </a:t>
            </a:r>
            <a:r>
              <a:rPr sz="800" spc="-5" dirty="0">
                <a:latin typeface="Arial"/>
                <a:cs typeface="Arial"/>
              </a:rPr>
              <a:t>21 Evesham Street, London, </a:t>
            </a:r>
            <a:r>
              <a:rPr sz="800" spc="5" dirty="0">
                <a:latin typeface="Arial"/>
                <a:cs typeface="Arial"/>
              </a:rPr>
              <a:t>W11</a:t>
            </a:r>
            <a:r>
              <a:rPr sz="800" spc="80" dirty="0">
                <a:latin typeface="Arial"/>
                <a:cs typeface="Arial"/>
              </a:rPr>
              <a:t> </a:t>
            </a:r>
            <a:r>
              <a:rPr sz="800" spc="-5" dirty="0">
                <a:latin typeface="Arial"/>
                <a:cs typeface="Arial"/>
              </a:rPr>
              <a:t>4AJ</a:t>
            </a:r>
            <a:endParaRPr sz="800">
              <a:latin typeface="Arial"/>
              <a:cs typeface="Arial"/>
            </a:endParaRPr>
          </a:p>
          <a:p>
            <a:pPr marL="12700">
              <a:lnSpc>
                <a:spcPts val="940"/>
              </a:lnSpc>
            </a:pPr>
            <a:r>
              <a:rPr sz="800" dirty="0">
                <a:latin typeface="Arial"/>
                <a:cs typeface="Arial"/>
              </a:rPr>
              <a:t>+44 </a:t>
            </a:r>
            <a:r>
              <a:rPr sz="800" spc="-5" dirty="0">
                <a:latin typeface="Arial"/>
                <a:cs typeface="Arial"/>
              </a:rPr>
              <a:t>(0) 208 424 3200 </a:t>
            </a:r>
            <a:r>
              <a:rPr sz="800" dirty="0">
                <a:latin typeface="Arial"/>
                <a:cs typeface="Arial"/>
              </a:rPr>
              <a:t>| </a:t>
            </a:r>
            <a:r>
              <a:rPr sz="800" spc="-5" dirty="0">
                <a:latin typeface="Arial"/>
                <a:cs typeface="Arial"/>
                <a:hlinkClick r:id="rId3"/>
              </a:rPr>
              <a:t>info@colart.com </a:t>
            </a:r>
            <a:r>
              <a:rPr sz="800" dirty="0">
                <a:latin typeface="Arial"/>
                <a:cs typeface="Arial"/>
              </a:rPr>
              <a:t>|</a:t>
            </a:r>
            <a:r>
              <a:rPr sz="800" spc="30" dirty="0">
                <a:latin typeface="Arial"/>
                <a:cs typeface="Arial"/>
              </a:rPr>
              <a:t> </a:t>
            </a:r>
            <a:r>
              <a:rPr sz="800" spc="-5" dirty="0">
                <a:latin typeface="Arial"/>
                <a:cs typeface="Arial"/>
              </a:rPr>
              <a:t>colart.com</a:t>
            </a:r>
            <a:endParaRPr sz="800">
              <a:latin typeface="Arial"/>
              <a:cs typeface="Arial"/>
            </a:endParaRPr>
          </a:p>
        </p:txBody>
      </p:sp>
      <p:sp>
        <p:nvSpPr>
          <p:cNvPr id="4" name="object 4"/>
          <p:cNvSpPr txBox="1"/>
          <p:nvPr/>
        </p:nvSpPr>
        <p:spPr>
          <a:xfrm>
            <a:off x="3343783" y="570991"/>
            <a:ext cx="40767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Lond</a:t>
            </a:r>
            <a:r>
              <a:rPr sz="900" spc="-15" dirty="0">
                <a:latin typeface="Arial"/>
                <a:cs typeface="Arial"/>
              </a:rPr>
              <a:t>o</a:t>
            </a:r>
            <a:r>
              <a:rPr sz="900" spc="-5" dirty="0">
                <a:latin typeface="Arial"/>
                <a:cs typeface="Arial"/>
              </a:rPr>
              <a:t>n</a:t>
            </a:r>
            <a:endParaRPr sz="900">
              <a:latin typeface="Arial"/>
              <a:cs typeface="Arial"/>
            </a:endParaRPr>
          </a:p>
        </p:txBody>
      </p:sp>
      <p:sp>
        <p:nvSpPr>
          <p:cNvPr id="5" name="object 5"/>
          <p:cNvSpPr txBox="1"/>
          <p:nvPr/>
        </p:nvSpPr>
        <p:spPr>
          <a:xfrm>
            <a:off x="5416677" y="570991"/>
            <a:ext cx="71945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Arial"/>
                <a:cs typeface="Arial"/>
              </a:rPr>
              <a:t>October</a:t>
            </a:r>
            <a:r>
              <a:rPr sz="900" spc="-65" dirty="0">
                <a:latin typeface="Arial"/>
                <a:cs typeface="Arial"/>
              </a:rPr>
              <a:t> </a:t>
            </a:r>
            <a:r>
              <a:rPr sz="900" spc="-5" dirty="0">
                <a:latin typeface="Arial"/>
                <a:cs typeface="Arial"/>
              </a:rPr>
              <a:t>2017</a:t>
            </a:r>
            <a:endParaRPr sz="9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0133" y="2378709"/>
            <a:ext cx="5422265" cy="323850"/>
          </a:xfrm>
          <a:prstGeom prst="rect">
            <a:avLst/>
          </a:prstGeom>
        </p:spPr>
        <p:txBody>
          <a:bodyPr vert="horz" wrap="square" lIns="0" tIns="22225" rIns="0" bIns="0" rtlCol="0">
            <a:spAutoFit/>
          </a:bodyPr>
          <a:lstStyle/>
          <a:p>
            <a:pPr marL="12700" marR="5080">
              <a:lnSpc>
                <a:spcPts val="1150"/>
              </a:lnSpc>
              <a:spcBef>
                <a:spcPts val="175"/>
              </a:spcBef>
            </a:pPr>
            <a:r>
              <a:rPr sz="1000" spc="-5" dirty="0">
                <a:latin typeface="Arial"/>
                <a:cs typeface="Arial"/>
              </a:rPr>
              <a:t>A large range of oil colours offering supreme quality and excellence suiting all levels of expertise  from professional artists to students </a:t>
            </a:r>
            <a:r>
              <a:rPr sz="1000" dirty="0">
                <a:latin typeface="Arial"/>
                <a:cs typeface="Arial"/>
              </a:rPr>
              <a:t>to</a:t>
            </a:r>
            <a:r>
              <a:rPr sz="1000" spc="45" dirty="0">
                <a:latin typeface="Arial"/>
                <a:cs typeface="Arial"/>
              </a:rPr>
              <a:t> </a:t>
            </a:r>
            <a:r>
              <a:rPr sz="1000" spc="-5" dirty="0">
                <a:latin typeface="Arial"/>
                <a:cs typeface="Arial"/>
              </a:rPr>
              <a:t>amateurs.</a:t>
            </a:r>
            <a:endParaRPr sz="1000">
              <a:latin typeface="Arial"/>
              <a:cs typeface="Arial"/>
            </a:endParaRPr>
          </a:p>
        </p:txBody>
      </p:sp>
      <p:sp>
        <p:nvSpPr>
          <p:cNvPr id="3" name="object 3"/>
          <p:cNvSpPr txBox="1"/>
          <p:nvPr/>
        </p:nvSpPr>
        <p:spPr>
          <a:xfrm>
            <a:off x="1580133" y="3108705"/>
            <a:ext cx="5576570" cy="470534"/>
          </a:xfrm>
          <a:prstGeom prst="rect">
            <a:avLst/>
          </a:prstGeom>
        </p:spPr>
        <p:txBody>
          <a:bodyPr vert="horz" wrap="square" lIns="0" tIns="17780" rIns="0" bIns="0" rtlCol="0">
            <a:spAutoFit/>
          </a:bodyPr>
          <a:lstStyle/>
          <a:p>
            <a:pPr marL="12700" marR="5080">
              <a:lnSpc>
                <a:spcPct val="96100"/>
              </a:lnSpc>
              <a:spcBef>
                <a:spcPts val="140"/>
              </a:spcBef>
            </a:pPr>
            <a:r>
              <a:rPr sz="1000" spc="-5" dirty="0">
                <a:latin typeface="Arial"/>
                <a:cs typeface="Arial"/>
              </a:rPr>
              <a:t>As the inventors of the </a:t>
            </a:r>
            <a:r>
              <a:rPr sz="1000" dirty="0">
                <a:latin typeface="Arial"/>
                <a:cs typeface="Arial"/>
              </a:rPr>
              <a:t>moist </a:t>
            </a:r>
            <a:r>
              <a:rPr sz="1000" spc="-5" dirty="0">
                <a:latin typeface="Arial"/>
                <a:cs typeface="Arial"/>
              </a:rPr>
              <a:t>water colour we never underestimate the importance of using the  purest pigments and </a:t>
            </a:r>
            <a:r>
              <a:rPr sz="1000" dirty="0">
                <a:latin typeface="Arial"/>
                <a:cs typeface="Arial"/>
              </a:rPr>
              <a:t>gums </a:t>
            </a:r>
            <a:r>
              <a:rPr sz="1000" spc="-5" dirty="0">
                <a:latin typeface="Arial"/>
                <a:cs typeface="Arial"/>
              </a:rPr>
              <a:t>to provide colours of unsurpassed brilliance and transparency </a:t>
            </a:r>
            <a:r>
              <a:rPr sz="1000" dirty="0">
                <a:latin typeface="Arial"/>
                <a:cs typeface="Arial"/>
              </a:rPr>
              <a:t>suiting </a:t>
            </a:r>
            <a:r>
              <a:rPr sz="1000" spc="-5" dirty="0">
                <a:latin typeface="Arial"/>
                <a:cs typeface="Arial"/>
              </a:rPr>
              <a:t>all  </a:t>
            </a:r>
            <a:r>
              <a:rPr sz="1000" spc="-10" dirty="0">
                <a:latin typeface="Arial"/>
                <a:cs typeface="Arial"/>
              </a:rPr>
              <a:t>levels </a:t>
            </a:r>
            <a:r>
              <a:rPr sz="1000" spc="-5" dirty="0">
                <a:latin typeface="Arial"/>
                <a:cs typeface="Arial"/>
              </a:rPr>
              <a:t>of expertise from professional artists to students to</a:t>
            </a:r>
            <a:r>
              <a:rPr sz="1000" spc="65" dirty="0">
                <a:latin typeface="Arial"/>
                <a:cs typeface="Arial"/>
              </a:rPr>
              <a:t> </a:t>
            </a:r>
            <a:r>
              <a:rPr sz="1000" spc="-5" dirty="0">
                <a:latin typeface="Arial"/>
                <a:cs typeface="Arial"/>
              </a:rPr>
              <a:t>amateurs.</a:t>
            </a:r>
            <a:endParaRPr sz="1000">
              <a:latin typeface="Arial"/>
              <a:cs typeface="Arial"/>
            </a:endParaRPr>
          </a:p>
        </p:txBody>
      </p:sp>
      <p:sp>
        <p:nvSpPr>
          <p:cNvPr id="4" name="object 4"/>
          <p:cNvSpPr txBox="1"/>
          <p:nvPr/>
        </p:nvSpPr>
        <p:spPr>
          <a:xfrm>
            <a:off x="1581658" y="3985386"/>
            <a:ext cx="5571490" cy="323850"/>
          </a:xfrm>
          <a:prstGeom prst="rect">
            <a:avLst/>
          </a:prstGeom>
        </p:spPr>
        <p:txBody>
          <a:bodyPr vert="horz" wrap="square" lIns="0" tIns="22225" rIns="0" bIns="0" rtlCol="0">
            <a:spAutoFit/>
          </a:bodyPr>
          <a:lstStyle/>
          <a:p>
            <a:pPr marL="12700" marR="5080">
              <a:lnSpc>
                <a:spcPts val="1150"/>
              </a:lnSpc>
              <a:spcBef>
                <a:spcPts val="175"/>
              </a:spcBef>
            </a:pPr>
            <a:r>
              <a:rPr sz="1000" spc="-5" dirty="0">
                <a:latin typeface="Arial"/>
                <a:cs typeface="Arial"/>
              </a:rPr>
              <a:t>Brilliance of colour and </a:t>
            </a:r>
            <a:r>
              <a:rPr sz="1000" dirty="0">
                <a:latin typeface="Arial"/>
                <a:cs typeface="Arial"/>
              </a:rPr>
              <a:t>extreme </a:t>
            </a:r>
            <a:r>
              <a:rPr sz="1000" spc="-5" dirty="0">
                <a:latin typeface="Arial"/>
                <a:cs typeface="Arial"/>
              </a:rPr>
              <a:t>versatility are the </a:t>
            </a:r>
            <a:r>
              <a:rPr sz="1000" dirty="0">
                <a:latin typeface="Arial"/>
                <a:cs typeface="Arial"/>
              </a:rPr>
              <a:t>hallmarks </a:t>
            </a:r>
            <a:r>
              <a:rPr sz="1000" spc="-5" dirty="0">
                <a:latin typeface="Arial"/>
                <a:cs typeface="Arial"/>
              </a:rPr>
              <a:t>of our acrylics. Not </a:t>
            </a:r>
            <a:r>
              <a:rPr sz="1000" dirty="0">
                <a:latin typeface="Arial"/>
                <a:cs typeface="Arial"/>
              </a:rPr>
              <a:t>only </a:t>
            </a:r>
            <a:r>
              <a:rPr sz="1000" spc="-5" dirty="0">
                <a:latin typeface="Arial"/>
                <a:cs typeface="Arial"/>
              </a:rPr>
              <a:t>do </a:t>
            </a:r>
            <a:r>
              <a:rPr sz="1000" spc="-15" dirty="0">
                <a:latin typeface="Arial"/>
                <a:cs typeface="Arial"/>
              </a:rPr>
              <a:t>we </a:t>
            </a:r>
            <a:r>
              <a:rPr sz="1000" spc="-5" dirty="0">
                <a:latin typeface="Arial"/>
                <a:cs typeface="Arial"/>
              </a:rPr>
              <a:t>cover  quality </a:t>
            </a:r>
            <a:r>
              <a:rPr sz="1000" dirty="0">
                <a:latin typeface="Arial"/>
                <a:cs typeface="Arial"/>
              </a:rPr>
              <a:t>for </a:t>
            </a:r>
            <a:r>
              <a:rPr sz="1000" spc="-5" dirty="0">
                <a:latin typeface="Arial"/>
                <a:cs typeface="Arial"/>
              </a:rPr>
              <a:t>artists, students and amateurs but </a:t>
            </a:r>
            <a:r>
              <a:rPr sz="1000" spc="-15" dirty="0">
                <a:latin typeface="Arial"/>
                <a:cs typeface="Arial"/>
              </a:rPr>
              <a:t>we </a:t>
            </a:r>
            <a:r>
              <a:rPr sz="1000" spc="-5" dirty="0">
                <a:latin typeface="Arial"/>
                <a:cs typeface="Arial"/>
              </a:rPr>
              <a:t>also </a:t>
            </a:r>
            <a:r>
              <a:rPr sz="1000" dirty="0">
                <a:latin typeface="Arial"/>
                <a:cs typeface="Arial"/>
              </a:rPr>
              <a:t>cater for craft </a:t>
            </a:r>
            <a:r>
              <a:rPr sz="1000" spc="-5" dirty="0">
                <a:latin typeface="Arial"/>
                <a:cs typeface="Arial"/>
              </a:rPr>
              <a:t>users with their different</a:t>
            </a:r>
            <a:r>
              <a:rPr sz="1000" spc="195" dirty="0">
                <a:latin typeface="Arial"/>
                <a:cs typeface="Arial"/>
              </a:rPr>
              <a:t> </a:t>
            </a:r>
            <a:r>
              <a:rPr sz="1000" spc="-5" dirty="0">
                <a:latin typeface="Arial"/>
                <a:cs typeface="Arial"/>
              </a:rPr>
              <a:t>needs.</a:t>
            </a:r>
            <a:endParaRPr sz="1000">
              <a:latin typeface="Arial"/>
              <a:cs typeface="Arial"/>
            </a:endParaRPr>
          </a:p>
        </p:txBody>
      </p:sp>
      <p:sp>
        <p:nvSpPr>
          <p:cNvPr id="5" name="object 5"/>
          <p:cNvSpPr txBox="1"/>
          <p:nvPr/>
        </p:nvSpPr>
        <p:spPr>
          <a:xfrm>
            <a:off x="1581658" y="4715382"/>
            <a:ext cx="5582285" cy="323850"/>
          </a:xfrm>
          <a:prstGeom prst="rect">
            <a:avLst/>
          </a:prstGeom>
        </p:spPr>
        <p:txBody>
          <a:bodyPr vert="horz" wrap="square" lIns="0" tIns="22225" rIns="0" bIns="0" rtlCol="0">
            <a:spAutoFit/>
          </a:bodyPr>
          <a:lstStyle/>
          <a:p>
            <a:pPr marL="12700" marR="5080">
              <a:lnSpc>
                <a:spcPts val="1150"/>
              </a:lnSpc>
              <a:spcBef>
                <a:spcPts val="175"/>
              </a:spcBef>
            </a:pPr>
            <a:r>
              <a:rPr sz="1000" dirty="0">
                <a:latin typeface="Arial"/>
                <a:cs typeface="Arial"/>
              </a:rPr>
              <a:t>The </a:t>
            </a:r>
            <a:r>
              <a:rPr sz="1000" spc="-5" dirty="0">
                <a:latin typeface="Arial"/>
                <a:cs typeface="Arial"/>
              </a:rPr>
              <a:t>brightest, strongest gouache colours </a:t>
            </a:r>
            <a:r>
              <a:rPr sz="1000" dirty="0">
                <a:latin typeface="Arial"/>
                <a:cs typeface="Arial"/>
              </a:rPr>
              <a:t>for </a:t>
            </a:r>
            <a:r>
              <a:rPr sz="1000" spc="-5" dirty="0">
                <a:latin typeface="Arial"/>
                <a:cs typeface="Arial"/>
              </a:rPr>
              <a:t>artists </a:t>
            </a:r>
            <a:r>
              <a:rPr sz="1000" dirty="0">
                <a:latin typeface="Arial"/>
                <a:cs typeface="Arial"/>
              </a:rPr>
              <a:t>and </a:t>
            </a:r>
            <a:r>
              <a:rPr sz="1000" spc="-5" dirty="0">
                <a:latin typeface="Arial"/>
                <a:cs typeface="Arial"/>
              </a:rPr>
              <a:t>designers also </a:t>
            </a:r>
            <a:r>
              <a:rPr sz="1000" dirty="0">
                <a:latin typeface="Arial"/>
                <a:cs typeface="Arial"/>
              </a:rPr>
              <a:t>widely </a:t>
            </a:r>
            <a:r>
              <a:rPr sz="1000" spc="-5" dirty="0">
                <a:latin typeface="Arial"/>
                <a:cs typeface="Arial"/>
              </a:rPr>
              <a:t>used </a:t>
            </a:r>
            <a:r>
              <a:rPr sz="1000" spc="-10" dirty="0">
                <a:latin typeface="Arial"/>
                <a:cs typeface="Arial"/>
              </a:rPr>
              <a:t>in </a:t>
            </a:r>
            <a:r>
              <a:rPr sz="1000" spc="-5" dirty="0">
                <a:latin typeface="Arial"/>
                <a:cs typeface="Arial"/>
              </a:rPr>
              <a:t>fine art as an  opaque water colour. </a:t>
            </a:r>
            <a:r>
              <a:rPr sz="1000" dirty="0">
                <a:latin typeface="Arial"/>
                <a:cs typeface="Arial"/>
              </a:rPr>
              <a:t>The </a:t>
            </a:r>
            <a:r>
              <a:rPr sz="1000" spc="-5" dirty="0">
                <a:latin typeface="Arial"/>
                <a:cs typeface="Arial"/>
              </a:rPr>
              <a:t>range includes a poster colour range </a:t>
            </a:r>
            <a:r>
              <a:rPr sz="1000" dirty="0">
                <a:latin typeface="Arial"/>
                <a:cs typeface="Arial"/>
              </a:rPr>
              <a:t>for</a:t>
            </a:r>
            <a:r>
              <a:rPr sz="1000" spc="75" dirty="0">
                <a:latin typeface="Arial"/>
                <a:cs typeface="Arial"/>
              </a:rPr>
              <a:t> </a:t>
            </a:r>
            <a:r>
              <a:rPr sz="1000" spc="-5" dirty="0">
                <a:latin typeface="Arial"/>
                <a:cs typeface="Arial"/>
              </a:rPr>
              <a:t>education.</a:t>
            </a:r>
            <a:endParaRPr sz="1000">
              <a:latin typeface="Arial"/>
              <a:cs typeface="Arial"/>
            </a:endParaRPr>
          </a:p>
        </p:txBody>
      </p:sp>
      <p:sp>
        <p:nvSpPr>
          <p:cNvPr id="6" name="object 6"/>
          <p:cNvSpPr txBox="1"/>
          <p:nvPr/>
        </p:nvSpPr>
        <p:spPr>
          <a:xfrm>
            <a:off x="1580133" y="5445378"/>
            <a:ext cx="4043679"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High quality pastels with brilliance of colour and </a:t>
            </a:r>
            <a:r>
              <a:rPr sz="1000" dirty="0">
                <a:latin typeface="Arial"/>
                <a:cs typeface="Arial"/>
              </a:rPr>
              <a:t>smooth, </a:t>
            </a:r>
            <a:r>
              <a:rPr sz="1000" spc="-5" dirty="0">
                <a:latin typeface="Arial"/>
                <a:cs typeface="Arial"/>
              </a:rPr>
              <a:t>supple</a:t>
            </a:r>
            <a:r>
              <a:rPr sz="1000" spc="114" dirty="0">
                <a:latin typeface="Arial"/>
                <a:cs typeface="Arial"/>
              </a:rPr>
              <a:t> </a:t>
            </a:r>
            <a:r>
              <a:rPr sz="1000" spc="-5" dirty="0">
                <a:latin typeface="Arial"/>
                <a:cs typeface="Arial"/>
              </a:rPr>
              <a:t>texture.</a:t>
            </a:r>
            <a:endParaRPr sz="1000">
              <a:latin typeface="Arial"/>
              <a:cs typeface="Arial"/>
            </a:endParaRPr>
          </a:p>
        </p:txBody>
      </p:sp>
      <p:sp>
        <p:nvSpPr>
          <p:cNvPr id="7" name="object 7"/>
          <p:cNvSpPr txBox="1"/>
          <p:nvPr/>
        </p:nvSpPr>
        <p:spPr>
          <a:xfrm>
            <a:off x="1580133" y="5884544"/>
            <a:ext cx="430149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A comprehensive range of high </a:t>
            </a:r>
            <a:r>
              <a:rPr sz="1000" dirty="0">
                <a:latin typeface="Arial"/>
                <a:cs typeface="Arial"/>
              </a:rPr>
              <a:t>quality </a:t>
            </a:r>
            <a:r>
              <a:rPr sz="1000" spc="-5" dirty="0">
                <a:latin typeface="Arial"/>
                <a:cs typeface="Arial"/>
              </a:rPr>
              <a:t>easels </a:t>
            </a:r>
            <a:r>
              <a:rPr sz="1000" dirty="0">
                <a:latin typeface="Arial"/>
                <a:cs typeface="Arial"/>
              </a:rPr>
              <a:t>for </a:t>
            </a:r>
            <a:r>
              <a:rPr sz="1000" spc="-5" dirty="0">
                <a:latin typeface="Arial"/>
                <a:cs typeface="Arial"/>
              </a:rPr>
              <a:t>sketching and studio</a:t>
            </a:r>
            <a:r>
              <a:rPr sz="1000" spc="75" dirty="0">
                <a:latin typeface="Arial"/>
                <a:cs typeface="Arial"/>
              </a:rPr>
              <a:t> </a:t>
            </a:r>
            <a:r>
              <a:rPr sz="1000" dirty="0">
                <a:latin typeface="Arial"/>
                <a:cs typeface="Arial"/>
              </a:rPr>
              <a:t>work.</a:t>
            </a:r>
            <a:endParaRPr sz="1000">
              <a:latin typeface="Arial"/>
              <a:cs typeface="Arial"/>
            </a:endParaRPr>
          </a:p>
        </p:txBody>
      </p:sp>
      <p:sp>
        <p:nvSpPr>
          <p:cNvPr id="8" name="object 8"/>
          <p:cNvSpPr txBox="1"/>
          <p:nvPr/>
        </p:nvSpPr>
        <p:spPr>
          <a:xfrm>
            <a:off x="1580133" y="6321932"/>
            <a:ext cx="398780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Drawing Inks and Calligraphy </a:t>
            </a:r>
            <a:r>
              <a:rPr sz="1000" dirty="0">
                <a:latin typeface="Arial"/>
                <a:cs typeface="Arial"/>
              </a:rPr>
              <a:t>Inks </a:t>
            </a:r>
            <a:r>
              <a:rPr sz="1000" spc="-10" dirty="0">
                <a:latin typeface="Arial"/>
                <a:cs typeface="Arial"/>
              </a:rPr>
              <a:t>with </a:t>
            </a:r>
            <a:r>
              <a:rPr sz="1000" spc="-5" dirty="0">
                <a:latin typeface="Arial"/>
                <a:cs typeface="Arial"/>
              </a:rPr>
              <a:t>outstanding brilliance of</a:t>
            </a:r>
            <a:r>
              <a:rPr sz="1000" spc="105" dirty="0">
                <a:latin typeface="Arial"/>
                <a:cs typeface="Arial"/>
              </a:rPr>
              <a:t> </a:t>
            </a:r>
            <a:r>
              <a:rPr sz="1000" spc="-5" dirty="0">
                <a:latin typeface="Arial"/>
                <a:cs typeface="Arial"/>
              </a:rPr>
              <a:t>colour.</a:t>
            </a:r>
            <a:endParaRPr sz="1000">
              <a:latin typeface="Arial"/>
              <a:cs typeface="Arial"/>
            </a:endParaRPr>
          </a:p>
        </p:txBody>
      </p:sp>
      <p:sp>
        <p:nvSpPr>
          <p:cNvPr id="9" name="object 9"/>
          <p:cNvSpPr txBox="1"/>
          <p:nvPr/>
        </p:nvSpPr>
        <p:spPr>
          <a:xfrm>
            <a:off x="1580133" y="6760844"/>
            <a:ext cx="5349875" cy="323850"/>
          </a:xfrm>
          <a:prstGeom prst="rect">
            <a:avLst/>
          </a:prstGeom>
        </p:spPr>
        <p:txBody>
          <a:bodyPr vert="horz" wrap="square" lIns="0" tIns="22225" rIns="0" bIns="0" rtlCol="0">
            <a:spAutoFit/>
          </a:bodyPr>
          <a:lstStyle/>
          <a:p>
            <a:pPr marL="12700" marR="5080">
              <a:lnSpc>
                <a:spcPts val="1150"/>
              </a:lnSpc>
              <a:spcBef>
                <a:spcPts val="175"/>
              </a:spcBef>
            </a:pPr>
            <a:r>
              <a:rPr sz="1000" spc="-5" dirty="0">
                <a:latin typeface="Arial"/>
                <a:cs typeface="Arial"/>
              </a:rPr>
              <a:t>For over </a:t>
            </a:r>
            <a:r>
              <a:rPr sz="1000" spc="-10" dirty="0">
                <a:latin typeface="Arial"/>
                <a:cs typeface="Arial"/>
              </a:rPr>
              <a:t>150 years </a:t>
            </a:r>
            <a:r>
              <a:rPr sz="1000" spc="-15" dirty="0">
                <a:latin typeface="Arial"/>
                <a:cs typeface="Arial"/>
              </a:rPr>
              <a:t>we </a:t>
            </a:r>
            <a:r>
              <a:rPr sz="1000" spc="-5" dirty="0">
                <a:latin typeface="Arial"/>
                <a:cs typeface="Arial"/>
              </a:rPr>
              <a:t>have been producing the finest quality artists’ brushes combining expert  craftsmanship with </a:t>
            </a:r>
            <a:r>
              <a:rPr sz="1000" dirty="0">
                <a:latin typeface="Arial"/>
                <a:cs typeface="Arial"/>
              </a:rPr>
              <a:t>the </a:t>
            </a:r>
            <a:r>
              <a:rPr sz="1000" spc="-5" dirty="0">
                <a:latin typeface="Arial"/>
                <a:cs typeface="Arial"/>
              </a:rPr>
              <a:t>highest grade</a:t>
            </a:r>
            <a:r>
              <a:rPr sz="1000" spc="10" dirty="0">
                <a:latin typeface="Arial"/>
                <a:cs typeface="Arial"/>
              </a:rPr>
              <a:t> </a:t>
            </a:r>
            <a:r>
              <a:rPr sz="1000" spc="-5" dirty="0">
                <a:latin typeface="Arial"/>
                <a:cs typeface="Arial"/>
              </a:rPr>
              <a:t>materials.</a:t>
            </a:r>
            <a:endParaRPr sz="1000">
              <a:latin typeface="Arial"/>
              <a:cs typeface="Arial"/>
            </a:endParaRPr>
          </a:p>
        </p:txBody>
      </p:sp>
      <p:sp>
        <p:nvSpPr>
          <p:cNvPr id="10" name="object 10"/>
          <p:cNvSpPr txBox="1"/>
          <p:nvPr/>
        </p:nvSpPr>
        <p:spPr>
          <a:xfrm>
            <a:off x="1580133" y="7344536"/>
            <a:ext cx="5548630" cy="323850"/>
          </a:xfrm>
          <a:prstGeom prst="rect">
            <a:avLst/>
          </a:prstGeom>
        </p:spPr>
        <p:txBody>
          <a:bodyPr vert="horz" wrap="square" lIns="0" tIns="22225" rIns="0" bIns="0" rtlCol="0">
            <a:spAutoFit/>
          </a:bodyPr>
          <a:lstStyle/>
          <a:p>
            <a:pPr marL="12700" marR="5080">
              <a:lnSpc>
                <a:spcPts val="1150"/>
              </a:lnSpc>
              <a:spcBef>
                <a:spcPts val="175"/>
              </a:spcBef>
            </a:pPr>
            <a:r>
              <a:rPr sz="1000" spc="-5" dirty="0">
                <a:latin typeface="Arial"/>
                <a:cs typeface="Arial"/>
              </a:rPr>
              <a:t>A wide range of high quality papers, canvas and </a:t>
            </a:r>
            <a:r>
              <a:rPr sz="1000" dirty="0">
                <a:latin typeface="Arial"/>
                <a:cs typeface="Arial"/>
              </a:rPr>
              <a:t>surfaces for </a:t>
            </a:r>
            <a:r>
              <a:rPr sz="1000" spc="-5" dirty="0">
                <a:latin typeface="Arial"/>
                <a:cs typeface="Arial"/>
              </a:rPr>
              <a:t>all media suiting the varying needs of  expertise from professional artists to students to</a:t>
            </a:r>
            <a:r>
              <a:rPr sz="1000" spc="40" dirty="0">
                <a:latin typeface="Arial"/>
                <a:cs typeface="Arial"/>
              </a:rPr>
              <a:t> </a:t>
            </a:r>
            <a:r>
              <a:rPr sz="1000" spc="-5" dirty="0">
                <a:latin typeface="Arial"/>
                <a:cs typeface="Arial"/>
              </a:rPr>
              <a:t>amateurs.</a:t>
            </a:r>
            <a:endParaRPr sz="1000">
              <a:latin typeface="Arial"/>
              <a:cs typeface="Arial"/>
            </a:endParaRPr>
          </a:p>
        </p:txBody>
      </p:sp>
      <p:sp>
        <p:nvSpPr>
          <p:cNvPr id="11" name="object 11"/>
          <p:cNvSpPr txBox="1"/>
          <p:nvPr/>
        </p:nvSpPr>
        <p:spPr>
          <a:xfrm>
            <a:off x="1580133" y="7928609"/>
            <a:ext cx="5539105" cy="323850"/>
          </a:xfrm>
          <a:prstGeom prst="rect">
            <a:avLst/>
          </a:prstGeom>
        </p:spPr>
        <p:txBody>
          <a:bodyPr vert="horz" wrap="square" lIns="0" tIns="22225" rIns="0" bIns="0" rtlCol="0">
            <a:spAutoFit/>
          </a:bodyPr>
          <a:lstStyle/>
          <a:p>
            <a:pPr marL="12700" marR="5080">
              <a:lnSpc>
                <a:spcPts val="1150"/>
              </a:lnSpc>
              <a:spcBef>
                <a:spcPts val="175"/>
              </a:spcBef>
            </a:pPr>
            <a:r>
              <a:rPr sz="1000" spc="-5" dirty="0">
                <a:latin typeface="Arial"/>
                <a:cs typeface="Arial"/>
              </a:rPr>
              <a:t>A wide selection of </a:t>
            </a:r>
            <a:r>
              <a:rPr sz="1000" spc="-10" dirty="0">
                <a:latin typeface="Arial"/>
                <a:cs typeface="Arial"/>
              </a:rPr>
              <a:t>oils </a:t>
            </a:r>
            <a:r>
              <a:rPr sz="1000" spc="-5" dirty="0">
                <a:latin typeface="Arial"/>
                <a:cs typeface="Arial"/>
              </a:rPr>
              <a:t>and mediums to use with all types of colour and a variety of varnishes both  </a:t>
            </a:r>
            <a:r>
              <a:rPr sz="1000" dirty="0">
                <a:latin typeface="Arial"/>
                <a:cs typeface="Arial"/>
              </a:rPr>
              <a:t>modern </a:t>
            </a:r>
            <a:r>
              <a:rPr sz="1000" spc="-5" dirty="0">
                <a:latin typeface="Arial"/>
                <a:cs typeface="Arial"/>
              </a:rPr>
              <a:t>and</a:t>
            </a:r>
            <a:r>
              <a:rPr sz="1000" spc="-15" dirty="0">
                <a:latin typeface="Arial"/>
                <a:cs typeface="Arial"/>
              </a:rPr>
              <a:t> </a:t>
            </a:r>
            <a:r>
              <a:rPr sz="1000" spc="-5" dirty="0">
                <a:latin typeface="Arial"/>
                <a:cs typeface="Arial"/>
              </a:rPr>
              <a:t>traditional.</a:t>
            </a:r>
            <a:endParaRPr sz="1000">
              <a:latin typeface="Arial"/>
              <a:cs typeface="Arial"/>
            </a:endParaRPr>
          </a:p>
        </p:txBody>
      </p:sp>
      <p:sp>
        <p:nvSpPr>
          <p:cNvPr id="12" name="object 12"/>
          <p:cNvSpPr txBox="1"/>
          <p:nvPr/>
        </p:nvSpPr>
        <p:spPr>
          <a:xfrm>
            <a:off x="1581658" y="8524493"/>
            <a:ext cx="498030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A comprehensive range of high </a:t>
            </a:r>
            <a:r>
              <a:rPr sz="1000" dirty="0">
                <a:latin typeface="Arial"/>
                <a:cs typeface="Arial"/>
              </a:rPr>
              <a:t>quality marker </a:t>
            </a:r>
            <a:r>
              <a:rPr sz="1000" spc="-5" dirty="0">
                <a:latin typeface="Arial"/>
                <a:cs typeface="Arial"/>
              </a:rPr>
              <a:t>pens </a:t>
            </a:r>
            <a:r>
              <a:rPr sz="1000" dirty="0">
                <a:latin typeface="Arial"/>
                <a:cs typeface="Arial"/>
              </a:rPr>
              <a:t>for </a:t>
            </a:r>
            <a:r>
              <a:rPr sz="1000" spc="-5" dirty="0">
                <a:latin typeface="Arial"/>
                <a:cs typeface="Arial"/>
              </a:rPr>
              <a:t>the </a:t>
            </a:r>
            <a:r>
              <a:rPr sz="1000" dirty="0">
                <a:latin typeface="Arial"/>
                <a:cs typeface="Arial"/>
              </a:rPr>
              <a:t>graphic, </a:t>
            </a:r>
            <a:r>
              <a:rPr sz="1000" spc="-5" dirty="0">
                <a:latin typeface="Arial"/>
                <a:cs typeface="Arial"/>
              </a:rPr>
              <a:t>craft and art</a:t>
            </a:r>
            <a:r>
              <a:rPr sz="1000" spc="55" dirty="0">
                <a:latin typeface="Arial"/>
                <a:cs typeface="Arial"/>
              </a:rPr>
              <a:t> </a:t>
            </a:r>
            <a:r>
              <a:rPr sz="1000" dirty="0">
                <a:latin typeface="Arial"/>
                <a:cs typeface="Arial"/>
              </a:rPr>
              <a:t>market.</a:t>
            </a:r>
            <a:endParaRPr sz="1000">
              <a:latin typeface="Arial"/>
              <a:cs typeface="Arial"/>
            </a:endParaRPr>
          </a:p>
        </p:txBody>
      </p:sp>
      <p:sp>
        <p:nvSpPr>
          <p:cNvPr id="13" name="object 13"/>
          <p:cNvSpPr txBox="1"/>
          <p:nvPr/>
        </p:nvSpPr>
        <p:spPr>
          <a:xfrm>
            <a:off x="1581658" y="8963405"/>
            <a:ext cx="5480050" cy="469900"/>
          </a:xfrm>
          <a:prstGeom prst="rect">
            <a:avLst/>
          </a:prstGeom>
        </p:spPr>
        <p:txBody>
          <a:bodyPr vert="horz" wrap="square" lIns="0" tIns="22225" rIns="0" bIns="0" rtlCol="0">
            <a:spAutoFit/>
          </a:bodyPr>
          <a:lstStyle/>
          <a:p>
            <a:pPr marL="12700" marR="5080">
              <a:lnSpc>
                <a:spcPts val="1150"/>
              </a:lnSpc>
              <a:spcBef>
                <a:spcPts val="175"/>
              </a:spcBef>
            </a:pPr>
            <a:r>
              <a:rPr sz="1000" spc="-5" dirty="0">
                <a:latin typeface="Arial"/>
                <a:cs typeface="Arial"/>
              </a:rPr>
              <a:t>Painting and Drawing accessories to suit every need </a:t>
            </a:r>
            <a:r>
              <a:rPr sz="1000" dirty="0">
                <a:latin typeface="Arial"/>
                <a:cs typeface="Arial"/>
              </a:rPr>
              <a:t>of </a:t>
            </a:r>
            <a:r>
              <a:rPr sz="1000" spc="-5" dirty="0">
                <a:latin typeface="Arial"/>
                <a:cs typeface="Arial"/>
              </a:rPr>
              <a:t>the artist whether professional, student or  beginner including a wide range of instructional media </a:t>
            </a:r>
            <a:r>
              <a:rPr sz="1000" dirty="0">
                <a:latin typeface="Arial"/>
                <a:cs typeface="Arial"/>
              </a:rPr>
              <a:t>for </a:t>
            </a:r>
            <a:r>
              <a:rPr sz="1000" spc="-5" dirty="0">
                <a:latin typeface="Arial"/>
                <a:cs typeface="Arial"/>
              </a:rPr>
              <a:t>supporting the wider </a:t>
            </a:r>
            <a:r>
              <a:rPr sz="1000" dirty="0">
                <a:latin typeface="Arial"/>
                <a:cs typeface="Arial"/>
              </a:rPr>
              <a:t>artist </a:t>
            </a:r>
            <a:r>
              <a:rPr sz="1000" spc="-5" dirty="0">
                <a:latin typeface="Arial"/>
                <a:cs typeface="Arial"/>
              </a:rPr>
              <a:t>community  allowing them to explore the full potential of our</a:t>
            </a:r>
            <a:r>
              <a:rPr sz="1000" spc="60" dirty="0">
                <a:latin typeface="Arial"/>
                <a:cs typeface="Arial"/>
              </a:rPr>
              <a:t> </a:t>
            </a:r>
            <a:r>
              <a:rPr sz="1000" dirty="0">
                <a:latin typeface="Arial"/>
                <a:cs typeface="Arial"/>
              </a:rPr>
              <a:t>products</a:t>
            </a:r>
            <a:endParaRPr sz="1000">
              <a:latin typeface="Arial"/>
              <a:cs typeface="Arial"/>
            </a:endParaRPr>
          </a:p>
        </p:txBody>
      </p:sp>
      <p:sp>
        <p:nvSpPr>
          <p:cNvPr id="14" name="object 14"/>
          <p:cNvSpPr txBox="1">
            <a:spLocks noGrp="1"/>
          </p:cNvSpPr>
          <p:nvPr>
            <p:ph type="title"/>
          </p:nvPr>
        </p:nvSpPr>
        <p:spPr>
          <a:prstGeom prst="rect">
            <a:avLst/>
          </a:prstGeom>
        </p:spPr>
        <p:txBody>
          <a:bodyPr vert="horz" wrap="square" lIns="0" tIns="48895" rIns="0" bIns="0" rtlCol="0">
            <a:spAutoFit/>
          </a:bodyPr>
          <a:lstStyle/>
          <a:p>
            <a:pPr marL="12700" marR="5080">
              <a:lnSpc>
                <a:spcPts val="4140"/>
              </a:lnSpc>
              <a:spcBef>
                <a:spcPts val="385"/>
              </a:spcBef>
            </a:pPr>
            <a:r>
              <a:rPr spc="-5" dirty="0"/>
              <a:t>Creative</a:t>
            </a:r>
            <a:r>
              <a:rPr spc="-70" dirty="0"/>
              <a:t> </a:t>
            </a:r>
            <a:r>
              <a:rPr spc="-5" dirty="0"/>
              <a:t>Tool  </a:t>
            </a:r>
            <a:r>
              <a:rPr dirty="0"/>
              <a:t>Categories</a:t>
            </a:r>
          </a:p>
        </p:txBody>
      </p:sp>
      <p:sp>
        <p:nvSpPr>
          <p:cNvPr id="15" name="object 15"/>
          <p:cNvSpPr txBox="1"/>
          <p:nvPr/>
        </p:nvSpPr>
        <p:spPr>
          <a:xfrm>
            <a:off x="417110" y="2430529"/>
            <a:ext cx="57848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Oil</a:t>
            </a:r>
            <a:r>
              <a:rPr sz="900" b="1" spc="-65" dirty="0">
                <a:latin typeface="Arial"/>
                <a:cs typeface="Arial"/>
              </a:rPr>
              <a:t> </a:t>
            </a:r>
            <a:r>
              <a:rPr sz="900" b="1" dirty="0">
                <a:latin typeface="Arial"/>
                <a:cs typeface="Arial"/>
              </a:rPr>
              <a:t>Colour</a:t>
            </a:r>
            <a:endParaRPr sz="900" dirty="0">
              <a:latin typeface="Arial"/>
              <a:cs typeface="Arial"/>
            </a:endParaRPr>
          </a:p>
        </p:txBody>
      </p:sp>
      <p:sp>
        <p:nvSpPr>
          <p:cNvPr id="16" name="object 16"/>
          <p:cNvSpPr/>
          <p:nvPr/>
        </p:nvSpPr>
        <p:spPr>
          <a:xfrm>
            <a:off x="380895" y="2378709"/>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17" name="object 17"/>
          <p:cNvSpPr txBox="1"/>
          <p:nvPr/>
        </p:nvSpPr>
        <p:spPr>
          <a:xfrm>
            <a:off x="396798" y="3124710"/>
            <a:ext cx="69278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Watercolour</a:t>
            </a:r>
            <a:endParaRPr sz="900">
              <a:latin typeface="Arial"/>
              <a:cs typeface="Arial"/>
            </a:endParaRPr>
          </a:p>
        </p:txBody>
      </p:sp>
      <p:sp>
        <p:nvSpPr>
          <p:cNvPr id="18" name="object 18"/>
          <p:cNvSpPr/>
          <p:nvPr/>
        </p:nvSpPr>
        <p:spPr>
          <a:xfrm>
            <a:off x="415988" y="3108705"/>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19" name="object 19"/>
          <p:cNvSpPr txBox="1"/>
          <p:nvPr/>
        </p:nvSpPr>
        <p:spPr>
          <a:xfrm>
            <a:off x="441451" y="4002151"/>
            <a:ext cx="80581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Acrylic</a:t>
            </a:r>
            <a:r>
              <a:rPr sz="900" b="1" spc="-65" dirty="0">
                <a:latin typeface="Arial"/>
                <a:cs typeface="Arial"/>
              </a:rPr>
              <a:t> </a:t>
            </a:r>
            <a:r>
              <a:rPr sz="900" b="1" dirty="0">
                <a:latin typeface="Arial"/>
                <a:cs typeface="Arial"/>
              </a:rPr>
              <a:t>Colour</a:t>
            </a:r>
            <a:endParaRPr sz="900">
              <a:latin typeface="Arial"/>
              <a:cs typeface="Arial"/>
            </a:endParaRPr>
          </a:p>
        </p:txBody>
      </p:sp>
      <p:sp>
        <p:nvSpPr>
          <p:cNvPr id="20" name="object 20"/>
          <p:cNvSpPr/>
          <p:nvPr/>
        </p:nvSpPr>
        <p:spPr>
          <a:xfrm>
            <a:off x="393065" y="3997832"/>
            <a:ext cx="995680" cy="0"/>
          </a:xfrm>
          <a:custGeom>
            <a:avLst/>
            <a:gdLst/>
            <a:ahLst/>
            <a:cxnLst/>
            <a:rect l="l" t="t" r="r" b="b"/>
            <a:pathLst>
              <a:path w="995680">
                <a:moveTo>
                  <a:pt x="0" y="0"/>
                </a:moveTo>
                <a:lnTo>
                  <a:pt x="995679" y="0"/>
                </a:lnTo>
              </a:path>
            </a:pathLst>
          </a:custGeom>
          <a:ln w="12700">
            <a:solidFill>
              <a:srgbClr val="000000"/>
            </a:solidFill>
          </a:ln>
        </p:spPr>
        <p:txBody>
          <a:bodyPr wrap="square" lIns="0" tIns="0" rIns="0" bIns="0" rtlCol="0"/>
          <a:lstStyle/>
          <a:p>
            <a:endParaRPr/>
          </a:p>
        </p:txBody>
      </p:sp>
      <p:sp>
        <p:nvSpPr>
          <p:cNvPr id="21" name="object 21"/>
          <p:cNvSpPr txBox="1"/>
          <p:nvPr/>
        </p:nvSpPr>
        <p:spPr>
          <a:xfrm>
            <a:off x="439927" y="4738242"/>
            <a:ext cx="51562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Gouache</a:t>
            </a:r>
            <a:endParaRPr sz="900">
              <a:latin typeface="Arial"/>
              <a:cs typeface="Arial"/>
            </a:endParaRPr>
          </a:p>
        </p:txBody>
      </p:sp>
      <p:sp>
        <p:nvSpPr>
          <p:cNvPr id="22" name="object 22"/>
          <p:cNvSpPr/>
          <p:nvPr/>
        </p:nvSpPr>
        <p:spPr>
          <a:xfrm>
            <a:off x="429259" y="4731499"/>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23" name="object 23"/>
          <p:cNvSpPr txBox="1"/>
          <p:nvPr/>
        </p:nvSpPr>
        <p:spPr>
          <a:xfrm>
            <a:off x="449072" y="5462142"/>
            <a:ext cx="42672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Pastels</a:t>
            </a:r>
            <a:endParaRPr sz="900">
              <a:latin typeface="Arial"/>
              <a:cs typeface="Arial"/>
            </a:endParaRPr>
          </a:p>
        </p:txBody>
      </p:sp>
      <p:sp>
        <p:nvSpPr>
          <p:cNvPr id="24" name="object 24"/>
          <p:cNvSpPr/>
          <p:nvPr/>
        </p:nvSpPr>
        <p:spPr>
          <a:xfrm>
            <a:off x="405765" y="5453760"/>
            <a:ext cx="995680" cy="0"/>
          </a:xfrm>
          <a:custGeom>
            <a:avLst/>
            <a:gdLst/>
            <a:ahLst/>
            <a:cxnLst/>
            <a:rect l="l" t="t" r="r" b="b"/>
            <a:pathLst>
              <a:path w="995680">
                <a:moveTo>
                  <a:pt x="0" y="0"/>
                </a:moveTo>
                <a:lnTo>
                  <a:pt x="995679" y="0"/>
                </a:lnTo>
              </a:path>
            </a:pathLst>
          </a:custGeom>
          <a:ln w="12700">
            <a:solidFill>
              <a:srgbClr val="000000"/>
            </a:solidFill>
          </a:ln>
        </p:spPr>
        <p:txBody>
          <a:bodyPr wrap="square" lIns="0" tIns="0" rIns="0" bIns="0" rtlCol="0"/>
          <a:lstStyle/>
          <a:p>
            <a:endParaRPr/>
          </a:p>
        </p:txBody>
      </p:sp>
      <p:sp>
        <p:nvSpPr>
          <p:cNvPr id="25" name="object 25"/>
          <p:cNvSpPr txBox="1"/>
          <p:nvPr/>
        </p:nvSpPr>
        <p:spPr>
          <a:xfrm>
            <a:off x="436880" y="5889116"/>
            <a:ext cx="38925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Easels</a:t>
            </a:r>
            <a:endParaRPr sz="900">
              <a:latin typeface="Arial"/>
              <a:cs typeface="Arial"/>
            </a:endParaRPr>
          </a:p>
        </p:txBody>
      </p:sp>
      <p:sp>
        <p:nvSpPr>
          <p:cNvPr id="26" name="object 26"/>
          <p:cNvSpPr/>
          <p:nvPr/>
        </p:nvSpPr>
        <p:spPr>
          <a:xfrm>
            <a:off x="429259" y="5885433"/>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27" name="object 27"/>
          <p:cNvSpPr txBox="1"/>
          <p:nvPr/>
        </p:nvSpPr>
        <p:spPr>
          <a:xfrm>
            <a:off x="444500" y="6353936"/>
            <a:ext cx="25527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Arial"/>
                <a:cs typeface="Arial"/>
              </a:rPr>
              <a:t>In</a:t>
            </a:r>
            <a:r>
              <a:rPr sz="900" b="1" spc="-5" dirty="0">
                <a:latin typeface="Arial"/>
                <a:cs typeface="Arial"/>
              </a:rPr>
              <a:t>ks</a:t>
            </a:r>
            <a:endParaRPr sz="900">
              <a:latin typeface="Arial"/>
              <a:cs typeface="Arial"/>
            </a:endParaRPr>
          </a:p>
        </p:txBody>
      </p:sp>
      <p:sp>
        <p:nvSpPr>
          <p:cNvPr id="28" name="object 28"/>
          <p:cNvSpPr txBox="1"/>
          <p:nvPr/>
        </p:nvSpPr>
        <p:spPr>
          <a:xfrm>
            <a:off x="432308" y="6786753"/>
            <a:ext cx="48387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Brushes</a:t>
            </a:r>
            <a:endParaRPr sz="900">
              <a:latin typeface="Arial"/>
              <a:cs typeface="Arial"/>
            </a:endParaRPr>
          </a:p>
        </p:txBody>
      </p:sp>
      <p:sp>
        <p:nvSpPr>
          <p:cNvPr id="29" name="object 29"/>
          <p:cNvSpPr/>
          <p:nvPr/>
        </p:nvSpPr>
        <p:spPr>
          <a:xfrm>
            <a:off x="396798" y="6364067"/>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30" name="object 30"/>
          <p:cNvSpPr txBox="1"/>
          <p:nvPr/>
        </p:nvSpPr>
        <p:spPr>
          <a:xfrm>
            <a:off x="444500" y="7368920"/>
            <a:ext cx="815340" cy="299720"/>
          </a:xfrm>
          <a:prstGeom prst="rect">
            <a:avLst/>
          </a:prstGeom>
        </p:spPr>
        <p:txBody>
          <a:bodyPr vert="horz" wrap="square" lIns="0" tIns="12700" rIns="0" bIns="0" rtlCol="0">
            <a:spAutoFit/>
          </a:bodyPr>
          <a:lstStyle/>
          <a:p>
            <a:pPr marL="12700" marR="5080">
              <a:lnSpc>
                <a:spcPct val="100000"/>
              </a:lnSpc>
              <a:spcBef>
                <a:spcPts val="100"/>
              </a:spcBef>
            </a:pPr>
            <a:r>
              <a:rPr sz="900" b="1" spc="-5" dirty="0">
                <a:latin typeface="Arial"/>
                <a:cs typeface="Arial"/>
              </a:rPr>
              <a:t>Surfaces,  Canvas,</a:t>
            </a:r>
            <a:r>
              <a:rPr sz="900" b="1" spc="-45" dirty="0">
                <a:latin typeface="Arial"/>
                <a:cs typeface="Arial"/>
              </a:rPr>
              <a:t> </a:t>
            </a:r>
            <a:r>
              <a:rPr sz="900" b="1" spc="-5" dirty="0">
                <a:latin typeface="Arial"/>
                <a:cs typeface="Arial"/>
              </a:rPr>
              <a:t>Paper</a:t>
            </a:r>
            <a:endParaRPr sz="900">
              <a:latin typeface="Arial"/>
              <a:cs typeface="Arial"/>
            </a:endParaRPr>
          </a:p>
        </p:txBody>
      </p:sp>
      <p:sp>
        <p:nvSpPr>
          <p:cNvPr id="31" name="object 31"/>
          <p:cNvSpPr/>
          <p:nvPr/>
        </p:nvSpPr>
        <p:spPr>
          <a:xfrm>
            <a:off x="415314" y="6768215"/>
            <a:ext cx="995680" cy="0"/>
          </a:xfrm>
          <a:custGeom>
            <a:avLst/>
            <a:gdLst/>
            <a:ahLst/>
            <a:cxnLst/>
            <a:rect l="l" t="t" r="r" b="b"/>
            <a:pathLst>
              <a:path w="995680">
                <a:moveTo>
                  <a:pt x="0" y="0"/>
                </a:moveTo>
                <a:lnTo>
                  <a:pt x="995679" y="0"/>
                </a:lnTo>
              </a:path>
            </a:pathLst>
          </a:custGeom>
          <a:ln w="12700">
            <a:solidFill>
              <a:srgbClr val="000000"/>
            </a:solidFill>
          </a:ln>
        </p:spPr>
        <p:txBody>
          <a:bodyPr wrap="square" lIns="0" tIns="0" rIns="0" bIns="0" rtlCol="0"/>
          <a:lstStyle/>
          <a:p>
            <a:endParaRPr/>
          </a:p>
        </p:txBody>
      </p:sp>
      <p:sp>
        <p:nvSpPr>
          <p:cNvPr id="33" name="object 33"/>
          <p:cNvSpPr txBox="1"/>
          <p:nvPr/>
        </p:nvSpPr>
        <p:spPr>
          <a:xfrm>
            <a:off x="441451" y="7913369"/>
            <a:ext cx="573405" cy="301625"/>
          </a:xfrm>
          <a:prstGeom prst="rect">
            <a:avLst/>
          </a:prstGeom>
        </p:spPr>
        <p:txBody>
          <a:bodyPr vert="horz" wrap="square" lIns="0" tIns="10795" rIns="0" bIns="0" rtlCol="0">
            <a:spAutoFit/>
          </a:bodyPr>
          <a:lstStyle/>
          <a:p>
            <a:pPr marL="12700" marR="5080">
              <a:lnSpc>
                <a:spcPct val="101099"/>
              </a:lnSpc>
              <a:spcBef>
                <a:spcPts val="85"/>
              </a:spcBef>
            </a:pPr>
            <a:r>
              <a:rPr sz="900" b="1" spc="-5" dirty="0">
                <a:latin typeface="Arial"/>
                <a:cs typeface="Arial"/>
              </a:rPr>
              <a:t>Mediums,  Varnishes</a:t>
            </a:r>
            <a:endParaRPr sz="900">
              <a:latin typeface="Arial"/>
              <a:cs typeface="Arial"/>
            </a:endParaRPr>
          </a:p>
        </p:txBody>
      </p:sp>
      <p:sp>
        <p:nvSpPr>
          <p:cNvPr id="34" name="object 34"/>
          <p:cNvSpPr/>
          <p:nvPr/>
        </p:nvSpPr>
        <p:spPr>
          <a:xfrm>
            <a:off x="405765" y="7908416"/>
            <a:ext cx="995680" cy="0"/>
          </a:xfrm>
          <a:custGeom>
            <a:avLst/>
            <a:gdLst/>
            <a:ahLst/>
            <a:cxnLst/>
            <a:rect l="l" t="t" r="r" b="b"/>
            <a:pathLst>
              <a:path w="995680">
                <a:moveTo>
                  <a:pt x="0" y="0"/>
                </a:moveTo>
                <a:lnTo>
                  <a:pt x="995679" y="0"/>
                </a:lnTo>
              </a:path>
            </a:pathLst>
          </a:custGeom>
          <a:ln w="12700">
            <a:solidFill>
              <a:srgbClr val="000000"/>
            </a:solidFill>
          </a:ln>
        </p:spPr>
        <p:txBody>
          <a:bodyPr wrap="square" lIns="0" tIns="0" rIns="0" bIns="0" rtlCol="0"/>
          <a:lstStyle/>
          <a:p>
            <a:endParaRPr/>
          </a:p>
        </p:txBody>
      </p:sp>
      <p:sp>
        <p:nvSpPr>
          <p:cNvPr id="35" name="object 35"/>
          <p:cNvSpPr txBox="1"/>
          <p:nvPr/>
        </p:nvSpPr>
        <p:spPr>
          <a:xfrm>
            <a:off x="449072" y="8565641"/>
            <a:ext cx="70612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Arial"/>
                <a:cs typeface="Arial"/>
              </a:rPr>
              <a:t>Marker</a:t>
            </a:r>
            <a:r>
              <a:rPr sz="900" b="1" spc="-60" dirty="0">
                <a:latin typeface="Arial"/>
                <a:cs typeface="Arial"/>
              </a:rPr>
              <a:t> </a:t>
            </a:r>
            <a:r>
              <a:rPr sz="900" b="1" spc="-5" dirty="0">
                <a:latin typeface="Arial"/>
                <a:cs typeface="Arial"/>
              </a:rPr>
              <a:t>Pens</a:t>
            </a:r>
            <a:endParaRPr sz="900">
              <a:latin typeface="Arial"/>
              <a:cs typeface="Arial"/>
            </a:endParaRPr>
          </a:p>
        </p:txBody>
      </p:sp>
      <p:sp>
        <p:nvSpPr>
          <p:cNvPr id="36" name="object 36"/>
          <p:cNvSpPr/>
          <p:nvPr/>
        </p:nvSpPr>
        <p:spPr>
          <a:xfrm>
            <a:off x="424180" y="8569959"/>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37" name="object 37"/>
          <p:cNvSpPr txBox="1"/>
          <p:nvPr/>
        </p:nvSpPr>
        <p:spPr>
          <a:xfrm>
            <a:off x="408571" y="9009269"/>
            <a:ext cx="69977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Accessories</a:t>
            </a:r>
            <a:endParaRPr sz="900" dirty="0">
              <a:latin typeface="Arial"/>
              <a:cs typeface="Arial"/>
            </a:endParaRPr>
          </a:p>
        </p:txBody>
      </p:sp>
      <p:sp>
        <p:nvSpPr>
          <p:cNvPr id="38" name="object 38"/>
          <p:cNvSpPr/>
          <p:nvPr/>
        </p:nvSpPr>
        <p:spPr>
          <a:xfrm>
            <a:off x="396798" y="9009269"/>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39" name="object 39"/>
          <p:cNvSpPr txBox="1"/>
          <p:nvPr/>
        </p:nvSpPr>
        <p:spPr>
          <a:xfrm>
            <a:off x="1580133" y="10162051"/>
            <a:ext cx="4199890" cy="257175"/>
          </a:xfrm>
          <a:prstGeom prst="rect">
            <a:avLst/>
          </a:prstGeom>
        </p:spPr>
        <p:txBody>
          <a:bodyPr vert="horz" wrap="square" lIns="0" tIns="3175" rIns="0" bIns="0" rtlCol="0">
            <a:spAutoFit/>
          </a:bodyPr>
          <a:lstStyle/>
          <a:p>
            <a:pPr marL="12700">
              <a:lnSpc>
                <a:spcPts val="940"/>
              </a:lnSpc>
              <a:spcBef>
                <a:spcPts val="25"/>
              </a:spcBef>
            </a:pPr>
            <a:r>
              <a:rPr sz="800" spc="-5" dirty="0">
                <a:latin typeface="Arial"/>
                <a:cs typeface="Arial"/>
              </a:rPr>
              <a:t>Colart International Holdings Ltd. </a:t>
            </a:r>
            <a:r>
              <a:rPr sz="800" dirty="0">
                <a:latin typeface="Arial"/>
                <a:cs typeface="Arial"/>
              </a:rPr>
              <a:t>The </a:t>
            </a:r>
            <a:r>
              <a:rPr sz="800" spc="-5" dirty="0">
                <a:latin typeface="Arial"/>
                <a:cs typeface="Arial"/>
              </a:rPr>
              <a:t>Studio </a:t>
            </a:r>
            <a:r>
              <a:rPr sz="800" dirty="0">
                <a:latin typeface="Arial"/>
                <a:cs typeface="Arial"/>
              </a:rPr>
              <a:t>Building, </a:t>
            </a:r>
            <a:r>
              <a:rPr sz="800" spc="-5" dirty="0">
                <a:latin typeface="Arial"/>
                <a:cs typeface="Arial"/>
              </a:rPr>
              <a:t>21 Evesham Street, London, </a:t>
            </a:r>
            <a:r>
              <a:rPr sz="800" spc="5" dirty="0">
                <a:latin typeface="Arial"/>
                <a:cs typeface="Arial"/>
              </a:rPr>
              <a:t>W11</a:t>
            </a:r>
            <a:r>
              <a:rPr sz="800" spc="80" dirty="0">
                <a:latin typeface="Arial"/>
                <a:cs typeface="Arial"/>
              </a:rPr>
              <a:t> </a:t>
            </a:r>
            <a:r>
              <a:rPr sz="800" spc="-5" dirty="0">
                <a:latin typeface="Arial"/>
                <a:cs typeface="Arial"/>
              </a:rPr>
              <a:t>4AJ</a:t>
            </a:r>
            <a:endParaRPr sz="800">
              <a:latin typeface="Arial"/>
              <a:cs typeface="Arial"/>
            </a:endParaRPr>
          </a:p>
          <a:p>
            <a:pPr marL="12700">
              <a:lnSpc>
                <a:spcPts val="940"/>
              </a:lnSpc>
            </a:pPr>
            <a:r>
              <a:rPr sz="800" dirty="0">
                <a:latin typeface="Arial"/>
                <a:cs typeface="Arial"/>
              </a:rPr>
              <a:t>+44 </a:t>
            </a:r>
            <a:r>
              <a:rPr sz="800" spc="-5" dirty="0">
                <a:latin typeface="Arial"/>
                <a:cs typeface="Arial"/>
              </a:rPr>
              <a:t>(0) 208 424 3200 </a:t>
            </a:r>
            <a:r>
              <a:rPr sz="800" dirty="0">
                <a:latin typeface="Arial"/>
                <a:cs typeface="Arial"/>
              </a:rPr>
              <a:t>| </a:t>
            </a:r>
            <a:r>
              <a:rPr sz="800" spc="-5" dirty="0">
                <a:latin typeface="Arial"/>
                <a:cs typeface="Arial"/>
                <a:hlinkClick r:id="rId2"/>
              </a:rPr>
              <a:t>info@colart.com </a:t>
            </a:r>
            <a:r>
              <a:rPr sz="800" dirty="0">
                <a:latin typeface="Arial"/>
                <a:cs typeface="Arial"/>
              </a:rPr>
              <a:t>|</a:t>
            </a:r>
            <a:r>
              <a:rPr sz="800" spc="30" dirty="0">
                <a:latin typeface="Arial"/>
                <a:cs typeface="Arial"/>
              </a:rPr>
              <a:t> </a:t>
            </a:r>
            <a:r>
              <a:rPr sz="800" spc="-5" dirty="0">
                <a:latin typeface="Arial"/>
                <a:cs typeface="Arial"/>
              </a:rPr>
              <a:t>colart.com</a:t>
            </a:r>
            <a:endParaRPr sz="800">
              <a:latin typeface="Arial"/>
              <a:cs typeface="Arial"/>
            </a:endParaRPr>
          </a:p>
        </p:txBody>
      </p:sp>
      <p:sp>
        <p:nvSpPr>
          <p:cNvPr id="43" name="object 34">
            <a:extLst>
              <a:ext uri="{FF2B5EF4-FFF2-40B4-BE49-F238E27FC236}">
                <a16:creationId xmlns:a16="http://schemas.microsoft.com/office/drawing/2014/main" id="{63D2037F-C550-4D69-9B21-CACBADE7859A}"/>
              </a:ext>
            </a:extLst>
          </p:cNvPr>
          <p:cNvSpPr/>
          <p:nvPr/>
        </p:nvSpPr>
        <p:spPr>
          <a:xfrm>
            <a:off x="393065" y="7344536"/>
            <a:ext cx="995680" cy="0"/>
          </a:xfrm>
          <a:custGeom>
            <a:avLst/>
            <a:gdLst/>
            <a:ahLst/>
            <a:cxnLst/>
            <a:rect l="l" t="t" r="r" b="b"/>
            <a:pathLst>
              <a:path w="995680">
                <a:moveTo>
                  <a:pt x="0" y="0"/>
                </a:moveTo>
                <a:lnTo>
                  <a:pt x="995679" y="0"/>
                </a:lnTo>
              </a:path>
            </a:pathLst>
          </a:custGeom>
          <a:ln w="12700">
            <a:solidFill>
              <a:srgbClr val="000000"/>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0133" y="2378709"/>
            <a:ext cx="5211445" cy="323850"/>
          </a:xfrm>
          <a:prstGeom prst="rect">
            <a:avLst/>
          </a:prstGeom>
        </p:spPr>
        <p:txBody>
          <a:bodyPr vert="horz" wrap="square" lIns="0" tIns="22225" rIns="0" bIns="0" rtlCol="0">
            <a:spAutoFit/>
          </a:bodyPr>
          <a:lstStyle/>
          <a:p>
            <a:pPr marL="12700" marR="5080">
              <a:lnSpc>
                <a:spcPts val="1150"/>
              </a:lnSpc>
              <a:spcBef>
                <a:spcPts val="175"/>
              </a:spcBef>
            </a:pPr>
            <a:r>
              <a:rPr sz="1000" spc="-5" dirty="0">
                <a:latin typeface="Arial"/>
                <a:cs typeface="Arial"/>
              </a:rPr>
              <a:t>Our brands </a:t>
            </a:r>
            <a:r>
              <a:rPr sz="1000" dirty="0">
                <a:latin typeface="Arial"/>
                <a:cs typeface="Arial"/>
              </a:rPr>
              <a:t>are </a:t>
            </a:r>
            <a:r>
              <a:rPr sz="1000" spc="-5" dirty="0">
                <a:latin typeface="Arial"/>
                <a:cs typeface="Arial"/>
              </a:rPr>
              <a:t>at the heart of our business, and their unique heritage dates back to the 18th  century.</a:t>
            </a:r>
            <a:endParaRPr sz="1000" dirty="0">
              <a:latin typeface="Arial"/>
              <a:cs typeface="Arial"/>
            </a:endParaRPr>
          </a:p>
        </p:txBody>
      </p:sp>
      <p:sp>
        <p:nvSpPr>
          <p:cNvPr id="3" name="object 3"/>
          <p:cNvSpPr txBox="1"/>
          <p:nvPr/>
        </p:nvSpPr>
        <p:spPr>
          <a:xfrm>
            <a:off x="1580133" y="2816097"/>
            <a:ext cx="5492750" cy="1200785"/>
          </a:xfrm>
          <a:prstGeom prst="rect">
            <a:avLst/>
          </a:prstGeom>
        </p:spPr>
        <p:txBody>
          <a:bodyPr vert="horz" wrap="square" lIns="0" tIns="22225" rIns="0" bIns="0" rtlCol="0">
            <a:spAutoFit/>
          </a:bodyPr>
          <a:lstStyle/>
          <a:p>
            <a:pPr marL="12700" marR="34290">
              <a:lnSpc>
                <a:spcPts val="1150"/>
              </a:lnSpc>
              <a:spcBef>
                <a:spcPts val="175"/>
              </a:spcBef>
            </a:pPr>
            <a:r>
              <a:rPr sz="1000" spc="10" dirty="0">
                <a:latin typeface="Arial"/>
                <a:cs typeface="Arial"/>
              </a:rPr>
              <a:t>We </a:t>
            </a:r>
            <a:r>
              <a:rPr sz="1000" spc="-5" dirty="0">
                <a:latin typeface="Arial"/>
                <a:cs typeface="Arial"/>
              </a:rPr>
              <a:t>are commited to nurturing and developing these great brands. </a:t>
            </a:r>
            <a:r>
              <a:rPr sz="1000" spc="15" dirty="0">
                <a:latin typeface="Arial"/>
                <a:cs typeface="Arial"/>
              </a:rPr>
              <a:t>We </a:t>
            </a:r>
            <a:r>
              <a:rPr sz="1000" spc="-5" dirty="0">
                <a:latin typeface="Arial"/>
                <a:cs typeface="Arial"/>
              </a:rPr>
              <a:t>do </a:t>
            </a:r>
            <a:r>
              <a:rPr sz="1000" spc="-10" dirty="0">
                <a:latin typeface="Arial"/>
                <a:cs typeface="Arial"/>
              </a:rPr>
              <a:t>this </a:t>
            </a:r>
            <a:r>
              <a:rPr sz="1000" spc="5" dirty="0">
                <a:latin typeface="Arial"/>
                <a:cs typeface="Arial"/>
              </a:rPr>
              <a:t>by </a:t>
            </a:r>
            <a:r>
              <a:rPr sz="1000" spc="-5" dirty="0">
                <a:latin typeface="Arial"/>
                <a:cs typeface="Arial"/>
              </a:rPr>
              <a:t>celebrating their  diversity, fostering their individuality and preserving the unique elements of</a:t>
            </a:r>
            <a:r>
              <a:rPr sz="1000" spc="90" dirty="0">
                <a:latin typeface="Arial"/>
                <a:cs typeface="Arial"/>
              </a:rPr>
              <a:t> </a:t>
            </a:r>
            <a:r>
              <a:rPr sz="1000" dirty="0">
                <a:latin typeface="Arial"/>
                <a:cs typeface="Arial"/>
              </a:rPr>
              <a:t>heritage.</a:t>
            </a:r>
            <a:endParaRPr sz="1000">
              <a:latin typeface="Arial"/>
              <a:cs typeface="Arial"/>
            </a:endParaRPr>
          </a:p>
          <a:p>
            <a:pPr>
              <a:lnSpc>
                <a:spcPct val="100000"/>
              </a:lnSpc>
              <a:spcBef>
                <a:spcPts val="10"/>
              </a:spcBef>
            </a:pPr>
            <a:endParaRPr sz="1000">
              <a:latin typeface="Arial"/>
              <a:cs typeface="Arial"/>
            </a:endParaRPr>
          </a:p>
          <a:p>
            <a:pPr marL="12700" marR="284480">
              <a:lnSpc>
                <a:spcPts val="1150"/>
              </a:lnSpc>
            </a:pPr>
            <a:r>
              <a:rPr sz="1000" spc="-5" dirty="0">
                <a:latin typeface="Arial"/>
                <a:cs typeface="Arial"/>
              </a:rPr>
              <a:t>At the </a:t>
            </a:r>
            <a:r>
              <a:rPr sz="1000" dirty="0">
                <a:latin typeface="Arial"/>
                <a:cs typeface="Arial"/>
              </a:rPr>
              <a:t>same time, </a:t>
            </a:r>
            <a:r>
              <a:rPr sz="1000" spc="-15" dirty="0">
                <a:latin typeface="Arial"/>
                <a:cs typeface="Arial"/>
              </a:rPr>
              <a:t>we </a:t>
            </a:r>
            <a:r>
              <a:rPr sz="1000" spc="-5" dirty="0">
                <a:latin typeface="Arial"/>
                <a:cs typeface="Arial"/>
              </a:rPr>
              <a:t>constantly respond to the changing needs of artists </a:t>
            </a:r>
            <a:r>
              <a:rPr sz="1000" dirty="0">
                <a:latin typeface="Arial"/>
                <a:cs typeface="Arial"/>
              </a:rPr>
              <a:t>by </a:t>
            </a:r>
            <a:r>
              <a:rPr sz="1000" spc="-5" dirty="0">
                <a:latin typeface="Arial"/>
                <a:cs typeface="Arial"/>
              </a:rPr>
              <a:t>improving the  performance of our product ranges through the application of </a:t>
            </a:r>
            <a:r>
              <a:rPr sz="1000" spc="5" dirty="0">
                <a:latin typeface="Arial"/>
                <a:cs typeface="Arial"/>
              </a:rPr>
              <a:t>the </a:t>
            </a:r>
            <a:r>
              <a:rPr sz="1000" spc="-5" dirty="0">
                <a:latin typeface="Arial"/>
                <a:cs typeface="Arial"/>
              </a:rPr>
              <a:t>latest available</a:t>
            </a:r>
            <a:r>
              <a:rPr sz="1000" spc="175" dirty="0">
                <a:latin typeface="Arial"/>
                <a:cs typeface="Arial"/>
              </a:rPr>
              <a:t> </a:t>
            </a:r>
            <a:r>
              <a:rPr sz="1000" spc="-5" dirty="0">
                <a:latin typeface="Arial"/>
                <a:cs typeface="Arial"/>
              </a:rPr>
              <a:t>technology.</a:t>
            </a:r>
            <a:endParaRPr sz="1000">
              <a:latin typeface="Arial"/>
              <a:cs typeface="Arial"/>
            </a:endParaRPr>
          </a:p>
          <a:p>
            <a:pPr>
              <a:lnSpc>
                <a:spcPct val="100000"/>
              </a:lnSpc>
              <a:spcBef>
                <a:spcPts val="50"/>
              </a:spcBef>
            </a:pPr>
            <a:endParaRPr sz="950">
              <a:latin typeface="Arial"/>
              <a:cs typeface="Arial"/>
            </a:endParaRPr>
          </a:p>
          <a:p>
            <a:pPr marL="12700" marR="5080">
              <a:lnSpc>
                <a:spcPts val="1150"/>
              </a:lnSpc>
            </a:pPr>
            <a:r>
              <a:rPr sz="1000" spc="-5" dirty="0">
                <a:latin typeface="Arial"/>
                <a:cs typeface="Arial"/>
              </a:rPr>
              <a:t>Today, Colart is the world's leading artist's materials company, and through our brands </a:t>
            </a:r>
            <a:r>
              <a:rPr sz="1000" spc="-15" dirty="0">
                <a:latin typeface="Arial"/>
                <a:cs typeface="Arial"/>
              </a:rPr>
              <a:t>we </a:t>
            </a:r>
            <a:r>
              <a:rPr sz="1000" spc="-5" dirty="0">
                <a:latin typeface="Arial"/>
                <a:cs typeface="Arial"/>
              </a:rPr>
              <a:t>deliver  true</a:t>
            </a:r>
            <a:r>
              <a:rPr sz="1000" spc="-10" dirty="0">
                <a:latin typeface="Arial"/>
                <a:cs typeface="Arial"/>
              </a:rPr>
              <a:t> </a:t>
            </a:r>
            <a:r>
              <a:rPr sz="1000" spc="-5" dirty="0">
                <a:latin typeface="Arial"/>
                <a:cs typeface="Arial"/>
              </a:rPr>
              <a:t>inspiration.</a:t>
            </a:r>
            <a:endParaRPr sz="1000">
              <a:latin typeface="Arial"/>
              <a:cs typeface="Arial"/>
            </a:endParaRPr>
          </a:p>
        </p:txBody>
      </p:sp>
      <p:sp>
        <p:nvSpPr>
          <p:cNvPr id="4" name="object 4"/>
          <p:cNvSpPr txBox="1"/>
          <p:nvPr/>
        </p:nvSpPr>
        <p:spPr>
          <a:xfrm>
            <a:off x="1580133" y="4424298"/>
            <a:ext cx="5652135" cy="4996815"/>
          </a:xfrm>
          <a:prstGeom prst="rect">
            <a:avLst/>
          </a:prstGeom>
        </p:spPr>
        <p:txBody>
          <a:bodyPr vert="horz" wrap="square" lIns="0" tIns="12065" rIns="0" bIns="0" rtlCol="0">
            <a:spAutoFit/>
          </a:bodyPr>
          <a:lstStyle/>
          <a:p>
            <a:pPr marL="13970">
              <a:lnSpc>
                <a:spcPts val="1170"/>
              </a:lnSpc>
              <a:spcBef>
                <a:spcPts val="95"/>
              </a:spcBef>
            </a:pPr>
            <a:r>
              <a:rPr sz="1000" spc="-5" dirty="0">
                <a:latin typeface="Arial"/>
                <a:cs typeface="Arial"/>
              </a:rPr>
              <a:t>Founded</a:t>
            </a:r>
            <a:r>
              <a:rPr sz="1000" dirty="0">
                <a:latin typeface="Arial"/>
                <a:cs typeface="Arial"/>
              </a:rPr>
              <a:t> </a:t>
            </a:r>
            <a:r>
              <a:rPr sz="1000" spc="-5" dirty="0">
                <a:latin typeface="Arial"/>
                <a:cs typeface="Arial"/>
              </a:rPr>
              <a:t>1832</a:t>
            </a:r>
            <a:endParaRPr sz="1000">
              <a:latin typeface="Arial"/>
              <a:cs typeface="Arial"/>
            </a:endParaRPr>
          </a:p>
          <a:p>
            <a:pPr marL="13970" marR="59690">
              <a:lnSpc>
                <a:spcPts val="1150"/>
              </a:lnSpc>
              <a:spcBef>
                <a:spcPts val="50"/>
              </a:spcBef>
            </a:pPr>
            <a:r>
              <a:rPr sz="1000" dirty="0">
                <a:latin typeface="Arial"/>
                <a:cs typeface="Arial"/>
              </a:rPr>
              <a:t>Winsor </a:t>
            </a:r>
            <a:r>
              <a:rPr sz="1000" spc="-5" dirty="0">
                <a:latin typeface="Arial"/>
                <a:cs typeface="Arial"/>
              </a:rPr>
              <a:t>&amp; Newton </a:t>
            </a:r>
            <a:r>
              <a:rPr sz="1000" spc="-10" dirty="0">
                <a:latin typeface="Arial"/>
                <a:cs typeface="Arial"/>
              </a:rPr>
              <a:t>is </a:t>
            </a:r>
            <a:r>
              <a:rPr sz="1000" spc="-5" dirty="0">
                <a:latin typeface="Arial"/>
                <a:cs typeface="Arial"/>
              </a:rPr>
              <a:t>committed </a:t>
            </a:r>
            <a:r>
              <a:rPr sz="1000" dirty="0">
                <a:latin typeface="Arial"/>
                <a:cs typeface="Arial"/>
              </a:rPr>
              <a:t>to </a:t>
            </a:r>
            <a:r>
              <a:rPr sz="1000" spc="-5" dirty="0">
                <a:latin typeface="Arial"/>
                <a:cs typeface="Arial"/>
              </a:rPr>
              <a:t>the pursuit of perfection. Ever since it was founded </a:t>
            </a:r>
            <a:r>
              <a:rPr sz="1000" spc="5" dirty="0">
                <a:latin typeface="Arial"/>
                <a:cs typeface="Arial"/>
              </a:rPr>
              <a:t>by </a:t>
            </a:r>
            <a:r>
              <a:rPr sz="1000" spc="-5" dirty="0">
                <a:latin typeface="Arial"/>
                <a:cs typeface="Arial"/>
              </a:rPr>
              <a:t>the  partnership of </a:t>
            </a:r>
            <a:r>
              <a:rPr sz="1000" dirty="0">
                <a:latin typeface="Arial"/>
                <a:cs typeface="Arial"/>
              </a:rPr>
              <a:t>chemist William Winsor </a:t>
            </a:r>
            <a:r>
              <a:rPr sz="1000" spc="-5" dirty="0">
                <a:latin typeface="Arial"/>
                <a:cs typeface="Arial"/>
              </a:rPr>
              <a:t>and artist </a:t>
            </a:r>
            <a:r>
              <a:rPr sz="1000" dirty="0">
                <a:latin typeface="Arial"/>
                <a:cs typeface="Arial"/>
              </a:rPr>
              <a:t>Henry </a:t>
            </a:r>
            <a:r>
              <a:rPr sz="1000" spc="-5" dirty="0">
                <a:latin typeface="Arial"/>
                <a:cs typeface="Arial"/>
              </a:rPr>
              <a:t>Newton it has been a driving </a:t>
            </a:r>
            <a:r>
              <a:rPr sz="1000" dirty="0">
                <a:latin typeface="Arial"/>
                <a:cs typeface="Arial"/>
              </a:rPr>
              <a:t>force </a:t>
            </a:r>
            <a:r>
              <a:rPr sz="1000" spc="-10" dirty="0">
                <a:latin typeface="Arial"/>
                <a:cs typeface="Arial"/>
              </a:rPr>
              <a:t>in  </a:t>
            </a:r>
            <a:r>
              <a:rPr sz="1000" spc="-5" dirty="0">
                <a:latin typeface="Arial"/>
                <a:cs typeface="Arial"/>
              </a:rPr>
              <a:t>developing colour chemistry, pioneering art materials, and </a:t>
            </a:r>
            <a:r>
              <a:rPr sz="1000" dirty="0">
                <a:latin typeface="Arial"/>
                <a:cs typeface="Arial"/>
              </a:rPr>
              <a:t>key </a:t>
            </a:r>
            <a:r>
              <a:rPr sz="1000" spc="-5" dirty="0">
                <a:latin typeface="Arial"/>
                <a:cs typeface="Arial"/>
              </a:rPr>
              <a:t>developments within fine art</a:t>
            </a:r>
            <a:r>
              <a:rPr sz="1000" spc="165" dirty="0">
                <a:latin typeface="Arial"/>
                <a:cs typeface="Arial"/>
              </a:rPr>
              <a:t> </a:t>
            </a:r>
            <a:r>
              <a:rPr sz="1000" dirty="0">
                <a:latin typeface="Arial"/>
                <a:cs typeface="Arial"/>
              </a:rPr>
              <a:t>practice</a:t>
            </a:r>
            <a:endParaRPr sz="1000">
              <a:latin typeface="Arial"/>
              <a:cs typeface="Arial"/>
            </a:endParaRPr>
          </a:p>
          <a:p>
            <a:pPr>
              <a:lnSpc>
                <a:spcPct val="100000"/>
              </a:lnSpc>
            </a:pPr>
            <a:endParaRPr sz="1100">
              <a:latin typeface="Arial"/>
              <a:cs typeface="Arial"/>
            </a:endParaRPr>
          </a:p>
          <a:p>
            <a:pPr marL="12700">
              <a:lnSpc>
                <a:spcPts val="1175"/>
              </a:lnSpc>
              <a:spcBef>
                <a:spcPts val="955"/>
              </a:spcBef>
            </a:pPr>
            <a:r>
              <a:rPr sz="1000" spc="-5" dirty="0">
                <a:latin typeface="Arial"/>
                <a:cs typeface="Arial"/>
              </a:rPr>
              <a:t>Founded</a:t>
            </a:r>
            <a:r>
              <a:rPr sz="1000" dirty="0">
                <a:latin typeface="Arial"/>
                <a:cs typeface="Arial"/>
              </a:rPr>
              <a:t> </a:t>
            </a:r>
            <a:r>
              <a:rPr sz="1000" spc="-5" dirty="0">
                <a:latin typeface="Arial"/>
                <a:cs typeface="Arial"/>
              </a:rPr>
              <a:t>1766</a:t>
            </a:r>
            <a:endParaRPr sz="1000">
              <a:latin typeface="Arial"/>
              <a:cs typeface="Arial"/>
            </a:endParaRPr>
          </a:p>
          <a:p>
            <a:pPr marL="12700" marR="184785">
              <a:lnSpc>
                <a:spcPct val="96100"/>
              </a:lnSpc>
              <a:spcBef>
                <a:spcPts val="20"/>
              </a:spcBef>
            </a:pPr>
            <a:r>
              <a:rPr sz="1000" spc="-5" dirty="0">
                <a:latin typeface="Arial"/>
                <a:cs typeface="Arial"/>
              </a:rPr>
              <a:t>Reeves, founded at a </a:t>
            </a:r>
            <a:r>
              <a:rPr sz="1000" dirty="0">
                <a:latin typeface="Arial"/>
                <a:cs typeface="Arial"/>
              </a:rPr>
              <a:t>time </a:t>
            </a:r>
            <a:r>
              <a:rPr sz="1000" spc="-5" dirty="0">
                <a:latin typeface="Arial"/>
                <a:cs typeface="Arial"/>
              </a:rPr>
              <a:t>when art </a:t>
            </a:r>
            <a:r>
              <a:rPr sz="1000" spc="-10" dirty="0">
                <a:latin typeface="Arial"/>
                <a:cs typeface="Arial"/>
              </a:rPr>
              <a:t>was </a:t>
            </a:r>
            <a:r>
              <a:rPr sz="1000" spc="-5" dirty="0">
                <a:latin typeface="Arial"/>
                <a:cs typeface="Arial"/>
              </a:rPr>
              <a:t>synonymous with tradition, is a brand </a:t>
            </a:r>
            <a:r>
              <a:rPr sz="1000" dirty="0">
                <a:latin typeface="Arial"/>
                <a:cs typeface="Arial"/>
              </a:rPr>
              <a:t>that </a:t>
            </a:r>
            <a:r>
              <a:rPr sz="1000" spc="-5" dirty="0">
                <a:latin typeface="Arial"/>
                <a:cs typeface="Arial"/>
              </a:rPr>
              <a:t>champions  creativity. </a:t>
            </a:r>
            <a:r>
              <a:rPr sz="1000" dirty="0">
                <a:latin typeface="Arial"/>
                <a:cs typeface="Arial"/>
              </a:rPr>
              <a:t>Offering </a:t>
            </a:r>
            <a:r>
              <a:rPr sz="1000" spc="-5" dirty="0">
                <a:latin typeface="Arial"/>
                <a:cs typeface="Arial"/>
              </a:rPr>
              <a:t>a comprehensive portfolio of creative tools, Reeves seeks to guide and inspire  </a:t>
            </a:r>
            <a:r>
              <a:rPr sz="1000" dirty="0">
                <a:latin typeface="Arial"/>
                <a:cs typeface="Arial"/>
              </a:rPr>
              <a:t>every </a:t>
            </a:r>
            <a:r>
              <a:rPr sz="1000" spc="-5" dirty="0">
                <a:latin typeface="Arial"/>
                <a:cs typeface="Arial"/>
              </a:rPr>
              <a:t>generations </a:t>
            </a:r>
            <a:r>
              <a:rPr sz="1000" dirty="0">
                <a:latin typeface="Arial"/>
                <a:cs typeface="Arial"/>
              </a:rPr>
              <a:t>keen </a:t>
            </a:r>
            <a:r>
              <a:rPr sz="1000" spc="-5" dirty="0">
                <a:latin typeface="Arial"/>
                <a:cs typeface="Arial"/>
              </a:rPr>
              <a:t>creative; simplifying and democratising the benefits of</a:t>
            </a:r>
            <a:r>
              <a:rPr sz="1000" spc="50" dirty="0">
                <a:latin typeface="Arial"/>
                <a:cs typeface="Arial"/>
              </a:rPr>
              <a:t> </a:t>
            </a:r>
            <a:r>
              <a:rPr sz="1000" spc="-5" dirty="0">
                <a:latin typeface="Arial"/>
                <a:cs typeface="Arial"/>
              </a:rPr>
              <a:t>art.</a:t>
            </a:r>
            <a:endParaRPr sz="1000">
              <a:latin typeface="Arial"/>
              <a:cs typeface="Arial"/>
            </a:endParaRPr>
          </a:p>
          <a:p>
            <a:pPr>
              <a:lnSpc>
                <a:spcPct val="100000"/>
              </a:lnSpc>
            </a:pPr>
            <a:endParaRPr sz="1100">
              <a:latin typeface="Arial"/>
              <a:cs typeface="Arial"/>
            </a:endParaRPr>
          </a:p>
          <a:p>
            <a:pPr marL="13970">
              <a:lnSpc>
                <a:spcPts val="1175"/>
              </a:lnSpc>
              <a:spcBef>
                <a:spcPts val="980"/>
              </a:spcBef>
            </a:pPr>
            <a:r>
              <a:rPr sz="1000" spc="-5" dirty="0">
                <a:latin typeface="Arial"/>
                <a:cs typeface="Arial"/>
              </a:rPr>
              <a:t>Founded</a:t>
            </a:r>
            <a:r>
              <a:rPr sz="1000" dirty="0">
                <a:latin typeface="Arial"/>
                <a:cs typeface="Arial"/>
              </a:rPr>
              <a:t> </a:t>
            </a:r>
            <a:r>
              <a:rPr sz="1000" spc="-5" dirty="0">
                <a:latin typeface="Arial"/>
                <a:cs typeface="Arial"/>
              </a:rPr>
              <a:t>1720</a:t>
            </a:r>
            <a:endParaRPr sz="1000">
              <a:latin typeface="Arial"/>
              <a:cs typeface="Arial"/>
            </a:endParaRPr>
          </a:p>
          <a:p>
            <a:pPr marL="12700" marR="292100" indent="1270">
              <a:lnSpc>
                <a:spcPts val="1150"/>
              </a:lnSpc>
              <a:spcBef>
                <a:spcPts val="55"/>
              </a:spcBef>
            </a:pPr>
            <a:r>
              <a:rPr sz="1000" spc="-5" dirty="0">
                <a:latin typeface="Arial"/>
                <a:cs typeface="Arial"/>
              </a:rPr>
              <a:t>A pioneer </a:t>
            </a:r>
            <a:r>
              <a:rPr sz="1000" dirty="0">
                <a:latin typeface="Arial"/>
                <a:cs typeface="Arial"/>
              </a:rPr>
              <a:t>in </a:t>
            </a:r>
            <a:r>
              <a:rPr sz="1000" spc="-5" dirty="0">
                <a:latin typeface="Arial"/>
                <a:cs typeface="Arial"/>
              </a:rPr>
              <a:t>fine art colour, materials and tools. </a:t>
            </a:r>
            <a:r>
              <a:rPr sz="1000" dirty="0">
                <a:latin typeface="Arial"/>
                <a:cs typeface="Arial"/>
              </a:rPr>
              <a:t>The </a:t>
            </a:r>
            <a:r>
              <a:rPr sz="1000" spc="-5" dirty="0">
                <a:latin typeface="Arial"/>
                <a:cs typeface="Arial"/>
              </a:rPr>
              <a:t>two founders combined their botanical,  biological and visionary skills to define the natural origins of iconic pigments. Today, their broad  range of fine </a:t>
            </a:r>
            <a:r>
              <a:rPr sz="1000" spc="-10" dirty="0">
                <a:latin typeface="Arial"/>
                <a:cs typeface="Arial"/>
              </a:rPr>
              <a:t>art, </a:t>
            </a:r>
            <a:r>
              <a:rPr sz="1000" spc="-5" dirty="0">
                <a:latin typeface="Arial"/>
                <a:cs typeface="Arial"/>
              </a:rPr>
              <a:t>children’s </a:t>
            </a:r>
            <a:r>
              <a:rPr sz="1000" spc="-10" dirty="0">
                <a:latin typeface="Arial"/>
                <a:cs typeface="Arial"/>
              </a:rPr>
              <a:t>and </a:t>
            </a:r>
            <a:r>
              <a:rPr sz="1000" spc="-5" dirty="0">
                <a:latin typeface="Arial"/>
                <a:cs typeface="Arial"/>
              </a:rPr>
              <a:t>craft products </a:t>
            </a:r>
            <a:r>
              <a:rPr sz="1000" spc="-10" dirty="0">
                <a:latin typeface="Arial"/>
                <a:cs typeface="Arial"/>
              </a:rPr>
              <a:t>are </a:t>
            </a:r>
            <a:r>
              <a:rPr sz="1000" spc="-5" dirty="0">
                <a:latin typeface="Arial"/>
                <a:cs typeface="Arial"/>
              </a:rPr>
              <a:t>made to the </a:t>
            </a:r>
            <a:r>
              <a:rPr sz="1000" dirty="0">
                <a:latin typeface="Arial"/>
                <a:cs typeface="Arial"/>
              </a:rPr>
              <a:t>same </a:t>
            </a:r>
            <a:r>
              <a:rPr sz="1000" spc="-5" dirty="0">
                <a:latin typeface="Arial"/>
                <a:cs typeface="Arial"/>
              </a:rPr>
              <a:t>exacting</a:t>
            </a:r>
            <a:r>
              <a:rPr sz="1000" spc="55" dirty="0">
                <a:latin typeface="Arial"/>
                <a:cs typeface="Arial"/>
              </a:rPr>
              <a:t> </a:t>
            </a:r>
            <a:r>
              <a:rPr sz="1000" spc="-5" dirty="0">
                <a:latin typeface="Arial"/>
                <a:cs typeface="Arial"/>
              </a:rPr>
              <a:t>standards.</a:t>
            </a:r>
            <a:endParaRPr sz="1000">
              <a:latin typeface="Arial"/>
              <a:cs typeface="Arial"/>
            </a:endParaRPr>
          </a:p>
          <a:p>
            <a:pPr>
              <a:lnSpc>
                <a:spcPct val="100000"/>
              </a:lnSpc>
            </a:pPr>
            <a:endParaRPr sz="1100">
              <a:latin typeface="Arial"/>
              <a:cs typeface="Arial"/>
            </a:endParaRPr>
          </a:p>
          <a:p>
            <a:pPr marL="12700">
              <a:lnSpc>
                <a:spcPts val="1175"/>
              </a:lnSpc>
              <a:spcBef>
                <a:spcPts val="955"/>
              </a:spcBef>
            </a:pPr>
            <a:r>
              <a:rPr sz="1000" spc="-5" dirty="0">
                <a:latin typeface="Arial"/>
                <a:cs typeface="Arial"/>
              </a:rPr>
              <a:t>Founded</a:t>
            </a:r>
            <a:r>
              <a:rPr sz="1000" dirty="0">
                <a:latin typeface="Arial"/>
                <a:cs typeface="Arial"/>
              </a:rPr>
              <a:t> </a:t>
            </a:r>
            <a:r>
              <a:rPr sz="1000" spc="-5" dirty="0">
                <a:latin typeface="Arial"/>
                <a:cs typeface="Arial"/>
              </a:rPr>
              <a:t>1955</a:t>
            </a:r>
            <a:endParaRPr sz="1000">
              <a:latin typeface="Arial"/>
              <a:cs typeface="Arial"/>
            </a:endParaRPr>
          </a:p>
          <a:p>
            <a:pPr marL="12700" marR="43180">
              <a:lnSpc>
                <a:spcPts val="1150"/>
              </a:lnSpc>
              <a:spcBef>
                <a:spcPts val="55"/>
              </a:spcBef>
            </a:pPr>
            <a:r>
              <a:rPr sz="1000" dirty="0">
                <a:latin typeface="Arial"/>
                <a:cs typeface="Arial"/>
              </a:rPr>
              <a:t>The </a:t>
            </a:r>
            <a:r>
              <a:rPr sz="1000" spc="-10" dirty="0">
                <a:latin typeface="Arial"/>
                <a:cs typeface="Arial"/>
              </a:rPr>
              <a:t>world’s </a:t>
            </a:r>
            <a:r>
              <a:rPr sz="1000" spc="-5" dirty="0">
                <a:latin typeface="Arial"/>
                <a:cs typeface="Arial"/>
              </a:rPr>
              <a:t>leading acrylic artist paint brand. Liquitex was the first water-based acrylic paint created  in 1955 and since then they have partnered with artists to ensure that </a:t>
            </a:r>
            <a:r>
              <a:rPr sz="1000" dirty="0">
                <a:latin typeface="Arial"/>
                <a:cs typeface="Arial"/>
              </a:rPr>
              <a:t>they continually </a:t>
            </a:r>
            <a:r>
              <a:rPr sz="1000" spc="-5" dirty="0">
                <a:latin typeface="Arial"/>
                <a:cs typeface="Arial"/>
              </a:rPr>
              <a:t>evolve and  innovate – resulting in a long </a:t>
            </a:r>
            <a:r>
              <a:rPr sz="1000" dirty="0">
                <a:latin typeface="Arial"/>
                <a:cs typeface="Arial"/>
              </a:rPr>
              <a:t>history </a:t>
            </a:r>
            <a:r>
              <a:rPr sz="1000" spc="-5" dirty="0">
                <a:latin typeface="Arial"/>
                <a:cs typeface="Arial"/>
              </a:rPr>
              <a:t>of acrylic</a:t>
            </a:r>
            <a:r>
              <a:rPr sz="1000" spc="20" dirty="0">
                <a:latin typeface="Arial"/>
                <a:cs typeface="Arial"/>
              </a:rPr>
              <a:t> </a:t>
            </a:r>
            <a:r>
              <a:rPr sz="1000" spc="-5" dirty="0">
                <a:latin typeface="Arial"/>
                <a:cs typeface="Arial"/>
              </a:rPr>
              <a:t>innovation.</a:t>
            </a:r>
            <a:endParaRPr sz="1000">
              <a:latin typeface="Arial"/>
              <a:cs typeface="Arial"/>
            </a:endParaRPr>
          </a:p>
          <a:p>
            <a:pPr>
              <a:lnSpc>
                <a:spcPct val="100000"/>
              </a:lnSpc>
            </a:pPr>
            <a:endParaRPr sz="1100">
              <a:latin typeface="Arial"/>
              <a:cs typeface="Arial"/>
            </a:endParaRPr>
          </a:p>
          <a:p>
            <a:pPr marL="12700" algn="just">
              <a:lnSpc>
                <a:spcPts val="1175"/>
              </a:lnSpc>
              <a:spcBef>
                <a:spcPts val="955"/>
              </a:spcBef>
            </a:pPr>
            <a:r>
              <a:rPr sz="1000" spc="-5" dirty="0">
                <a:latin typeface="Arial"/>
                <a:cs typeface="Arial"/>
              </a:rPr>
              <a:t>Founded</a:t>
            </a:r>
            <a:r>
              <a:rPr sz="1000" dirty="0">
                <a:latin typeface="Arial"/>
                <a:cs typeface="Arial"/>
              </a:rPr>
              <a:t> </a:t>
            </a:r>
            <a:r>
              <a:rPr sz="1000" spc="-5" dirty="0">
                <a:latin typeface="Arial"/>
                <a:cs typeface="Arial"/>
              </a:rPr>
              <a:t>1795</a:t>
            </a:r>
            <a:endParaRPr sz="1000">
              <a:latin typeface="Arial"/>
              <a:cs typeface="Arial"/>
            </a:endParaRPr>
          </a:p>
          <a:p>
            <a:pPr marL="12700" marR="80010" algn="just">
              <a:lnSpc>
                <a:spcPts val="1150"/>
              </a:lnSpc>
              <a:spcBef>
                <a:spcPts val="55"/>
              </a:spcBef>
            </a:pPr>
            <a:r>
              <a:rPr sz="1000" spc="-5" dirty="0">
                <a:latin typeface="Arial"/>
                <a:cs typeface="Arial"/>
              </a:rPr>
              <a:t>Frenchman Nicolas Conté </a:t>
            </a:r>
            <a:r>
              <a:rPr sz="1000" dirty="0">
                <a:latin typeface="Arial"/>
                <a:cs typeface="Arial"/>
              </a:rPr>
              <a:t>created </a:t>
            </a:r>
            <a:r>
              <a:rPr sz="1000" spc="-5" dirty="0">
                <a:latin typeface="Arial"/>
                <a:cs typeface="Arial"/>
              </a:rPr>
              <a:t>the pencil as we </a:t>
            </a:r>
            <a:r>
              <a:rPr sz="1000" dirty="0">
                <a:latin typeface="Arial"/>
                <a:cs typeface="Arial"/>
              </a:rPr>
              <a:t>know </a:t>
            </a:r>
            <a:r>
              <a:rPr sz="1000" spc="-5" dirty="0">
                <a:latin typeface="Arial"/>
                <a:cs typeface="Arial"/>
              </a:rPr>
              <a:t>it. Used </a:t>
            </a:r>
            <a:r>
              <a:rPr sz="1000" dirty="0">
                <a:latin typeface="Arial"/>
                <a:cs typeface="Arial"/>
              </a:rPr>
              <a:t>by masters </a:t>
            </a:r>
            <a:r>
              <a:rPr sz="1000" spc="-5" dirty="0">
                <a:latin typeface="Arial"/>
                <a:cs typeface="Arial"/>
              </a:rPr>
              <a:t>like Delacroix, Degas  and Picasso, Conté à Paris pencils, pastels, crayons and charcoals have changed the face of art –  and are considered to be </a:t>
            </a:r>
            <a:r>
              <a:rPr sz="1000" dirty="0">
                <a:latin typeface="Arial"/>
                <a:cs typeface="Arial"/>
              </a:rPr>
              <a:t>amongst </a:t>
            </a:r>
            <a:r>
              <a:rPr sz="1000" spc="-5" dirty="0">
                <a:latin typeface="Arial"/>
                <a:cs typeface="Arial"/>
              </a:rPr>
              <a:t>the best drawing materials </a:t>
            </a:r>
            <a:r>
              <a:rPr sz="1000" dirty="0">
                <a:latin typeface="Arial"/>
                <a:cs typeface="Arial"/>
              </a:rPr>
              <a:t>in </a:t>
            </a:r>
            <a:r>
              <a:rPr sz="1000" spc="-5" dirty="0">
                <a:latin typeface="Arial"/>
                <a:cs typeface="Arial"/>
              </a:rPr>
              <a:t>the</a:t>
            </a:r>
            <a:r>
              <a:rPr sz="1000" spc="60" dirty="0">
                <a:latin typeface="Arial"/>
                <a:cs typeface="Arial"/>
              </a:rPr>
              <a:t> </a:t>
            </a:r>
            <a:r>
              <a:rPr sz="1000" spc="-5" dirty="0">
                <a:latin typeface="Arial"/>
                <a:cs typeface="Arial"/>
              </a:rPr>
              <a:t>world.</a:t>
            </a:r>
            <a:endParaRPr sz="1000">
              <a:latin typeface="Arial"/>
              <a:cs typeface="Arial"/>
            </a:endParaRPr>
          </a:p>
          <a:p>
            <a:pPr>
              <a:lnSpc>
                <a:spcPct val="100000"/>
              </a:lnSpc>
            </a:pPr>
            <a:endParaRPr sz="1100">
              <a:latin typeface="Arial"/>
              <a:cs typeface="Arial"/>
            </a:endParaRPr>
          </a:p>
          <a:p>
            <a:pPr marL="13970">
              <a:lnSpc>
                <a:spcPts val="1175"/>
              </a:lnSpc>
              <a:spcBef>
                <a:spcPts val="955"/>
              </a:spcBef>
            </a:pPr>
            <a:r>
              <a:rPr sz="1000" spc="-5" dirty="0">
                <a:latin typeface="Arial"/>
                <a:cs typeface="Arial"/>
              </a:rPr>
              <a:t>Founded</a:t>
            </a:r>
            <a:r>
              <a:rPr sz="1000" dirty="0">
                <a:latin typeface="Arial"/>
                <a:cs typeface="Arial"/>
              </a:rPr>
              <a:t> </a:t>
            </a:r>
            <a:r>
              <a:rPr sz="1000" spc="-5" dirty="0">
                <a:latin typeface="Arial"/>
                <a:cs typeface="Arial"/>
              </a:rPr>
              <a:t>1989</a:t>
            </a:r>
            <a:endParaRPr sz="1000">
              <a:latin typeface="Arial"/>
              <a:cs typeface="Arial"/>
            </a:endParaRPr>
          </a:p>
          <a:p>
            <a:pPr marL="12700" marR="5080" indent="1270">
              <a:lnSpc>
                <a:spcPts val="1150"/>
              </a:lnSpc>
              <a:spcBef>
                <a:spcPts val="55"/>
              </a:spcBef>
            </a:pPr>
            <a:r>
              <a:rPr sz="1000" spc="-5" dirty="0">
                <a:latin typeface="Arial"/>
                <a:cs typeface="Arial"/>
              </a:rPr>
              <a:t>Snazaroo </a:t>
            </a:r>
            <a:r>
              <a:rPr sz="1000" spc="-10" dirty="0">
                <a:latin typeface="Arial"/>
                <a:cs typeface="Arial"/>
              </a:rPr>
              <a:t>is </a:t>
            </a:r>
            <a:r>
              <a:rPr sz="1000" spc="-5" dirty="0">
                <a:latin typeface="Arial"/>
                <a:cs typeface="Arial"/>
              </a:rPr>
              <a:t>the leading choice </a:t>
            </a:r>
            <a:r>
              <a:rPr sz="1000" dirty="0">
                <a:latin typeface="Arial"/>
                <a:cs typeface="Arial"/>
              </a:rPr>
              <a:t>for quality </a:t>
            </a:r>
            <a:r>
              <a:rPr sz="1000" spc="-5" dirty="0">
                <a:latin typeface="Arial"/>
                <a:cs typeface="Arial"/>
              </a:rPr>
              <a:t>and high standard </a:t>
            </a:r>
            <a:r>
              <a:rPr sz="1000" dirty="0">
                <a:latin typeface="Arial"/>
                <a:cs typeface="Arial"/>
              </a:rPr>
              <a:t>face </a:t>
            </a:r>
            <a:r>
              <a:rPr sz="1000" spc="-5" dirty="0">
                <a:latin typeface="Arial"/>
                <a:cs typeface="Arial"/>
              </a:rPr>
              <a:t>paint. Snazaroo celebrates  childhood and provides the essentials </a:t>
            </a:r>
            <a:r>
              <a:rPr sz="1000" dirty="0">
                <a:latin typeface="Arial"/>
                <a:cs typeface="Arial"/>
              </a:rPr>
              <a:t>for </a:t>
            </a:r>
            <a:r>
              <a:rPr sz="1000" spc="-5" dirty="0">
                <a:latin typeface="Arial"/>
                <a:cs typeface="Arial"/>
              </a:rPr>
              <a:t>tapping into the joys of transformative play, with the best in  </a:t>
            </a:r>
            <a:r>
              <a:rPr sz="1000" dirty="0">
                <a:latin typeface="Arial"/>
                <a:cs typeface="Arial"/>
              </a:rPr>
              <a:t>face </a:t>
            </a:r>
            <a:r>
              <a:rPr sz="1000" spc="-5" dirty="0">
                <a:latin typeface="Arial"/>
                <a:cs typeface="Arial"/>
              </a:rPr>
              <a:t>painting products and inspirational, simple and </a:t>
            </a:r>
            <a:r>
              <a:rPr sz="1000" dirty="0">
                <a:latin typeface="Arial"/>
                <a:cs typeface="Arial"/>
              </a:rPr>
              <a:t>easy </a:t>
            </a:r>
            <a:r>
              <a:rPr sz="1000" spc="-5" dirty="0">
                <a:latin typeface="Arial"/>
                <a:cs typeface="Arial"/>
              </a:rPr>
              <a:t>to follow step-by-step</a:t>
            </a:r>
            <a:r>
              <a:rPr sz="1000" spc="45" dirty="0">
                <a:latin typeface="Arial"/>
                <a:cs typeface="Arial"/>
              </a:rPr>
              <a:t> </a:t>
            </a:r>
            <a:r>
              <a:rPr sz="1000" spc="-5" dirty="0">
                <a:latin typeface="Arial"/>
                <a:cs typeface="Arial"/>
              </a:rPr>
              <a:t>guides.</a:t>
            </a:r>
            <a:endParaRPr sz="1000">
              <a:latin typeface="Arial"/>
              <a:cs typeface="Arial"/>
            </a:endParaRPr>
          </a:p>
        </p:txBody>
      </p:sp>
      <p:sp>
        <p:nvSpPr>
          <p:cNvPr id="5" name="object 5"/>
          <p:cNvSpPr txBox="1">
            <a:spLocks noGrp="1"/>
          </p:cNvSpPr>
          <p:nvPr>
            <p:ph type="title"/>
          </p:nvPr>
        </p:nvSpPr>
        <p:spPr>
          <a:xfrm>
            <a:off x="1580133" y="874521"/>
            <a:ext cx="3048635" cy="1120820"/>
          </a:xfrm>
          <a:prstGeom prst="rect">
            <a:avLst/>
          </a:prstGeom>
        </p:spPr>
        <p:txBody>
          <a:bodyPr vert="horz" wrap="square" lIns="0" tIns="12700" rIns="0" bIns="0" rtlCol="0">
            <a:spAutoFit/>
          </a:bodyPr>
          <a:lstStyle/>
          <a:p>
            <a:pPr marL="12700">
              <a:lnSpc>
                <a:spcPct val="100000"/>
              </a:lnSpc>
              <a:spcBef>
                <a:spcPts val="100"/>
              </a:spcBef>
            </a:pPr>
            <a:r>
              <a:rPr spc="-5" dirty="0"/>
              <a:t>Colart</a:t>
            </a:r>
            <a:r>
              <a:rPr spc="-40" dirty="0"/>
              <a:t> </a:t>
            </a:r>
            <a:br>
              <a:rPr lang="en-GB" spc="-40" dirty="0"/>
            </a:br>
            <a:r>
              <a:rPr spc="-5" dirty="0"/>
              <a:t>Brands</a:t>
            </a:r>
          </a:p>
        </p:txBody>
      </p:sp>
      <p:sp>
        <p:nvSpPr>
          <p:cNvPr id="6" name="object 6"/>
          <p:cNvSpPr txBox="1"/>
          <p:nvPr/>
        </p:nvSpPr>
        <p:spPr>
          <a:xfrm>
            <a:off x="485648" y="2387853"/>
            <a:ext cx="65405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Our</a:t>
            </a:r>
            <a:r>
              <a:rPr sz="900" b="1" spc="-45" dirty="0">
                <a:latin typeface="Arial"/>
                <a:cs typeface="Arial"/>
              </a:rPr>
              <a:t> </a:t>
            </a:r>
            <a:r>
              <a:rPr sz="900" b="1" spc="-5" dirty="0">
                <a:latin typeface="Arial"/>
                <a:cs typeface="Arial"/>
              </a:rPr>
              <a:t>Brands</a:t>
            </a:r>
            <a:endParaRPr sz="900">
              <a:latin typeface="Arial"/>
              <a:cs typeface="Arial"/>
            </a:endParaRPr>
          </a:p>
        </p:txBody>
      </p:sp>
      <p:sp>
        <p:nvSpPr>
          <p:cNvPr id="7" name="object 7"/>
          <p:cNvSpPr/>
          <p:nvPr/>
        </p:nvSpPr>
        <p:spPr>
          <a:xfrm>
            <a:off x="407669" y="2335529"/>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8" name="object 8"/>
          <p:cNvSpPr/>
          <p:nvPr/>
        </p:nvSpPr>
        <p:spPr>
          <a:xfrm>
            <a:off x="420369" y="4377435"/>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9" name="object 9"/>
          <p:cNvSpPr/>
          <p:nvPr/>
        </p:nvSpPr>
        <p:spPr>
          <a:xfrm>
            <a:off x="421640" y="5239765"/>
            <a:ext cx="995680" cy="0"/>
          </a:xfrm>
          <a:custGeom>
            <a:avLst/>
            <a:gdLst/>
            <a:ahLst/>
            <a:cxnLst/>
            <a:rect l="l" t="t" r="r" b="b"/>
            <a:pathLst>
              <a:path w="995680">
                <a:moveTo>
                  <a:pt x="0" y="0"/>
                </a:moveTo>
                <a:lnTo>
                  <a:pt x="995679" y="0"/>
                </a:lnTo>
              </a:path>
            </a:pathLst>
          </a:custGeom>
          <a:ln w="12700">
            <a:solidFill>
              <a:srgbClr val="000000"/>
            </a:solidFill>
          </a:ln>
        </p:spPr>
        <p:txBody>
          <a:bodyPr wrap="square" lIns="0" tIns="0" rIns="0" bIns="0" rtlCol="0"/>
          <a:lstStyle/>
          <a:p>
            <a:endParaRPr/>
          </a:p>
        </p:txBody>
      </p:sp>
      <p:sp>
        <p:nvSpPr>
          <p:cNvPr id="10" name="object 10"/>
          <p:cNvSpPr/>
          <p:nvPr/>
        </p:nvSpPr>
        <p:spPr>
          <a:xfrm>
            <a:off x="431800" y="6177533"/>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11" name="object 11"/>
          <p:cNvSpPr/>
          <p:nvPr/>
        </p:nvSpPr>
        <p:spPr>
          <a:xfrm>
            <a:off x="533683" y="4552598"/>
            <a:ext cx="476504" cy="439849"/>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91490" y="5368896"/>
            <a:ext cx="662782" cy="147207"/>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07881" y="6236334"/>
            <a:ext cx="624094" cy="32702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28209" y="7139939"/>
            <a:ext cx="624226" cy="25653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430530" y="7058914"/>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grpSp>
        <p:nvGrpSpPr>
          <p:cNvPr id="16" name="object 16"/>
          <p:cNvGrpSpPr/>
          <p:nvPr/>
        </p:nvGrpSpPr>
        <p:grpSpPr>
          <a:xfrm>
            <a:off x="438784" y="7956041"/>
            <a:ext cx="995680" cy="457834"/>
            <a:chOff x="438784" y="7956041"/>
            <a:chExt cx="995680" cy="457834"/>
          </a:xfrm>
        </p:grpSpPr>
        <p:sp>
          <p:nvSpPr>
            <p:cNvPr id="17" name="object 17"/>
            <p:cNvSpPr/>
            <p:nvPr/>
          </p:nvSpPr>
          <p:spPr>
            <a:xfrm>
              <a:off x="567663" y="8012429"/>
              <a:ext cx="515497" cy="40131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438784" y="7962391"/>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grpSp>
      <p:sp>
        <p:nvSpPr>
          <p:cNvPr id="19" name="object 19"/>
          <p:cNvSpPr/>
          <p:nvPr/>
        </p:nvSpPr>
        <p:spPr>
          <a:xfrm>
            <a:off x="529484" y="8861993"/>
            <a:ext cx="844655" cy="137861"/>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467359" y="8791066"/>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21" name="object 21"/>
          <p:cNvSpPr txBox="1"/>
          <p:nvPr/>
        </p:nvSpPr>
        <p:spPr>
          <a:xfrm>
            <a:off x="1580133" y="10162051"/>
            <a:ext cx="4199890" cy="257175"/>
          </a:xfrm>
          <a:prstGeom prst="rect">
            <a:avLst/>
          </a:prstGeom>
        </p:spPr>
        <p:txBody>
          <a:bodyPr vert="horz" wrap="square" lIns="0" tIns="3175" rIns="0" bIns="0" rtlCol="0">
            <a:spAutoFit/>
          </a:bodyPr>
          <a:lstStyle/>
          <a:p>
            <a:pPr marL="12700">
              <a:lnSpc>
                <a:spcPts val="940"/>
              </a:lnSpc>
              <a:spcBef>
                <a:spcPts val="25"/>
              </a:spcBef>
            </a:pPr>
            <a:r>
              <a:rPr sz="800" spc="-5" dirty="0">
                <a:latin typeface="Arial"/>
                <a:cs typeface="Arial"/>
              </a:rPr>
              <a:t>Colart International Holdings Ltd. </a:t>
            </a:r>
            <a:r>
              <a:rPr sz="800" dirty="0">
                <a:latin typeface="Arial"/>
                <a:cs typeface="Arial"/>
              </a:rPr>
              <a:t>The </a:t>
            </a:r>
            <a:r>
              <a:rPr sz="800" spc="-5" dirty="0">
                <a:latin typeface="Arial"/>
                <a:cs typeface="Arial"/>
              </a:rPr>
              <a:t>Studio </a:t>
            </a:r>
            <a:r>
              <a:rPr sz="800" dirty="0">
                <a:latin typeface="Arial"/>
                <a:cs typeface="Arial"/>
              </a:rPr>
              <a:t>Building, </a:t>
            </a:r>
            <a:r>
              <a:rPr sz="800" spc="-5" dirty="0">
                <a:latin typeface="Arial"/>
                <a:cs typeface="Arial"/>
              </a:rPr>
              <a:t>21 Evesham Street, London, </a:t>
            </a:r>
            <a:r>
              <a:rPr sz="800" spc="5" dirty="0">
                <a:latin typeface="Arial"/>
                <a:cs typeface="Arial"/>
              </a:rPr>
              <a:t>W11</a:t>
            </a:r>
            <a:r>
              <a:rPr sz="800" spc="80" dirty="0">
                <a:latin typeface="Arial"/>
                <a:cs typeface="Arial"/>
              </a:rPr>
              <a:t> </a:t>
            </a:r>
            <a:r>
              <a:rPr sz="800" spc="-5" dirty="0">
                <a:latin typeface="Arial"/>
                <a:cs typeface="Arial"/>
              </a:rPr>
              <a:t>4AJ</a:t>
            </a:r>
            <a:endParaRPr sz="800">
              <a:latin typeface="Arial"/>
              <a:cs typeface="Arial"/>
            </a:endParaRPr>
          </a:p>
          <a:p>
            <a:pPr marL="12700">
              <a:lnSpc>
                <a:spcPts val="940"/>
              </a:lnSpc>
            </a:pPr>
            <a:r>
              <a:rPr sz="800" dirty="0">
                <a:latin typeface="Arial"/>
                <a:cs typeface="Arial"/>
              </a:rPr>
              <a:t>+44 </a:t>
            </a:r>
            <a:r>
              <a:rPr sz="800" spc="-5" dirty="0">
                <a:latin typeface="Arial"/>
                <a:cs typeface="Arial"/>
              </a:rPr>
              <a:t>(0) 208 424 3200 </a:t>
            </a:r>
            <a:r>
              <a:rPr sz="800" dirty="0">
                <a:latin typeface="Arial"/>
                <a:cs typeface="Arial"/>
              </a:rPr>
              <a:t>| </a:t>
            </a:r>
            <a:r>
              <a:rPr sz="800" spc="-5" dirty="0">
                <a:latin typeface="Arial"/>
                <a:cs typeface="Arial"/>
                <a:hlinkClick r:id="rId8"/>
              </a:rPr>
              <a:t>info@colart.com </a:t>
            </a:r>
            <a:r>
              <a:rPr sz="800" dirty="0">
                <a:latin typeface="Arial"/>
                <a:cs typeface="Arial"/>
              </a:rPr>
              <a:t>|</a:t>
            </a:r>
            <a:r>
              <a:rPr sz="800" spc="30" dirty="0">
                <a:latin typeface="Arial"/>
                <a:cs typeface="Arial"/>
              </a:rPr>
              <a:t> </a:t>
            </a:r>
            <a:r>
              <a:rPr sz="800" spc="-5" dirty="0">
                <a:latin typeface="Arial"/>
                <a:cs typeface="Arial"/>
              </a:rPr>
              <a:t>colart.com</a:t>
            </a:r>
            <a:endParaRPr sz="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80133" y="7722235"/>
            <a:ext cx="2496185" cy="14071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80133" y="892555"/>
            <a:ext cx="5656580" cy="1345881"/>
          </a:xfrm>
          <a:prstGeom prst="rect">
            <a:avLst/>
          </a:prstGeom>
        </p:spPr>
        <p:txBody>
          <a:bodyPr vert="horz" wrap="square" lIns="0" tIns="12065" rIns="0" bIns="0" rtlCol="0">
            <a:spAutoFit/>
          </a:bodyPr>
          <a:lstStyle/>
          <a:p>
            <a:pPr marL="13970">
              <a:lnSpc>
                <a:spcPts val="1175"/>
              </a:lnSpc>
            </a:pPr>
            <a:r>
              <a:rPr sz="1000" spc="-5" dirty="0">
                <a:latin typeface="Arial"/>
                <a:cs typeface="Arial"/>
              </a:rPr>
              <a:t>Founded</a:t>
            </a:r>
            <a:r>
              <a:rPr sz="1000" dirty="0">
                <a:latin typeface="Arial"/>
                <a:cs typeface="Arial"/>
              </a:rPr>
              <a:t> </a:t>
            </a:r>
            <a:r>
              <a:rPr sz="1000" spc="-5" dirty="0">
                <a:latin typeface="Arial"/>
                <a:cs typeface="Arial"/>
              </a:rPr>
              <a:t>2009</a:t>
            </a:r>
            <a:endParaRPr sz="1000" dirty="0">
              <a:latin typeface="Arial"/>
              <a:cs typeface="Arial"/>
            </a:endParaRPr>
          </a:p>
          <a:p>
            <a:pPr marL="13970" marR="217804">
              <a:lnSpc>
                <a:spcPts val="1140"/>
              </a:lnSpc>
              <a:spcBef>
                <a:spcPts val="65"/>
              </a:spcBef>
            </a:pPr>
            <a:r>
              <a:rPr lang="en-GB" sz="1000" spc="-5" dirty="0">
                <a:latin typeface="Arial"/>
                <a:cs typeface="Arial"/>
              </a:rPr>
              <a:t>With a goal to c</a:t>
            </a:r>
            <a:r>
              <a:rPr lang="en-GB" sz="1000" dirty="0">
                <a:latin typeface="Arial" panose="020B0604020202020204" pitchFamily="34" charset="0"/>
                <a:cs typeface="Arial" panose="020B0604020202020204" pitchFamily="34" charset="0"/>
              </a:rPr>
              <a:t>reate a global community of creative hobbyists, students and professionals and provide them with their fix of culture, experience, product and personal development, </a:t>
            </a:r>
            <a:r>
              <a:rPr sz="1000" spc="-5" dirty="0">
                <a:latin typeface="Arial"/>
                <a:cs typeface="Arial"/>
              </a:rPr>
              <a:t>Elephant </a:t>
            </a:r>
            <a:r>
              <a:rPr sz="1000" dirty="0">
                <a:latin typeface="Arial"/>
                <a:cs typeface="Arial"/>
              </a:rPr>
              <a:t>offers </a:t>
            </a:r>
            <a:r>
              <a:rPr sz="1000" spc="-5" dirty="0">
                <a:latin typeface="Arial"/>
                <a:cs typeface="Arial"/>
              </a:rPr>
              <a:t>a unique set of creative services including editorial, print and distribution. </a:t>
            </a:r>
            <a:endParaRPr lang="en-GB" sz="1000" spc="-5" dirty="0">
              <a:latin typeface="Arial"/>
              <a:cs typeface="Arial"/>
            </a:endParaRPr>
          </a:p>
          <a:p>
            <a:pPr marL="13970" marR="217804">
              <a:lnSpc>
                <a:spcPts val="1140"/>
              </a:lnSpc>
              <a:spcBef>
                <a:spcPts val="65"/>
              </a:spcBef>
            </a:pPr>
            <a:endParaRPr lang="en-GB" sz="1000" spc="-5" dirty="0">
              <a:latin typeface="Arial"/>
              <a:cs typeface="Arial"/>
            </a:endParaRPr>
          </a:p>
          <a:p>
            <a:pPr marL="13970" marR="217804">
              <a:lnSpc>
                <a:spcPts val="1140"/>
              </a:lnSpc>
              <a:spcBef>
                <a:spcPts val="65"/>
              </a:spcBef>
            </a:pPr>
            <a:r>
              <a:rPr lang="en-GB" sz="1000" spc="-5" dirty="0">
                <a:latin typeface="Arial"/>
                <a:cs typeface="Arial"/>
              </a:rPr>
              <a:t>With a</a:t>
            </a:r>
            <a:r>
              <a:rPr sz="1000" spc="-5" dirty="0">
                <a:latin typeface="Arial"/>
                <a:cs typeface="Arial"/>
              </a:rPr>
              <a:t> </a:t>
            </a:r>
            <a:r>
              <a:rPr lang="en-GB" sz="1000" spc="-5" dirty="0">
                <a:latin typeface="Arial"/>
                <a:cs typeface="Arial"/>
              </a:rPr>
              <a:t>renowned </a:t>
            </a:r>
            <a:r>
              <a:rPr lang="en-GB" sz="1000" dirty="0">
                <a:latin typeface="Arial"/>
                <a:cs typeface="Arial"/>
              </a:rPr>
              <a:t>bi-annual </a:t>
            </a:r>
            <a:r>
              <a:rPr lang="en-GB" sz="1000" spc="-5" dirty="0">
                <a:latin typeface="Arial"/>
                <a:cs typeface="Arial"/>
              </a:rPr>
              <a:t>art culture magazine with distribution in 19 countries, Elephant </a:t>
            </a:r>
            <a:r>
              <a:rPr sz="1000" spc="-5" dirty="0">
                <a:latin typeface="Arial"/>
                <a:cs typeface="Arial"/>
              </a:rPr>
              <a:t>secure</a:t>
            </a:r>
            <a:r>
              <a:rPr lang="en-GB" sz="1000" spc="-5" dirty="0">
                <a:latin typeface="Arial"/>
                <a:cs typeface="Arial"/>
              </a:rPr>
              <a:t>s</a:t>
            </a:r>
            <a:r>
              <a:rPr sz="1000" spc="-5" dirty="0">
                <a:latin typeface="Arial"/>
                <a:cs typeface="Arial"/>
              </a:rPr>
              <a:t> </a:t>
            </a:r>
            <a:r>
              <a:rPr sz="1000" dirty="0">
                <a:latin typeface="Arial"/>
                <a:cs typeface="Arial"/>
              </a:rPr>
              <a:t>some </a:t>
            </a:r>
            <a:r>
              <a:rPr sz="1000" spc="-5" dirty="0">
                <a:latin typeface="Arial"/>
                <a:cs typeface="Arial"/>
              </a:rPr>
              <a:t>of the </a:t>
            </a:r>
            <a:r>
              <a:rPr sz="1000" dirty="0">
                <a:latin typeface="Arial"/>
                <a:cs typeface="Arial"/>
              </a:rPr>
              <a:t>most </a:t>
            </a:r>
            <a:r>
              <a:rPr sz="1000" spc="-5" dirty="0">
                <a:latin typeface="Arial"/>
                <a:cs typeface="Arial"/>
              </a:rPr>
              <a:t>inspirational and creative premium content</a:t>
            </a:r>
            <a:r>
              <a:rPr lang="en-GB" sz="1000" spc="-5" dirty="0">
                <a:latin typeface="Arial"/>
                <a:cs typeface="Arial"/>
              </a:rPr>
              <a:t> by </a:t>
            </a:r>
            <a:r>
              <a:rPr sz="1000" spc="-5" dirty="0">
                <a:latin typeface="Arial"/>
                <a:cs typeface="Arial"/>
              </a:rPr>
              <a:t>partner</a:t>
            </a:r>
            <a:r>
              <a:rPr lang="en-GB" sz="1000" spc="-5" dirty="0" err="1">
                <a:latin typeface="Arial"/>
                <a:cs typeface="Arial"/>
              </a:rPr>
              <a:t>ing</a:t>
            </a:r>
            <a:r>
              <a:rPr sz="1000" spc="-5" dirty="0">
                <a:latin typeface="Arial"/>
                <a:cs typeface="Arial"/>
              </a:rPr>
              <a:t> with </a:t>
            </a:r>
            <a:r>
              <a:rPr sz="1000" dirty="0">
                <a:latin typeface="Arial"/>
                <a:cs typeface="Arial"/>
              </a:rPr>
              <a:t>some </a:t>
            </a:r>
            <a:r>
              <a:rPr sz="1000" spc="-5" dirty="0">
                <a:latin typeface="Arial"/>
                <a:cs typeface="Arial"/>
              </a:rPr>
              <a:t>of  the worlds </a:t>
            </a:r>
            <a:r>
              <a:rPr sz="1000" dirty="0">
                <a:latin typeface="Arial"/>
                <a:cs typeface="Arial"/>
              </a:rPr>
              <a:t>most </a:t>
            </a:r>
            <a:r>
              <a:rPr sz="1000" spc="-5" dirty="0">
                <a:latin typeface="Arial"/>
                <a:cs typeface="Arial"/>
              </a:rPr>
              <a:t>innovative</a:t>
            </a:r>
            <a:r>
              <a:rPr sz="1000" spc="10" dirty="0">
                <a:latin typeface="Arial"/>
                <a:cs typeface="Arial"/>
              </a:rPr>
              <a:t> </a:t>
            </a:r>
            <a:r>
              <a:rPr sz="1000" spc="-5" dirty="0">
                <a:latin typeface="Arial"/>
                <a:cs typeface="Arial"/>
              </a:rPr>
              <a:t>companies.</a:t>
            </a:r>
            <a:r>
              <a:rPr lang="en-GB" sz="1000" spc="-5" dirty="0">
                <a:latin typeface="Arial"/>
                <a:cs typeface="Arial"/>
              </a:rPr>
              <a:t> </a:t>
            </a:r>
          </a:p>
          <a:p>
            <a:pPr marL="13970" marR="217804">
              <a:lnSpc>
                <a:spcPts val="1140"/>
              </a:lnSpc>
              <a:spcBef>
                <a:spcPts val="65"/>
              </a:spcBef>
            </a:pPr>
            <a:endParaRPr lang="en-GB" sz="1000" spc="-5" dirty="0">
              <a:latin typeface="Arial"/>
              <a:cs typeface="Arial"/>
            </a:endParaRPr>
          </a:p>
        </p:txBody>
      </p:sp>
      <p:sp>
        <p:nvSpPr>
          <p:cNvPr id="4" name="object 4"/>
          <p:cNvSpPr txBox="1"/>
          <p:nvPr/>
        </p:nvSpPr>
        <p:spPr>
          <a:xfrm>
            <a:off x="1612900" y="2459102"/>
            <a:ext cx="5687060" cy="909319"/>
          </a:xfrm>
          <a:prstGeom prst="rect">
            <a:avLst/>
          </a:prstGeom>
        </p:spPr>
        <p:txBody>
          <a:bodyPr vert="horz" wrap="square" lIns="0" tIns="22225" rIns="0" bIns="0" rtlCol="0">
            <a:spAutoFit/>
          </a:bodyPr>
          <a:lstStyle/>
          <a:p>
            <a:pPr marL="12700" marR="5080">
              <a:lnSpc>
                <a:spcPts val="1150"/>
              </a:lnSpc>
              <a:spcBef>
                <a:spcPts val="175"/>
              </a:spcBef>
            </a:pPr>
            <a:r>
              <a:rPr sz="1000" spc="-5" dirty="0">
                <a:latin typeface="Arial"/>
                <a:cs typeface="Arial"/>
              </a:rPr>
              <a:t>Born </a:t>
            </a:r>
            <a:r>
              <a:rPr sz="1000" dirty="0">
                <a:latin typeface="Arial"/>
                <a:cs typeface="Arial"/>
              </a:rPr>
              <a:t>from </a:t>
            </a:r>
            <a:r>
              <a:rPr sz="1000" spc="-5" dirty="0">
                <a:latin typeface="Arial"/>
                <a:cs typeface="Arial"/>
              </a:rPr>
              <a:t>intensive research, development and dialogue with artists, </a:t>
            </a:r>
            <a:r>
              <a:rPr sz="1000" spc="-10" dirty="0">
                <a:latin typeface="Arial"/>
                <a:cs typeface="Arial"/>
              </a:rPr>
              <a:t>our </a:t>
            </a:r>
            <a:r>
              <a:rPr sz="1000" spc="-5" dirty="0">
                <a:latin typeface="Arial"/>
                <a:cs typeface="Arial"/>
              </a:rPr>
              <a:t>combination of technical  expertise and consumer understanding delivers a unique and superior product offering to </a:t>
            </a:r>
            <a:r>
              <a:rPr sz="1000" dirty="0">
                <a:latin typeface="Arial"/>
                <a:cs typeface="Arial"/>
              </a:rPr>
              <a:t>the market.  </a:t>
            </a:r>
            <a:r>
              <a:rPr sz="1000" spc="-5" dirty="0">
                <a:latin typeface="Arial"/>
                <a:cs typeface="Arial"/>
              </a:rPr>
              <a:t>For example, Artist Acrylic ensures no colour shift from </a:t>
            </a:r>
            <a:r>
              <a:rPr sz="1000" spc="-10" dirty="0">
                <a:latin typeface="Arial"/>
                <a:cs typeface="Arial"/>
              </a:rPr>
              <a:t>wet </a:t>
            </a:r>
            <a:r>
              <a:rPr sz="1000" spc="-5" dirty="0">
                <a:latin typeface="Arial"/>
                <a:cs typeface="Arial"/>
              </a:rPr>
              <a:t>to dry. Previously a limitation, </a:t>
            </a:r>
            <a:r>
              <a:rPr sz="1000" spc="5" dirty="0">
                <a:latin typeface="Arial"/>
                <a:cs typeface="Arial"/>
              </a:rPr>
              <a:t>common </a:t>
            </a:r>
            <a:r>
              <a:rPr sz="1000" spc="-5" dirty="0">
                <a:latin typeface="Arial"/>
                <a:cs typeface="Arial"/>
              </a:rPr>
              <a:t>to  all other competitive acrylic ranges. </a:t>
            </a:r>
            <a:r>
              <a:rPr sz="1000" dirty="0">
                <a:latin typeface="Arial"/>
                <a:cs typeface="Arial"/>
              </a:rPr>
              <a:t>It literally means </a:t>
            </a:r>
            <a:r>
              <a:rPr sz="1000" spc="-5" dirty="0">
                <a:latin typeface="Arial"/>
                <a:cs typeface="Arial"/>
              </a:rPr>
              <a:t>that with Artists Acrylic what </a:t>
            </a:r>
            <a:r>
              <a:rPr sz="1000" spc="-10" dirty="0">
                <a:latin typeface="Arial"/>
                <a:cs typeface="Arial"/>
              </a:rPr>
              <a:t>you </a:t>
            </a:r>
            <a:r>
              <a:rPr sz="1000" spc="-5" dirty="0">
                <a:latin typeface="Arial"/>
                <a:cs typeface="Arial"/>
              </a:rPr>
              <a:t>see when wet  is </a:t>
            </a:r>
            <a:r>
              <a:rPr sz="1000" spc="-10" dirty="0">
                <a:latin typeface="Arial"/>
                <a:cs typeface="Arial"/>
              </a:rPr>
              <a:t>what you </a:t>
            </a:r>
            <a:r>
              <a:rPr sz="1000" spc="-5" dirty="0">
                <a:latin typeface="Arial"/>
                <a:cs typeface="Arial"/>
              </a:rPr>
              <a:t>get when the painting </a:t>
            </a:r>
            <a:r>
              <a:rPr sz="1000" spc="-10" dirty="0">
                <a:latin typeface="Arial"/>
                <a:cs typeface="Arial"/>
              </a:rPr>
              <a:t>is </a:t>
            </a:r>
            <a:r>
              <a:rPr sz="1000" spc="-5" dirty="0">
                <a:latin typeface="Arial"/>
                <a:cs typeface="Arial"/>
              </a:rPr>
              <a:t>dry. A benefit </a:t>
            </a:r>
            <a:r>
              <a:rPr sz="1000" dirty="0">
                <a:latin typeface="Arial"/>
                <a:cs typeface="Arial"/>
              </a:rPr>
              <a:t>only </a:t>
            </a:r>
            <a:r>
              <a:rPr sz="1000" spc="-5" dirty="0">
                <a:latin typeface="Arial"/>
                <a:cs typeface="Arial"/>
              </a:rPr>
              <a:t>possible </a:t>
            </a:r>
            <a:r>
              <a:rPr sz="1000" dirty="0">
                <a:latin typeface="Arial"/>
                <a:cs typeface="Arial"/>
              </a:rPr>
              <a:t>thanks </a:t>
            </a:r>
            <a:r>
              <a:rPr sz="1000" spc="-5" dirty="0">
                <a:latin typeface="Arial"/>
                <a:cs typeface="Arial"/>
              </a:rPr>
              <a:t>to our </a:t>
            </a:r>
            <a:r>
              <a:rPr sz="1000" dirty="0">
                <a:latin typeface="Arial"/>
                <a:cs typeface="Arial"/>
              </a:rPr>
              <a:t>chemists </a:t>
            </a:r>
            <a:r>
              <a:rPr sz="1000" spc="-10" dirty="0">
                <a:latin typeface="Arial"/>
                <a:cs typeface="Arial"/>
              </a:rPr>
              <a:t>who </a:t>
            </a:r>
            <a:r>
              <a:rPr sz="1000" spc="-5" dirty="0">
                <a:latin typeface="Arial"/>
                <a:cs typeface="Arial"/>
              </a:rPr>
              <a:t>looked  to other industries </a:t>
            </a:r>
            <a:r>
              <a:rPr sz="1000" dirty="0">
                <a:latin typeface="Arial"/>
                <a:cs typeface="Arial"/>
              </a:rPr>
              <a:t>for </a:t>
            </a:r>
            <a:r>
              <a:rPr sz="1000" spc="-5" dirty="0">
                <a:latin typeface="Arial"/>
                <a:cs typeface="Arial"/>
              </a:rPr>
              <a:t>inspiration.</a:t>
            </a:r>
            <a:endParaRPr sz="1000" dirty="0">
              <a:latin typeface="Arial"/>
              <a:cs typeface="Arial"/>
            </a:endParaRPr>
          </a:p>
        </p:txBody>
      </p:sp>
      <p:sp>
        <p:nvSpPr>
          <p:cNvPr id="5" name="object 5"/>
          <p:cNvSpPr txBox="1"/>
          <p:nvPr/>
        </p:nvSpPr>
        <p:spPr>
          <a:xfrm>
            <a:off x="1612900" y="3640202"/>
            <a:ext cx="5678170" cy="907415"/>
          </a:xfrm>
          <a:prstGeom prst="rect">
            <a:avLst/>
          </a:prstGeom>
        </p:spPr>
        <p:txBody>
          <a:bodyPr vert="horz" wrap="square" lIns="0" tIns="18415" rIns="0" bIns="0" rtlCol="0">
            <a:spAutoFit/>
          </a:bodyPr>
          <a:lstStyle/>
          <a:p>
            <a:pPr marL="12700" marR="5080">
              <a:lnSpc>
                <a:spcPct val="95800"/>
              </a:lnSpc>
              <a:spcBef>
                <a:spcPts val="145"/>
              </a:spcBef>
            </a:pPr>
            <a:r>
              <a:rPr sz="1000" spc="-5" dirty="0">
                <a:latin typeface="Arial"/>
                <a:cs typeface="Arial"/>
              </a:rPr>
              <a:t>Through testing the original product with selected </a:t>
            </a:r>
            <a:r>
              <a:rPr sz="1000" dirty="0">
                <a:latin typeface="Arial"/>
                <a:cs typeface="Arial"/>
              </a:rPr>
              <a:t>artists, marketing quickly </a:t>
            </a:r>
            <a:r>
              <a:rPr sz="1000" spc="-5" dirty="0">
                <a:latin typeface="Arial"/>
                <a:cs typeface="Arial"/>
              </a:rPr>
              <a:t>discovered that </a:t>
            </a:r>
            <a:r>
              <a:rPr sz="1000" dirty="0">
                <a:latin typeface="Arial"/>
                <a:cs typeface="Arial"/>
              </a:rPr>
              <a:t>no </a:t>
            </a:r>
            <a:r>
              <a:rPr sz="1000" spc="-5" dirty="0">
                <a:latin typeface="Arial"/>
                <a:cs typeface="Arial"/>
              </a:rPr>
              <a:t>colour  shift also meant a new level of colour brilliance </a:t>
            </a:r>
            <a:r>
              <a:rPr sz="1000" spc="-10" dirty="0">
                <a:latin typeface="Arial"/>
                <a:cs typeface="Arial"/>
              </a:rPr>
              <a:t>was </a:t>
            </a:r>
            <a:r>
              <a:rPr sz="1000" spc="-5" dirty="0">
                <a:latin typeface="Arial"/>
                <a:cs typeface="Arial"/>
              </a:rPr>
              <a:t>achieved. In order </a:t>
            </a:r>
            <a:r>
              <a:rPr sz="1000" dirty="0">
                <a:latin typeface="Arial"/>
                <a:cs typeface="Arial"/>
              </a:rPr>
              <a:t>to showcase </a:t>
            </a:r>
            <a:r>
              <a:rPr sz="1000" spc="-5" dirty="0">
                <a:latin typeface="Arial"/>
                <a:cs typeface="Arial"/>
              </a:rPr>
              <a:t>this colour  brilliance </a:t>
            </a:r>
            <a:r>
              <a:rPr sz="1000" dirty="0">
                <a:latin typeface="Arial"/>
                <a:cs typeface="Arial"/>
              </a:rPr>
              <a:t>to </a:t>
            </a:r>
            <a:r>
              <a:rPr sz="1000" spc="-5" dirty="0">
                <a:latin typeface="Arial"/>
                <a:cs typeface="Arial"/>
              </a:rPr>
              <a:t>artists </a:t>
            </a:r>
            <a:r>
              <a:rPr sz="1000" dirty="0">
                <a:latin typeface="Arial"/>
                <a:cs typeface="Arial"/>
              </a:rPr>
              <a:t>marketing, </a:t>
            </a:r>
            <a:r>
              <a:rPr sz="1000" spc="-5" dirty="0">
                <a:latin typeface="Arial"/>
                <a:cs typeface="Arial"/>
              </a:rPr>
              <a:t>operations and purchasing developed a </a:t>
            </a:r>
            <a:r>
              <a:rPr sz="1000" dirty="0">
                <a:latin typeface="Arial"/>
                <a:cs typeface="Arial"/>
              </a:rPr>
              <a:t>new </a:t>
            </a:r>
            <a:r>
              <a:rPr sz="1000" spc="-5" dirty="0">
                <a:latin typeface="Arial"/>
                <a:cs typeface="Arial"/>
              </a:rPr>
              <a:t>artwork </a:t>
            </a:r>
            <a:r>
              <a:rPr sz="1000" spc="-10" dirty="0">
                <a:latin typeface="Arial"/>
                <a:cs typeface="Arial"/>
              </a:rPr>
              <a:t>with </a:t>
            </a:r>
            <a:r>
              <a:rPr sz="1000" spc="-5" dirty="0">
                <a:latin typeface="Arial"/>
                <a:cs typeface="Arial"/>
              </a:rPr>
              <a:t>hand painted  labels. A first </a:t>
            </a:r>
            <a:r>
              <a:rPr sz="1000" dirty="0">
                <a:latin typeface="Arial"/>
                <a:cs typeface="Arial"/>
              </a:rPr>
              <a:t>for </a:t>
            </a:r>
            <a:r>
              <a:rPr sz="1000" spc="-5" dirty="0">
                <a:latin typeface="Arial"/>
                <a:cs typeface="Arial"/>
              </a:rPr>
              <a:t>the </a:t>
            </a:r>
            <a:r>
              <a:rPr sz="1000" spc="-10" dirty="0">
                <a:latin typeface="Arial"/>
                <a:cs typeface="Arial"/>
              </a:rPr>
              <a:t>whole </a:t>
            </a:r>
            <a:r>
              <a:rPr sz="1000" spc="-5" dirty="0">
                <a:latin typeface="Arial"/>
                <a:cs typeface="Arial"/>
              </a:rPr>
              <a:t>Colart Group and not without its challenges. However close </a:t>
            </a:r>
            <a:r>
              <a:rPr sz="1000" dirty="0">
                <a:latin typeface="Arial"/>
                <a:cs typeface="Arial"/>
              </a:rPr>
              <a:t>cross-  </a:t>
            </a:r>
            <a:r>
              <a:rPr sz="1000" spc="-5" dirty="0">
                <a:latin typeface="Arial"/>
                <a:cs typeface="Arial"/>
              </a:rPr>
              <a:t>functional collaboration overcame all </a:t>
            </a:r>
            <a:r>
              <a:rPr sz="1000" dirty="0">
                <a:latin typeface="Arial"/>
                <a:cs typeface="Arial"/>
              </a:rPr>
              <a:t>hurdles </a:t>
            </a:r>
            <a:r>
              <a:rPr sz="1000" spc="-5" dirty="0">
                <a:latin typeface="Arial"/>
                <a:cs typeface="Arial"/>
              </a:rPr>
              <a:t>and today the project team </a:t>
            </a:r>
            <a:r>
              <a:rPr sz="1000" spc="-10" dirty="0">
                <a:latin typeface="Arial"/>
                <a:cs typeface="Arial"/>
              </a:rPr>
              <a:t>is </a:t>
            </a:r>
            <a:r>
              <a:rPr sz="1000" spc="-5" dirty="0">
                <a:latin typeface="Arial"/>
                <a:cs typeface="Arial"/>
              </a:rPr>
              <a:t>proud to see the ongoing  success of Artists</a:t>
            </a:r>
            <a:r>
              <a:rPr sz="1000" spc="10" dirty="0">
                <a:latin typeface="Arial"/>
                <a:cs typeface="Arial"/>
              </a:rPr>
              <a:t> </a:t>
            </a:r>
            <a:r>
              <a:rPr sz="1000" spc="-5" dirty="0">
                <a:latin typeface="Arial"/>
                <a:cs typeface="Arial"/>
              </a:rPr>
              <a:t>Acrylic.</a:t>
            </a:r>
            <a:endParaRPr sz="1000" dirty="0">
              <a:latin typeface="Arial"/>
              <a:cs typeface="Arial"/>
            </a:endParaRPr>
          </a:p>
        </p:txBody>
      </p:sp>
      <p:sp>
        <p:nvSpPr>
          <p:cNvPr id="6" name="object 6"/>
          <p:cNvSpPr txBox="1"/>
          <p:nvPr/>
        </p:nvSpPr>
        <p:spPr>
          <a:xfrm>
            <a:off x="1580133" y="6345682"/>
            <a:ext cx="5643880" cy="1054100"/>
          </a:xfrm>
          <a:prstGeom prst="rect">
            <a:avLst/>
          </a:prstGeom>
        </p:spPr>
        <p:txBody>
          <a:bodyPr vert="horz" wrap="square" lIns="0" tIns="22225" rIns="0" bIns="0" rtlCol="0">
            <a:spAutoFit/>
          </a:bodyPr>
          <a:lstStyle/>
          <a:p>
            <a:pPr marL="12700" marR="181610">
              <a:lnSpc>
                <a:spcPts val="1150"/>
              </a:lnSpc>
              <a:spcBef>
                <a:spcPts val="175"/>
              </a:spcBef>
            </a:pPr>
            <a:r>
              <a:rPr sz="1000" spc="-5" dirty="0">
                <a:latin typeface="Arial"/>
                <a:cs typeface="Arial"/>
              </a:rPr>
              <a:t>A second example </a:t>
            </a:r>
            <a:r>
              <a:rPr sz="1000" spc="-10" dirty="0">
                <a:latin typeface="Arial"/>
                <a:cs typeface="Arial"/>
              </a:rPr>
              <a:t>is </a:t>
            </a:r>
            <a:r>
              <a:rPr sz="1000" spc="-5" dirty="0">
                <a:latin typeface="Arial"/>
                <a:cs typeface="Arial"/>
              </a:rPr>
              <a:t>the </a:t>
            </a:r>
            <a:r>
              <a:rPr sz="1000" dirty="0">
                <a:latin typeface="Arial"/>
                <a:cs typeface="Arial"/>
              </a:rPr>
              <a:t>new </a:t>
            </a:r>
            <a:r>
              <a:rPr sz="1000" spc="-5" dirty="0">
                <a:latin typeface="Arial"/>
                <a:cs typeface="Arial"/>
              </a:rPr>
              <a:t>Liquitex Professional </a:t>
            </a:r>
            <a:r>
              <a:rPr sz="1000" dirty="0">
                <a:latin typeface="Arial"/>
                <a:cs typeface="Arial"/>
              </a:rPr>
              <a:t>Spray </a:t>
            </a:r>
            <a:r>
              <a:rPr sz="1000" spc="-5" dirty="0">
                <a:latin typeface="Arial"/>
                <a:cs typeface="Arial"/>
              </a:rPr>
              <a:t>Paint. Using innovative </a:t>
            </a:r>
            <a:r>
              <a:rPr sz="1000" dirty="0">
                <a:latin typeface="Arial"/>
                <a:cs typeface="Arial"/>
              </a:rPr>
              <a:t>water-based  </a:t>
            </a:r>
            <a:r>
              <a:rPr sz="1000" spc="-5" dirty="0">
                <a:latin typeface="Arial"/>
                <a:cs typeface="Arial"/>
              </a:rPr>
              <a:t>technology, it has the unique benefit of being low odour and does not </a:t>
            </a:r>
            <a:r>
              <a:rPr sz="1000" dirty="0">
                <a:latin typeface="Arial"/>
                <a:cs typeface="Arial"/>
              </a:rPr>
              <a:t>carry </a:t>
            </a:r>
            <a:r>
              <a:rPr sz="1000" spc="-5" dirty="0">
                <a:latin typeface="Arial"/>
                <a:cs typeface="Arial"/>
              </a:rPr>
              <a:t>the </a:t>
            </a:r>
            <a:r>
              <a:rPr sz="1000" dirty="0">
                <a:latin typeface="Arial"/>
                <a:cs typeface="Arial"/>
              </a:rPr>
              <a:t>skin </a:t>
            </a:r>
            <a:r>
              <a:rPr sz="1000" spc="-5" dirty="0">
                <a:latin typeface="Arial"/>
                <a:cs typeface="Arial"/>
              </a:rPr>
              <a:t>or eye irritant  warnings associated with other </a:t>
            </a:r>
            <a:r>
              <a:rPr sz="1000" dirty="0">
                <a:latin typeface="Arial"/>
                <a:cs typeface="Arial"/>
              </a:rPr>
              <a:t>spray</a:t>
            </a:r>
            <a:r>
              <a:rPr sz="1000" spc="20" dirty="0">
                <a:latin typeface="Arial"/>
                <a:cs typeface="Arial"/>
              </a:rPr>
              <a:t> </a:t>
            </a:r>
            <a:r>
              <a:rPr sz="1000" spc="-5" dirty="0">
                <a:latin typeface="Arial"/>
                <a:cs typeface="Arial"/>
              </a:rPr>
              <a:t>paints.</a:t>
            </a:r>
            <a:endParaRPr sz="1000" dirty="0">
              <a:latin typeface="Arial"/>
              <a:cs typeface="Arial"/>
            </a:endParaRPr>
          </a:p>
          <a:p>
            <a:pPr>
              <a:lnSpc>
                <a:spcPct val="100000"/>
              </a:lnSpc>
              <a:spcBef>
                <a:spcPts val="20"/>
              </a:spcBef>
            </a:pPr>
            <a:endParaRPr sz="950" dirty="0">
              <a:latin typeface="Arial"/>
              <a:cs typeface="Arial"/>
            </a:endParaRPr>
          </a:p>
          <a:p>
            <a:pPr marL="12700" marR="5080">
              <a:lnSpc>
                <a:spcPct val="96100"/>
              </a:lnSpc>
            </a:pPr>
            <a:r>
              <a:rPr sz="1000" spc="-5" dirty="0">
                <a:latin typeface="Arial"/>
                <a:cs typeface="Arial"/>
              </a:rPr>
              <a:t>Liquitex Professional </a:t>
            </a:r>
            <a:r>
              <a:rPr sz="1000" dirty="0">
                <a:latin typeface="Arial"/>
                <a:cs typeface="Arial"/>
              </a:rPr>
              <a:t>Spray </a:t>
            </a:r>
            <a:r>
              <a:rPr sz="1000" spc="-5" dirty="0">
                <a:latin typeface="Arial"/>
                <a:cs typeface="Arial"/>
              </a:rPr>
              <a:t>Paint provides the </a:t>
            </a:r>
            <a:r>
              <a:rPr sz="1000" dirty="0">
                <a:latin typeface="Arial"/>
                <a:cs typeface="Arial"/>
              </a:rPr>
              <a:t>same </a:t>
            </a:r>
            <a:r>
              <a:rPr sz="1000" spc="-5" dirty="0">
                <a:latin typeface="Arial"/>
                <a:cs typeface="Arial"/>
              </a:rPr>
              <a:t>vibrancy, permanence and </a:t>
            </a:r>
            <a:r>
              <a:rPr sz="1000" dirty="0">
                <a:latin typeface="Arial"/>
                <a:cs typeface="Arial"/>
              </a:rPr>
              <a:t>performance </a:t>
            </a:r>
            <a:r>
              <a:rPr sz="1000" spc="-5" dirty="0">
                <a:latin typeface="Arial"/>
                <a:cs typeface="Arial"/>
              </a:rPr>
              <a:t>that  Liquitex </a:t>
            </a:r>
            <a:r>
              <a:rPr sz="1000" spc="-10" dirty="0">
                <a:latin typeface="Arial"/>
                <a:cs typeface="Arial"/>
              </a:rPr>
              <a:t>is </a:t>
            </a:r>
            <a:r>
              <a:rPr sz="1000" spc="-5" dirty="0">
                <a:latin typeface="Arial"/>
                <a:cs typeface="Arial"/>
              </a:rPr>
              <a:t>known </a:t>
            </a:r>
            <a:r>
              <a:rPr sz="1000" dirty="0">
                <a:latin typeface="Arial"/>
                <a:cs typeface="Arial"/>
              </a:rPr>
              <a:t>for, </a:t>
            </a:r>
            <a:r>
              <a:rPr sz="1000" spc="-5" dirty="0">
                <a:latin typeface="Arial"/>
                <a:cs typeface="Arial"/>
              </a:rPr>
              <a:t>can </a:t>
            </a:r>
            <a:r>
              <a:rPr sz="1000" dirty="0">
                <a:latin typeface="Arial"/>
                <a:cs typeface="Arial"/>
              </a:rPr>
              <a:t>be </a:t>
            </a:r>
            <a:r>
              <a:rPr sz="1000" spc="-5" dirty="0">
                <a:latin typeface="Arial"/>
                <a:cs typeface="Arial"/>
              </a:rPr>
              <a:t>cleaned up with water when wet, and is permanent </a:t>
            </a:r>
            <a:r>
              <a:rPr sz="1000" dirty="0">
                <a:latin typeface="Arial"/>
                <a:cs typeface="Arial"/>
              </a:rPr>
              <a:t>when </a:t>
            </a:r>
            <a:r>
              <a:rPr sz="1000" spc="-5" dirty="0">
                <a:latin typeface="Arial"/>
                <a:cs typeface="Arial"/>
              </a:rPr>
              <a:t>dry, </a:t>
            </a:r>
            <a:r>
              <a:rPr sz="1000" dirty="0">
                <a:latin typeface="Arial"/>
                <a:cs typeface="Arial"/>
              </a:rPr>
              <a:t>making </a:t>
            </a:r>
            <a:r>
              <a:rPr sz="1000" spc="-10" dirty="0">
                <a:latin typeface="Arial"/>
                <a:cs typeface="Arial"/>
              </a:rPr>
              <a:t>it  </a:t>
            </a:r>
            <a:r>
              <a:rPr sz="1000" spc="-5" dirty="0">
                <a:latin typeface="Arial"/>
                <a:cs typeface="Arial"/>
              </a:rPr>
              <a:t>ideal </a:t>
            </a:r>
            <a:r>
              <a:rPr sz="1000" dirty="0">
                <a:latin typeface="Arial"/>
                <a:cs typeface="Arial"/>
              </a:rPr>
              <a:t>for </a:t>
            </a:r>
            <a:r>
              <a:rPr sz="1000" spc="-5" dirty="0">
                <a:latin typeface="Arial"/>
                <a:cs typeface="Arial"/>
              </a:rPr>
              <a:t>both indoor commissions and </a:t>
            </a:r>
            <a:r>
              <a:rPr sz="1000" dirty="0">
                <a:latin typeface="Arial"/>
                <a:cs typeface="Arial"/>
              </a:rPr>
              <a:t>for </a:t>
            </a:r>
            <a:r>
              <a:rPr sz="1000" spc="-5" dirty="0">
                <a:latin typeface="Arial"/>
                <a:cs typeface="Arial"/>
              </a:rPr>
              <a:t>use within </a:t>
            </a:r>
            <a:r>
              <a:rPr sz="1000" dirty="0">
                <a:latin typeface="Arial"/>
                <a:cs typeface="Arial"/>
              </a:rPr>
              <a:t>an </a:t>
            </a:r>
            <a:r>
              <a:rPr sz="1000" spc="-5" dirty="0">
                <a:latin typeface="Arial"/>
                <a:cs typeface="Arial"/>
              </a:rPr>
              <a:t>educational</a:t>
            </a:r>
            <a:r>
              <a:rPr sz="1000" spc="30" dirty="0">
                <a:latin typeface="Arial"/>
                <a:cs typeface="Arial"/>
              </a:rPr>
              <a:t> </a:t>
            </a:r>
            <a:r>
              <a:rPr sz="1000" spc="-5" dirty="0">
                <a:latin typeface="Arial"/>
                <a:cs typeface="Arial"/>
              </a:rPr>
              <a:t>environment.</a:t>
            </a:r>
            <a:endParaRPr sz="1000" dirty="0">
              <a:latin typeface="Arial"/>
              <a:cs typeface="Arial"/>
            </a:endParaRPr>
          </a:p>
        </p:txBody>
      </p:sp>
      <p:sp>
        <p:nvSpPr>
          <p:cNvPr id="7" name="object 7"/>
          <p:cNvSpPr txBox="1"/>
          <p:nvPr/>
        </p:nvSpPr>
        <p:spPr>
          <a:xfrm>
            <a:off x="471550" y="2552805"/>
            <a:ext cx="786130" cy="299720"/>
          </a:xfrm>
          <a:prstGeom prst="rect">
            <a:avLst/>
          </a:prstGeom>
        </p:spPr>
        <p:txBody>
          <a:bodyPr vert="horz" wrap="square" lIns="0" tIns="12700" rIns="0" bIns="0" rtlCol="0">
            <a:spAutoFit/>
          </a:bodyPr>
          <a:lstStyle/>
          <a:p>
            <a:pPr marL="12700" marR="5080">
              <a:lnSpc>
                <a:spcPct val="100000"/>
              </a:lnSpc>
              <a:spcBef>
                <a:spcPts val="100"/>
              </a:spcBef>
            </a:pPr>
            <a:r>
              <a:rPr sz="900" b="1" spc="-5" dirty="0">
                <a:latin typeface="Arial"/>
                <a:cs typeface="Arial"/>
              </a:rPr>
              <a:t>Innovative</a:t>
            </a:r>
            <a:r>
              <a:rPr sz="900" b="1" spc="-50" dirty="0">
                <a:latin typeface="Arial"/>
                <a:cs typeface="Arial"/>
              </a:rPr>
              <a:t> </a:t>
            </a:r>
            <a:r>
              <a:rPr sz="900" b="1" spc="-10" dirty="0">
                <a:latin typeface="Arial"/>
                <a:cs typeface="Arial"/>
              </a:rPr>
              <a:t>Art  </a:t>
            </a:r>
            <a:r>
              <a:rPr sz="900" b="1" spc="-5" dirty="0">
                <a:latin typeface="Arial"/>
                <a:cs typeface="Arial"/>
              </a:rPr>
              <a:t>Materials</a:t>
            </a:r>
            <a:endParaRPr sz="900" dirty="0">
              <a:latin typeface="Arial"/>
              <a:cs typeface="Arial"/>
            </a:endParaRPr>
          </a:p>
        </p:txBody>
      </p:sp>
      <p:sp>
        <p:nvSpPr>
          <p:cNvPr id="8" name="object 8"/>
          <p:cNvSpPr/>
          <p:nvPr/>
        </p:nvSpPr>
        <p:spPr>
          <a:xfrm>
            <a:off x="445848" y="2454275"/>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grpSp>
        <p:nvGrpSpPr>
          <p:cNvPr id="11" name="object 11"/>
          <p:cNvGrpSpPr/>
          <p:nvPr/>
        </p:nvGrpSpPr>
        <p:grpSpPr>
          <a:xfrm>
            <a:off x="366775" y="892555"/>
            <a:ext cx="995680" cy="570230"/>
            <a:chOff x="322579" y="1906777"/>
            <a:chExt cx="995680" cy="570230"/>
          </a:xfrm>
        </p:grpSpPr>
        <p:sp>
          <p:nvSpPr>
            <p:cNvPr id="12" name="object 12"/>
            <p:cNvSpPr/>
            <p:nvPr/>
          </p:nvSpPr>
          <p:spPr>
            <a:xfrm>
              <a:off x="401652" y="1963691"/>
              <a:ext cx="623539" cy="51307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322579" y="1913127"/>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grpSp>
      <p:sp>
        <p:nvSpPr>
          <p:cNvPr id="14" name="object 14"/>
          <p:cNvSpPr/>
          <p:nvPr/>
        </p:nvSpPr>
        <p:spPr>
          <a:xfrm>
            <a:off x="1622425" y="4741165"/>
            <a:ext cx="2493010" cy="1410969"/>
          </a:xfrm>
          <a:prstGeom prst="rect">
            <a:avLst/>
          </a:prstGeom>
          <a:blipFill>
            <a:blip r:embed="rId4" cstate="print"/>
            <a:stretch>
              <a:fillRect/>
            </a:stretch>
          </a:blipFill>
        </p:spPr>
        <p:txBody>
          <a:bodyPr wrap="square" lIns="0" tIns="0" rIns="0" bIns="0" rtlCol="0"/>
          <a:lstStyle/>
          <a:p>
            <a:endParaRPr dirty="0"/>
          </a:p>
        </p:txBody>
      </p:sp>
      <p:sp>
        <p:nvSpPr>
          <p:cNvPr id="15" name="object 15"/>
          <p:cNvSpPr txBox="1"/>
          <p:nvPr/>
        </p:nvSpPr>
        <p:spPr>
          <a:xfrm>
            <a:off x="1580133" y="10162051"/>
            <a:ext cx="4199890" cy="257175"/>
          </a:xfrm>
          <a:prstGeom prst="rect">
            <a:avLst/>
          </a:prstGeom>
        </p:spPr>
        <p:txBody>
          <a:bodyPr vert="horz" wrap="square" lIns="0" tIns="3175" rIns="0" bIns="0" rtlCol="0">
            <a:spAutoFit/>
          </a:bodyPr>
          <a:lstStyle/>
          <a:p>
            <a:pPr marL="12700">
              <a:lnSpc>
                <a:spcPts val="940"/>
              </a:lnSpc>
              <a:spcBef>
                <a:spcPts val="25"/>
              </a:spcBef>
            </a:pPr>
            <a:r>
              <a:rPr sz="800" spc="-5" dirty="0">
                <a:latin typeface="Arial"/>
                <a:cs typeface="Arial"/>
              </a:rPr>
              <a:t>Colart International Holdings Ltd. </a:t>
            </a:r>
            <a:r>
              <a:rPr sz="800" dirty="0">
                <a:latin typeface="Arial"/>
                <a:cs typeface="Arial"/>
              </a:rPr>
              <a:t>The </a:t>
            </a:r>
            <a:r>
              <a:rPr sz="800" spc="-5" dirty="0">
                <a:latin typeface="Arial"/>
                <a:cs typeface="Arial"/>
              </a:rPr>
              <a:t>Studio </a:t>
            </a:r>
            <a:r>
              <a:rPr sz="800" dirty="0">
                <a:latin typeface="Arial"/>
                <a:cs typeface="Arial"/>
              </a:rPr>
              <a:t>Building, </a:t>
            </a:r>
            <a:r>
              <a:rPr sz="800" spc="-5" dirty="0">
                <a:latin typeface="Arial"/>
                <a:cs typeface="Arial"/>
              </a:rPr>
              <a:t>21 Evesham Street, London, </a:t>
            </a:r>
            <a:r>
              <a:rPr sz="800" spc="5" dirty="0">
                <a:latin typeface="Arial"/>
                <a:cs typeface="Arial"/>
              </a:rPr>
              <a:t>W11</a:t>
            </a:r>
            <a:r>
              <a:rPr sz="800" spc="80" dirty="0">
                <a:latin typeface="Arial"/>
                <a:cs typeface="Arial"/>
              </a:rPr>
              <a:t> </a:t>
            </a:r>
            <a:r>
              <a:rPr sz="800" spc="-5" dirty="0">
                <a:latin typeface="Arial"/>
                <a:cs typeface="Arial"/>
              </a:rPr>
              <a:t>4AJ</a:t>
            </a:r>
            <a:endParaRPr sz="800" dirty="0">
              <a:latin typeface="Arial"/>
              <a:cs typeface="Arial"/>
            </a:endParaRPr>
          </a:p>
          <a:p>
            <a:pPr marL="12700">
              <a:lnSpc>
                <a:spcPts val="940"/>
              </a:lnSpc>
            </a:pPr>
            <a:r>
              <a:rPr sz="800" dirty="0">
                <a:latin typeface="Arial"/>
                <a:cs typeface="Arial"/>
              </a:rPr>
              <a:t>+44 </a:t>
            </a:r>
            <a:r>
              <a:rPr sz="800" spc="-5" dirty="0">
                <a:latin typeface="Arial"/>
                <a:cs typeface="Arial"/>
              </a:rPr>
              <a:t>(0) 208 424 3200 </a:t>
            </a:r>
            <a:r>
              <a:rPr sz="800" dirty="0">
                <a:latin typeface="Arial"/>
                <a:cs typeface="Arial"/>
              </a:rPr>
              <a:t>| </a:t>
            </a:r>
            <a:r>
              <a:rPr sz="800" spc="-5" dirty="0">
                <a:latin typeface="Arial"/>
                <a:cs typeface="Arial"/>
                <a:hlinkClick r:id="rId5"/>
              </a:rPr>
              <a:t>info@colart.com </a:t>
            </a:r>
            <a:r>
              <a:rPr sz="800" dirty="0">
                <a:latin typeface="Arial"/>
                <a:cs typeface="Arial"/>
              </a:rPr>
              <a:t>|</a:t>
            </a:r>
            <a:r>
              <a:rPr sz="800" spc="30" dirty="0">
                <a:latin typeface="Arial"/>
                <a:cs typeface="Arial"/>
              </a:rPr>
              <a:t> </a:t>
            </a:r>
            <a:r>
              <a:rPr sz="800" spc="-5" dirty="0">
                <a:latin typeface="Arial"/>
                <a:cs typeface="Arial"/>
              </a:rPr>
              <a:t>colart.com</a:t>
            </a:r>
            <a:endParaRPr sz="8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5FC376E7-2BEF-454F-B332-C31236F66E16}"/>
              </a:ext>
            </a:extLst>
          </p:cNvPr>
          <p:cNvSpPr txBox="1">
            <a:spLocks/>
          </p:cNvSpPr>
          <p:nvPr/>
        </p:nvSpPr>
        <p:spPr>
          <a:xfrm>
            <a:off x="1644650" y="526998"/>
            <a:ext cx="4801617" cy="1175963"/>
          </a:xfrm>
          <a:prstGeom prst="rect">
            <a:avLst/>
          </a:prstGeom>
        </p:spPr>
        <p:txBody>
          <a:bodyPr vert="horz" wrap="square" lIns="0" tIns="46990" rIns="0" bIns="0" rtlCol="0">
            <a:spAutoFit/>
          </a:bodyPr>
          <a:lstStyle>
            <a:lvl1pPr>
              <a:defRPr>
                <a:latin typeface="+mj-lt"/>
                <a:ea typeface="+mj-ea"/>
                <a:cs typeface="+mj-cs"/>
              </a:defRPr>
            </a:lvl1pPr>
          </a:lstStyle>
          <a:p>
            <a:pPr marL="12700" marR="5080">
              <a:lnSpc>
                <a:spcPts val="4160"/>
              </a:lnSpc>
              <a:spcBef>
                <a:spcPts val="370"/>
              </a:spcBef>
            </a:pPr>
            <a:r>
              <a:rPr lang="en-US" sz="3600" b="1" kern="0" spc="-5" dirty="0">
                <a:solidFill>
                  <a:sysClr val="windowText" lastClr="000000"/>
                </a:solidFill>
                <a:latin typeface="Arial" panose="020B0604020202020204" pitchFamily="34" charset="0"/>
                <a:cs typeface="Arial" panose="020B0604020202020204" pitchFamily="34" charset="0"/>
              </a:rPr>
              <a:t>The Colart </a:t>
            </a:r>
          </a:p>
          <a:p>
            <a:pPr marL="12700" marR="5080">
              <a:lnSpc>
                <a:spcPts val="4160"/>
              </a:lnSpc>
              <a:spcBef>
                <a:spcPts val="370"/>
              </a:spcBef>
            </a:pPr>
            <a:r>
              <a:rPr lang="en-US" sz="3600" b="1" kern="0" spc="-5" dirty="0">
                <a:solidFill>
                  <a:sysClr val="windowText" lastClr="000000"/>
                </a:solidFill>
                <a:latin typeface="Arial" panose="020B0604020202020204" pitchFamily="34" charset="0"/>
                <a:cs typeface="Arial" panose="020B0604020202020204" pitchFamily="34" charset="0"/>
              </a:rPr>
              <a:t>Brand</a:t>
            </a:r>
          </a:p>
        </p:txBody>
      </p:sp>
      <p:pic>
        <p:nvPicPr>
          <p:cNvPr id="3" name="Picture 2">
            <a:extLst>
              <a:ext uri="{FF2B5EF4-FFF2-40B4-BE49-F238E27FC236}">
                <a16:creationId xmlns:a16="http://schemas.microsoft.com/office/drawing/2014/main" id="{66026239-2570-443F-836A-0C99FE650EF5}"/>
              </a:ext>
            </a:extLst>
          </p:cNvPr>
          <p:cNvPicPr>
            <a:picLocks noChangeAspect="1"/>
          </p:cNvPicPr>
          <p:nvPr/>
        </p:nvPicPr>
        <p:blipFill>
          <a:blip r:embed="rId2"/>
          <a:stretch>
            <a:fillRect/>
          </a:stretch>
        </p:blipFill>
        <p:spPr>
          <a:xfrm>
            <a:off x="2321994" y="3521075"/>
            <a:ext cx="4688525" cy="6510024"/>
          </a:xfrm>
          <a:prstGeom prst="rect">
            <a:avLst/>
          </a:prstGeom>
        </p:spPr>
      </p:pic>
      <p:sp>
        <p:nvSpPr>
          <p:cNvPr id="4" name="TextBox 3">
            <a:extLst>
              <a:ext uri="{FF2B5EF4-FFF2-40B4-BE49-F238E27FC236}">
                <a16:creationId xmlns:a16="http://schemas.microsoft.com/office/drawing/2014/main" id="{159215CA-325B-4116-8F7B-CC920F9532AE}"/>
              </a:ext>
            </a:extLst>
          </p:cNvPr>
          <p:cNvSpPr txBox="1"/>
          <p:nvPr/>
        </p:nvSpPr>
        <p:spPr>
          <a:xfrm>
            <a:off x="1580133" y="1974498"/>
            <a:ext cx="5486400" cy="154657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universal language of art has the power of bringing people together.</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At Colart, our role has always been to provide the tools needed to unleash freedom of expression in any shape or form. As we continue on our journey, there will be increased demand for our products at home, in the studio and even in the corporate workplace. The creative industry is growing and we will be there to meet that demand.</a:t>
            </a:r>
          </a:p>
          <a:p>
            <a:endParaRPr lang="en-GB" sz="1000" dirty="0">
              <a:latin typeface="Arial" panose="020B0604020202020204" pitchFamily="34" charset="0"/>
              <a:cs typeface="Arial" panose="020B0604020202020204" pitchFamily="34" charset="0"/>
            </a:endParaRPr>
          </a:p>
        </p:txBody>
      </p:sp>
      <p:sp>
        <p:nvSpPr>
          <p:cNvPr id="8" name="object 15">
            <a:extLst>
              <a:ext uri="{FF2B5EF4-FFF2-40B4-BE49-F238E27FC236}">
                <a16:creationId xmlns:a16="http://schemas.microsoft.com/office/drawing/2014/main" id="{C4E1A82C-D773-47A4-A7DA-8455F0346084}"/>
              </a:ext>
            </a:extLst>
          </p:cNvPr>
          <p:cNvSpPr txBox="1"/>
          <p:nvPr/>
        </p:nvSpPr>
        <p:spPr>
          <a:xfrm>
            <a:off x="1580133" y="10162051"/>
            <a:ext cx="4199890" cy="257175"/>
          </a:xfrm>
          <a:prstGeom prst="rect">
            <a:avLst/>
          </a:prstGeom>
        </p:spPr>
        <p:txBody>
          <a:bodyPr vert="horz" wrap="square" lIns="0" tIns="3175" rIns="0" bIns="0" rtlCol="0">
            <a:spAutoFit/>
          </a:bodyPr>
          <a:lstStyle/>
          <a:p>
            <a:pPr marL="12700">
              <a:lnSpc>
                <a:spcPts val="940"/>
              </a:lnSpc>
              <a:spcBef>
                <a:spcPts val="25"/>
              </a:spcBef>
            </a:pPr>
            <a:r>
              <a:rPr sz="800" spc="-5" dirty="0">
                <a:latin typeface="Arial"/>
                <a:cs typeface="Arial"/>
              </a:rPr>
              <a:t>Colart International Holdings Ltd. </a:t>
            </a:r>
            <a:r>
              <a:rPr sz="800" dirty="0">
                <a:latin typeface="Arial"/>
                <a:cs typeface="Arial"/>
              </a:rPr>
              <a:t>The </a:t>
            </a:r>
            <a:r>
              <a:rPr sz="800" spc="-5" dirty="0">
                <a:latin typeface="Arial"/>
                <a:cs typeface="Arial"/>
              </a:rPr>
              <a:t>Studio </a:t>
            </a:r>
            <a:r>
              <a:rPr sz="800" dirty="0">
                <a:latin typeface="Arial"/>
                <a:cs typeface="Arial"/>
              </a:rPr>
              <a:t>Building, </a:t>
            </a:r>
            <a:r>
              <a:rPr sz="800" spc="-5" dirty="0">
                <a:latin typeface="Arial"/>
                <a:cs typeface="Arial"/>
              </a:rPr>
              <a:t>21 Evesham Street, London, </a:t>
            </a:r>
            <a:r>
              <a:rPr sz="800" spc="5" dirty="0">
                <a:latin typeface="Arial"/>
                <a:cs typeface="Arial"/>
              </a:rPr>
              <a:t>W11</a:t>
            </a:r>
            <a:r>
              <a:rPr sz="800" spc="80" dirty="0">
                <a:latin typeface="Arial"/>
                <a:cs typeface="Arial"/>
              </a:rPr>
              <a:t> </a:t>
            </a:r>
            <a:r>
              <a:rPr sz="800" spc="-5" dirty="0">
                <a:latin typeface="Arial"/>
                <a:cs typeface="Arial"/>
              </a:rPr>
              <a:t>4AJ</a:t>
            </a:r>
            <a:endParaRPr sz="800" dirty="0">
              <a:latin typeface="Arial"/>
              <a:cs typeface="Arial"/>
            </a:endParaRPr>
          </a:p>
          <a:p>
            <a:pPr marL="12700">
              <a:lnSpc>
                <a:spcPts val="940"/>
              </a:lnSpc>
            </a:pPr>
            <a:r>
              <a:rPr sz="800" dirty="0">
                <a:latin typeface="Arial"/>
                <a:cs typeface="Arial"/>
              </a:rPr>
              <a:t>+44 </a:t>
            </a:r>
            <a:r>
              <a:rPr sz="800" spc="-5" dirty="0">
                <a:latin typeface="Arial"/>
                <a:cs typeface="Arial"/>
              </a:rPr>
              <a:t>(0) 208 424 3200 </a:t>
            </a:r>
            <a:r>
              <a:rPr sz="800" dirty="0">
                <a:latin typeface="Arial"/>
                <a:cs typeface="Arial"/>
              </a:rPr>
              <a:t>| </a:t>
            </a:r>
            <a:r>
              <a:rPr sz="800" spc="-5" dirty="0">
                <a:latin typeface="Arial"/>
                <a:cs typeface="Arial"/>
                <a:hlinkClick r:id="rId3"/>
              </a:rPr>
              <a:t>info@colart.com </a:t>
            </a:r>
            <a:r>
              <a:rPr sz="800" dirty="0">
                <a:latin typeface="Arial"/>
                <a:cs typeface="Arial"/>
              </a:rPr>
              <a:t>|</a:t>
            </a:r>
            <a:r>
              <a:rPr sz="800" spc="30" dirty="0">
                <a:latin typeface="Arial"/>
                <a:cs typeface="Arial"/>
              </a:rPr>
              <a:t> </a:t>
            </a:r>
            <a:r>
              <a:rPr sz="800" spc="-5" dirty="0">
                <a:latin typeface="Arial"/>
                <a:cs typeface="Arial"/>
              </a:rPr>
              <a:t>colart.com</a:t>
            </a:r>
            <a:endParaRPr sz="800" dirty="0">
              <a:latin typeface="Arial"/>
              <a:cs typeface="Arial"/>
            </a:endParaRPr>
          </a:p>
        </p:txBody>
      </p:sp>
      <p:sp>
        <p:nvSpPr>
          <p:cNvPr id="9" name="object 7">
            <a:extLst>
              <a:ext uri="{FF2B5EF4-FFF2-40B4-BE49-F238E27FC236}">
                <a16:creationId xmlns:a16="http://schemas.microsoft.com/office/drawing/2014/main" id="{67F1CB77-B566-4D59-B7CE-F136BC5AAEE9}"/>
              </a:ext>
            </a:extLst>
          </p:cNvPr>
          <p:cNvSpPr txBox="1"/>
          <p:nvPr/>
        </p:nvSpPr>
        <p:spPr>
          <a:xfrm>
            <a:off x="409177" y="2073275"/>
            <a:ext cx="786130" cy="289823"/>
          </a:xfrm>
          <a:prstGeom prst="rect">
            <a:avLst/>
          </a:prstGeom>
        </p:spPr>
        <p:txBody>
          <a:bodyPr vert="horz" wrap="square" lIns="0" tIns="12700" rIns="0" bIns="0" rtlCol="0">
            <a:spAutoFit/>
          </a:bodyPr>
          <a:lstStyle/>
          <a:p>
            <a:pPr marL="12700" marR="5080">
              <a:lnSpc>
                <a:spcPct val="100000"/>
              </a:lnSpc>
              <a:spcBef>
                <a:spcPts val="100"/>
              </a:spcBef>
            </a:pPr>
            <a:r>
              <a:rPr lang="en-GB" sz="900" b="1" spc="-5" dirty="0">
                <a:latin typeface="Arial"/>
                <a:cs typeface="Arial"/>
              </a:rPr>
              <a:t>Brand Platform</a:t>
            </a:r>
            <a:endParaRPr sz="900" dirty="0">
              <a:latin typeface="Arial"/>
              <a:cs typeface="Arial"/>
            </a:endParaRPr>
          </a:p>
        </p:txBody>
      </p:sp>
      <p:sp>
        <p:nvSpPr>
          <p:cNvPr id="10" name="object 8">
            <a:extLst>
              <a:ext uri="{FF2B5EF4-FFF2-40B4-BE49-F238E27FC236}">
                <a16:creationId xmlns:a16="http://schemas.microsoft.com/office/drawing/2014/main" id="{06A5C879-EA8D-4308-9F04-8455E5609FB4}"/>
              </a:ext>
            </a:extLst>
          </p:cNvPr>
          <p:cNvSpPr/>
          <p:nvPr/>
        </p:nvSpPr>
        <p:spPr>
          <a:xfrm>
            <a:off x="349250" y="1974498"/>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9317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0133" y="1901697"/>
            <a:ext cx="5642610" cy="1054100"/>
          </a:xfrm>
          <a:prstGeom prst="rect">
            <a:avLst/>
          </a:prstGeom>
        </p:spPr>
        <p:txBody>
          <a:bodyPr vert="horz" wrap="square" lIns="0" tIns="18415" rIns="0" bIns="0" rtlCol="0">
            <a:spAutoFit/>
          </a:bodyPr>
          <a:lstStyle/>
          <a:p>
            <a:pPr marL="12700" marR="5080">
              <a:lnSpc>
                <a:spcPct val="95800"/>
              </a:lnSpc>
              <a:spcBef>
                <a:spcPts val="145"/>
              </a:spcBef>
            </a:pPr>
            <a:r>
              <a:rPr sz="1000" spc="-5" dirty="0">
                <a:latin typeface="Arial"/>
                <a:cs typeface="Arial"/>
              </a:rPr>
              <a:t>Culture can be defined as </a:t>
            </a:r>
            <a:r>
              <a:rPr sz="1000" dirty="0">
                <a:latin typeface="Arial"/>
                <a:cs typeface="Arial"/>
              </a:rPr>
              <a:t>“the </a:t>
            </a:r>
            <a:r>
              <a:rPr sz="1000" spc="-5" dirty="0">
                <a:latin typeface="Arial"/>
                <a:cs typeface="Arial"/>
              </a:rPr>
              <a:t>sum of </a:t>
            </a:r>
            <a:r>
              <a:rPr sz="1000" spc="-10" dirty="0">
                <a:latin typeface="Arial"/>
                <a:cs typeface="Arial"/>
              </a:rPr>
              <a:t>all </a:t>
            </a:r>
            <a:r>
              <a:rPr sz="1000" spc="-5" dirty="0">
                <a:latin typeface="Arial"/>
                <a:cs typeface="Arial"/>
              </a:rPr>
              <a:t>attitudes and behaviours within </a:t>
            </a:r>
            <a:r>
              <a:rPr sz="1000" dirty="0">
                <a:latin typeface="Arial"/>
                <a:cs typeface="Arial"/>
              </a:rPr>
              <a:t>an </a:t>
            </a:r>
            <a:r>
              <a:rPr sz="1000" spc="-5" dirty="0">
                <a:latin typeface="Arial"/>
                <a:cs typeface="Arial"/>
              </a:rPr>
              <a:t>organisation” – a  </a:t>
            </a:r>
            <a:r>
              <a:rPr sz="1000" spc="-10" dirty="0">
                <a:latin typeface="Arial"/>
                <a:cs typeface="Arial"/>
              </a:rPr>
              <a:t>platform </a:t>
            </a:r>
            <a:r>
              <a:rPr sz="1000" spc="-5" dirty="0">
                <a:latin typeface="Arial"/>
                <a:cs typeface="Arial"/>
              </a:rPr>
              <a:t>to build on. </a:t>
            </a:r>
            <a:r>
              <a:rPr sz="1000" spc="5" dirty="0">
                <a:latin typeface="Arial"/>
                <a:cs typeface="Arial"/>
              </a:rPr>
              <a:t>To </a:t>
            </a:r>
            <a:r>
              <a:rPr sz="1000" spc="-5" dirty="0">
                <a:latin typeface="Arial"/>
                <a:cs typeface="Arial"/>
              </a:rPr>
              <a:t>create a successful culture, </a:t>
            </a:r>
            <a:r>
              <a:rPr sz="1000" spc="-10" dirty="0">
                <a:latin typeface="Arial"/>
                <a:cs typeface="Arial"/>
              </a:rPr>
              <a:t>it’s </a:t>
            </a:r>
            <a:r>
              <a:rPr sz="1000" spc="-5" dirty="0">
                <a:latin typeface="Arial"/>
                <a:cs typeface="Arial"/>
              </a:rPr>
              <a:t>important for </a:t>
            </a:r>
            <a:r>
              <a:rPr sz="1000" spc="-10" dirty="0">
                <a:latin typeface="Arial"/>
                <a:cs typeface="Arial"/>
              </a:rPr>
              <a:t>all </a:t>
            </a:r>
            <a:r>
              <a:rPr sz="1000" spc="-5" dirty="0">
                <a:latin typeface="Arial"/>
                <a:cs typeface="Arial"/>
              </a:rPr>
              <a:t>of us to live and share the  </a:t>
            </a:r>
            <a:r>
              <a:rPr sz="1000" dirty="0">
                <a:latin typeface="Arial"/>
                <a:cs typeface="Arial"/>
              </a:rPr>
              <a:t>same </a:t>
            </a:r>
            <a:r>
              <a:rPr sz="1000" spc="-5" dirty="0">
                <a:latin typeface="Arial"/>
                <a:cs typeface="Arial"/>
              </a:rPr>
              <a:t>vision, </a:t>
            </a:r>
            <a:r>
              <a:rPr sz="1000" dirty="0">
                <a:latin typeface="Arial"/>
                <a:cs typeface="Arial"/>
              </a:rPr>
              <a:t>mission </a:t>
            </a:r>
            <a:r>
              <a:rPr sz="1000" spc="-5" dirty="0">
                <a:latin typeface="Arial"/>
                <a:cs typeface="Arial"/>
              </a:rPr>
              <a:t>and values. </a:t>
            </a:r>
            <a:r>
              <a:rPr sz="1000" spc="5" dirty="0">
                <a:latin typeface="Arial"/>
                <a:cs typeface="Arial"/>
              </a:rPr>
              <a:t>By </a:t>
            </a:r>
            <a:r>
              <a:rPr sz="1000" spc="-5" dirty="0">
                <a:latin typeface="Arial"/>
                <a:cs typeface="Arial"/>
              </a:rPr>
              <a:t>living according </a:t>
            </a:r>
            <a:r>
              <a:rPr sz="1000" dirty="0">
                <a:latin typeface="Arial"/>
                <a:cs typeface="Arial"/>
              </a:rPr>
              <a:t>to </a:t>
            </a:r>
            <a:r>
              <a:rPr sz="1000" spc="-5" dirty="0">
                <a:latin typeface="Arial"/>
                <a:cs typeface="Arial"/>
              </a:rPr>
              <a:t>these principles, the same cultural pattern  will </a:t>
            </a:r>
            <a:r>
              <a:rPr sz="1000" dirty="0">
                <a:latin typeface="Arial"/>
                <a:cs typeface="Arial"/>
              </a:rPr>
              <a:t>be </a:t>
            </a:r>
            <a:r>
              <a:rPr sz="1000" spc="-10" dirty="0">
                <a:latin typeface="Arial"/>
                <a:cs typeface="Arial"/>
              </a:rPr>
              <a:t>woven </a:t>
            </a:r>
            <a:r>
              <a:rPr sz="1000" spc="-5" dirty="0">
                <a:latin typeface="Arial"/>
                <a:cs typeface="Arial"/>
              </a:rPr>
              <a:t>over </a:t>
            </a:r>
            <a:r>
              <a:rPr sz="1000" dirty="0">
                <a:latin typeface="Arial"/>
                <a:cs typeface="Arial"/>
              </a:rPr>
              <a:t>and </a:t>
            </a:r>
            <a:r>
              <a:rPr sz="1000" spc="-5" dirty="0">
                <a:latin typeface="Arial"/>
                <a:cs typeface="Arial"/>
              </a:rPr>
              <a:t>over again. </a:t>
            </a:r>
            <a:r>
              <a:rPr sz="1000" dirty="0">
                <a:latin typeface="Arial"/>
                <a:cs typeface="Arial"/>
              </a:rPr>
              <a:t>The </a:t>
            </a:r>
            <a:r>
              <a:rPr sz="1000" spc="-5" dirty="0">
                <a:latin typeface="Arial"/>
                <a:cs typeface="Arial"/>
              </a:rPr>
              <a:t>results </a:t>
            </a:r>
            <a:r>
              <a:rPr sz="1000" spc="-10" dirty="0">
                <a:latin typeface="Arial"/>
                <a:cs typeface="Arial"/>
              </a:rPr>
              <a:t>will </a:t>
            </a:r>
            <a:r>
              <a:rPr sz="1000" spc="-5" dirty="0">
                <a:latin typeface="Arial"/>
                <a:cs typeface="Arial"/>
              </a:rPr>
              <a:t>not </a:t>
            </a:r>
            <a:r>
              <a:rPr sz="1000" dirty="0">
                <a:latin typeface="Arial"/>
                <a:cs typeface="Arial"/>
              </a:rPr>
              <a:t>only be </a:t>
            </a:r>
            <a:r>
              <a:rPr sz="1000" spc="-5" dirty="0">
                <a:latin typeface="Arial"/>
                <a:cs typeface="Arial"/>
              </a:rPr>
              <a:t>a </a:t>
            </a:r>
            <a:r>
              <a:rPr sz="1000" dirty="0">
                <a:latin typeface="Arial"/>
                <a:cs typeface="Arial"/>
              </a:rPr>
              <a:t>more united business, </a:t>
            </a:r>
            <a:r>
              <a:rPr sz="1000" spc="-10" dirty="0">
                <a:latin typeface="Arial"/>
                <a:cs typeface="Arial"/>
              </a:rPr>
              <a:t>it </a:t>
            </a:r>
            <a:r>
              <a:rPr sz="1000" spc="-5" dirty="0">
                <a:latin typeface="Arial"/>
                <a:cs typeface="Arial"/>
              </a:rPr>
              <a:t>will attract  and motivate the people </a:t>
            </a:r>
            <a:r>
              <a:rPr sz="1000" spc="-10" dirty="0">
                <a:latin typeface="Arial"/>
                <a:cs typeface="Arial"/>
              </a:rPr>
              <a:t>who </a:t>
            </a:r>
            <a:r>
              <a:rPr sz="1000" spc="-5" dirty="0">
                <a:latin typeface="Arial"/>
                <a:cs typeface="Arial"/>
              </a:rPr>
              <a:t>share our values. A strong </a:t>
            </a:r>
            <a:r>
              <a:rPr sz="1000" dirty="0">
                <a:latin typeface="Arial"/>
                <a:cs typeface="Arial"/>
              </a:rPr>
              <a:t>culture </a:t>
            </a:r>
            <a:r>
              <a:rPr sz="1000" spc="-10" dirty="0">
                <a:latin typeface="Arial"/>
                <a:cs typeface="Arial"/>
              </a:rPr>
              <a:t>is </a:t>
            </a:r>
            <a:r>
              <a:rPr sz="1000" spc="-5" dirty="0">
                <a:latin typeface="Arial"/>
                <a:cs typeface="Arial"/>
              </a:rPr>
              <a:t>fundamental to building a  sustainable business with a</a:t>
            </a:r>
            <a:r>
              <a:rPr lang="en-GB" sz="1000" spc="-5" dirty="0">
                <a:latin typeface="Arial"/>
                <a:cs typeface="Arial"/>
              </a:rPr>
              <a:t>n agile</a:t>
            </a:r>
            <a:r>
              <a:rPr sz="1000" spc="-5" dirty="0">
                <a:latin typeface="Arial"/>
                <a:cs typeface="Arial"/>
              </a:rPr>
              <a:t> </a:t>
            </a:r>
            <a:r>
              <a:rPr sz="1000" dirty="0">
                <a:latin typeface="Arial"/>
                <a:cs typeface="Arial"/>
              </a:rPr>
              <a:t>mind-set, </a:t>
            </a:r>
            <a:r>
              <a:rPr sz="1000" spc="-5" dirty="0">
                <a:latin typeface="Arial"/>
                <a:cs typeface="Arial"/>
              </a:rPr>
              <a:t>and everything </a:t>
            </a:r>
            <a:r>
              <a:rPr sz="1000" spc="-10" dirty="0">
                <a:latin typeface="Arial"/>
                <a:cs typeface="Arial"/>
              </a:rPr>
              <a:t>will </a:t>
            </a:r>
            <a:r>
              <a:rPr sz="1000" spc="-5" dirty="0">
                <a:latin typeface="Arial"/>
                <a:cs typeface="Arial"/>
              </a:rPr>
              <a:t>be based on the principles found in  our Brand</a:t>
            </a:r>
            <a:r>
              <a:rPr sz="1000" spc="5" dirty="0">
                <a:latin typeface="Arial"/>
                <a:cs typeface="Arial"/>
              </a:rPr>
              <a:t> </a:t>
            </a:r>
            <a:r>
              <a:rPr sz="1000" spc="-5" dirty="0">
                <a:latin typeface="Arial"/>
                <a:cs typeface="Arial"/>
              </a:rPr>
              <a:t>Platform.</a:t>
            </a:r>
            <a:endParaRPr sz="1000" dirty="0">
              <a:latin typeface="Arial"/>
              <a:cs typeface="Arial"/>
            </a:endParaRPr>
          </a:p>
        </p:txBody>
      </p:sp>
      <p:sp>
        <p:nvSpPr>
          <p:cNvPr id="3" name="object 3"/>
          <p:cNvSpPr txBox="1"/>
          <p:nvPr/>
        </p:nvSpPr>
        <p:spPr>
          <a:xfrm>
            <a:off x="1580133" y="3215385"/>
            <a:ext cx="1844039" cy="177800"/>
          </a:xfrm>
          <a:prstGeom prst="rect">
            <a:avLst/>
          </a:prstGeom>
        </p:spPr>
        <p:txBody>
          <a:bodyPr vert="horz" wrap="square" lIns="0" tIns="12065" rIns="0" bIns="0" rtlCol="0">
            <a:spAutoFit/>
          </a:bodyPr>
          <a:lstStyle/>
          <a:p>
            <a:pPr marL="12700">
              <a:lnSpc>
                <a:spcPct val="100000"/>
              </a:lnSpc>
              <a:spcBef>
                <a:spcPts val="95"/>
              </a:spcBef>
            </a:pPr>
            <a:r>
              <a:rPr sz="1000" i="1" spc="-5" dirty="0">
                <a:latin typeface="Arial"/>
                <a:cs typeface="Arial"/>
              </a:rPr>
              <a:t>Inspiring every artist in the</a:t>
            </a:r>
            <a:r>
              <a:rPr sz="1000" i="1" spc="10" dirty="0">
                <a:latin typeface="Arial"/>
                <a:cs typeface="Arial"/>
              </a:rPr>
              <a:t> </a:t>
            </a:r>
            <a:r>
              <a:rPr sz="1000" i="1" spc="-5" dirty="0">
                <a:latin typeface="Arial"/>
                <a:cs typeface="Arial"/>
              </a:rPr>
              <a:t>world</a:t>
            </a:r>
            <a:endParaRPr sz="1000" dirty="0">
              <a:latin typeface="Arial"/>
              <a:cs typeface="Arial"/>
            </a:endParaRPr>
          </a:p>
        </p:txBody>
      </p:sp>
      <p:sp>
        <p:nvSpPr>
          <p:cNvPr id="4" name="object 4"/>
          <p:cNvSpPr txBox="1"/>
          <p:nvPr/>
        </p:nvSpPr>
        <p:spPr>
          <a:xfrm>
            <a:off x="1580133" y="3509898"/>
            <a:ext cx="5459095" cy="614680"/>
          </a:xfrm>
          <a:prstGeom prst="rect">
            <a:avLst/>
          </a:prstGeom>
        </p:spPr>
        <p:txBody>
          <a:bodyPr vert="horz" wrap="square" lIns="0" tIns="18415" rIns="0" bIns="0" rtlCol="0">
            <a:spAutoFit/>
          </a:bodyPr>
          <a:lstStyle/>
          <a:p>
            <a:pPr marL="12700" marR="5080">
              <a:lnSpc>
                <a:spcPct val="95700"/>
              </a:lnSpc>
              <a:spcBef>
                <a:spcPts val="145"/>
              </a:spcBef>
            </a:pPr>
            <a:r>
              <a:rPr sz="1000" spc="-5" dirty="0">
                <a:latin typeface="Arial"/>
                <a:cs typeface="Arial"/>
              </a:rPr>
              <a:t>A journey doesn’t start with the first step, </a:t>
            </a:r>
            <a:r>
              <a:rPr sz="1000" spc="-10" dirty="0">
                <a:latin typeface="Arial"/>
                <a:cs typeface="Arial"/>
              </a:rPr>
              <a:t>it </a:t>
            </a:r>
            <a:r>
              <a:rPr sz="1000" spc="-5" dirty="0">
                <a:latin typeface="Arial"/>
                <a:cs typeface="Arial"/>
              </a:rPr>
              <a:t>starts with the last: the destination. </a:t>
            </a:r>
            <a:r>
              <a:rPr sz="1000" dirty="0">
                <a:latin typeface="Arial"/>
                <a:cs typeface="Arial"/>
              </a:rPr>
              <a:t>The </a:t>
            </a:r>
            <a:r>
              <a:rPr sz="1000" spc="-5" dirty="0">
                <a:latin typeface="Arial"/>
                <a:cs typeface="Arial"/>
              </a:rPr>
              <a:t>destination  defines both </a:t>
            </a:r>
            <a:r>
              <a:rPr sz="1000" dirty="0">
                <a:latin typeface="Arial"/>
                <a:cs typeface="Arial"/>
              </a:rPr>
              <a:t>the </a:t>
            </a:r>
            <a:r>
              <a:rPr sz="1000" spc="-5" dirty="0">
                <a:latin typeface="Arial"/>
                <a:cs typeface="Arial"/>
              </a:rPr>
              <a:t>journey, those </a:t>
            </a:r>
            <a:r>
              <a:rPr sz="1000" spc="-10" dirty="0">
                <a:latin typeface="Arial"/>
                <a:cs typeface="Arial"/>
              </a:rPr>
              <a:t>who </a:t>
            </a:r>
            <a:r>
              <a:rPr sz="1000" dirty="0">
                <a:latin typeface="Arial"/>
                <a:cs typeface="Arial"/>
              </a:rPr>
              <a:t>take </a:t>
            </a:r>
            <a:r>
              <a:rPr sz="1000" spc="-5" dirty="0">
                <a:latin typeface="Arial"/>
                <a:cs typeface="Arial"/>
              </a:rPr>
              <a:t>it, and </a:t>
            </a:r>
            <a:r>
              <a:rPr sz="1000" dirty="0">
                <a:latin typeface="Arial"/>
                <a:cs typeface="Arial"/>
              </a:rPr>
              <a:t>every </a:t>
            </a:r>
            <a:r>
              <a:rPr sz="1000" spc="-5" dirty="0">
                <a:latin typeface="Arial"/>
                <a:cs typeface="Arial"/>
              </a:rPr>
              <a:t>step along the </a:t>
            </a:r>
            <a:r>
              <a:rPr sz="1000" spc="-10" dirty="0">
                <a:latin typeface="Arial"/>
                <a:cs typeface="Arial"/>
              </a:rPr>
              <a:t>way. </a:t>
            </a:r>
            <a:r>
              <a:rPr sz="1000" spc="-5" dirty="0">
                <a:latin typeface="Arial"/>
                <a:cs typeface="Arial"/>
              </a:rPr>
              <a:t>Our vision is bold </a:t>
            </a:r>
            <a:r>
              <a:rPr sz="1000" dirty="0">
                <a:latin typeface="Arial"/>
                <a:cs typeface="Arial"/>
              </a:rPr>
              <a:t>for </a:t>
            </a:r>
            <a:r>
              <a:rPr sz="1000" spc="-5" dirty="0">
                <a:latin typeface="Arial"/>
                <a:cs typeface="Arial"/>
              </a:rPr>
              <a:t>a  reason: we want </a:t>
            </a:r>
            <a:r>
              <a:rPr sz="1000" dirty="0">
                <a:latin typeface="Arial"/>
                <a:cs typeface="Arial"/>
              </a:rPr>
              <a:t>to make </a:t>
            </a:r>
            <a:r>
              <a:rPr sz="1000" spc="-5" dirty="0">
                <a:latin typeface="Arial"/>
                <a:cs typeface="Arial"/>
              </a:rPr>
              <a:t>a difference and spread the </a:t>
            </a:r>
            <a:r>
              <a:rPr sz="1000" dirty="0">
                <a:latin typeface="Arial"/>
                <a:cs typeface="Arial"/>
              </a:rPr>
              <a:t>joy </a:t>
            </a:r>
            <a:r>
              <a:rPr sz="1000" spc="-5" dirty="0">
                <a:latin typeface="Arial"/>
                <a:cs typeface="Arial"/>
              </a:rPr>
              <a:t>of being creative. There’s an artist </a:t>
            </a:r>
            <a:r>
              <a:rPr sz="1000" spc="-10" dirty="0">
                <a:latin typeface="Arial"/>
                <a:cs typeface="Arial"/>
              </a:rPr>
              <a:t>in  </a:t>
            </a:r>
            <a:r>
              <a:rPr sz="1000" spc="-5" dirty="0">
                <a:latin typeface="Arial"/>
                <a:cs typeface="Arial"/>
              </a:rPr>
              <a:t>everyone and our vision is </a:t>
            </a:r>
            <a:r>
              <a:rPr sz="1000" dirty="0">
                <a:latin typeface="Arial"/>
                <a:cs typeface="Arial"/>
              </a:rPr>
              <a:t>to </a:t>
            </a:r>
            <a:r>
              <a:rPr sz="1000" spc="-5" dirty="0">
                <a:latin typeface="Arial"/>
                <a:cs typeface="Arial"/>
              </a:rPr>
              <a:t>inspire </a:t>
            </a:r>
            <a:r>
              <a:rPr sz="1000" dirty="0">
                <a:latin typeface="Arial"/>
                <a:cs typeface="Arial"/>
              </a:rPr>
              <a:t>every </a:t>
            </a:r>
            <a:r>
              <a:rPr sz="1000" spc="-5" dirty="0">
                <a:latin typeface="Arial"/>
                <a:cs typeface="Arial"/>
              </a:rPr>
              <a:t>one of</a:t>
            </a:r>
            <a:r>
              <a:rPr sz="1000" spc="45" dirty="0">
                <a:latin typeface="Arial"/>
                <a:cs typeface="Arial"/>
              </a:rPr>
              <a:t> </a:t>
            </a:r>
            <a:r>
              <a:rPr sz="1000" spc="-5" dirty="0">
                <a:latin typeface="Arial"/>
                <a:cs typeface="Arial"/>
              </a:rPr>
              <a:t>them!</a:t>
            </a:r>
            <a:endParaRPr sz="1000">
              <a:latin typeface="Arial"/>
              <a:cs typeface="Arial"/>
            </a:endParaRPr>
          </a:p>
        </p:txBody>
      </p:sp>
      <p:sp>
        <p:nvSpPr>
          <p:cNvPr id="5" name="object 5"/>
          <p:cNvSpPr txBox="1"/>
          <p:nvPr/>
        </p:nvSpPr>
        <p:spPr>
          <a:xfrm>
            <a:off x="1581658" y="4384675"/>
            <a:ext cx="4398645" cy="177800"/>
          </a:xfrm>
          <a:prstGeom prst="rect">
            <a:avLst/>
          </a:prstGeom>
        </p:spPr>
        <p:txBody>
          <a:bodyPr vert="horz" wrap="square" lIns="0" tIns="12065" rIns="0" bIns="0" rtlCol="0">
            <a:spAutoFit/>
          </a:bodyPr>
          <a:lstStyle/>
          <a:p>
            <a:pPr marL="12700">
              <a:lnSpc>
                <a:spcPct val="100000"/>
              </a:lnSpc>
              <a:spcBef>
                <a:spcPts val="95"/>
              </a:spcBef>
            </a:pPr>
            <a:r>
              <a:rPr sz="1000" i="1" spc="-5" dirty="0">
                <a:latin typeface="Arial"/>
                <a:cs typeface="Arial"/>
              </a:rPr>
              <a:t>To provide sustainable, creative tools and services to release pure</a:t>
            </a:r>
            <a:r>
              <a:rPr sz="1000" i="1" spc="140" dirty="0">
                <a:latin typeface="Arial"/>
                <a:cs typeface="Arial"/>
              </a:rPr>
              <a:t> </a:t>
            </a:r>
            <a:r>
              <a:rPr sz="1000" i="1" spc="-5" dirty="0">
                <a:latin typeface="Arial"/>
                <a:cs typeface="Arial"/>
              </a:rPr>
              <a:t>expression</a:t>
            </a:r>
            <a:endParaRPr sz="1000">
              <a:latin typeface="Arial"/>
              <a:cs typeface="Arial"/>
            </a:endParaRPr>
          </a:p>
        </p:txBody>
      </p:sp>
      <p:sp>
        <p:nvSpPr>
          <p:cNvPr id="6" name="object 6"/>
          <p:cNvSpPr txBox="1"/>
          <p:nvPr/>
        </p:nvSpPr>
        <p:spPr>
          <a:xfrm>
            <a:off x="1580133" y="4677282"/>
            <a:ext cx="5666740" cy="761365"/>
          </a:xfrm>
          <a:prstGeom prst="rect">
            <a:avLst/>
          </a:prstGeom>
        </p:spPr>
        <p:txBody>
          <a:bodyPr vert="horz" wrap="square" lIns="0" tIns="18415" rIns="0" bIns="0" rtlCol="0">
            <a:spAutoFit/>
          </a:bodyPr>
          <a:lstStyle/>
          <a:p>
            <a:pPr marL="12700" marR="5080" indent="1270">
              <a:lnSpc>
                <a:spcPct val="95800"/>
              </a:lnSpc>
              <a:spcBef>
                <a:spcPts val="145"/>
              </a:spcBef>
            </a:pPr>
            <a:r>
              <a:rPr sz="1000" spc="-5" dirty="0">
                <a:latin typeface="Arial"/>
                <a:cs typeface="Arial"/>
              </a:rPr>
              <a:t>Creativity is pure expression. It </a:t>
            </a:r>
            <a:r>
              <a:rPr sz="1000" dirty="0">
                <a:latin typeface="Arial"/>
                <a:cs typeface="Arial"/>
              </a:rPr>
              <a:t>comes </a:t>
            </a:r>
            <a:r>
              <a:rPr sz="1000" spc="-5" dirty="0">
                <a:latin typeface="Arial"/>
                <a:cs typeface="Arial"/>
              </a:rPr>
              <a:t>from </a:t>
            </a:r>
            <a:r>
              <a:rPr sz="1000" spc="-10" dirty="0">
                <a:latin typeface="Arial"/>
                <a:cs typeface="Arial"/>
              </a:rPr>
              <a:t>nowhere </a:t>
            </a:r>
            <a:r>
              <a:rPr sz="1000" spc="-5" dirty="0">
                <a:latin typeface="Arial"/>
                <a:cs typeface="Arial"/>
              </a:rPr>
              <a:t>and shapes our lives - </a:t>
            </a:r>
            <a:r>
              <a:rPr sz="1000" dirty="0">
                <a:latin typeface="Arial"/>
                <a:cs typeface="Arial"/>
              </a:rPr>
              <a:t>from </a:t>
            </a:r>
            <a:r>
              <a:rPr sz="1000" spc="-5" dirty="0">
                <a:latin typeface="Arial"/>
                <a:cs typeface="Arial"/>
              </a:rPr>
              <a:t>inventions to works  of art to new </a:t>
            </a:r>
            <a:r>
              <a:rPr sz="1000" spc="-10" dirty="0">
                <a:latin typeface="Arial"/>
                <a:cs typeface="Arial"/>
              </a:rPr>
              <a:t>ways </a:t>
            </a:r>
            <a:r>
              <a:rPr sz="1000" spc="-5" dirty="0">
                <a:latin typeface="Arial"/>
                <a:cs typeface="Arial"/>
              </a:rPr>
              <a:t>of seeing ourselves. Our </a:t>
            </a:r>
            <a:r>
              <a:rPr sz="1000" dirty="0">
                <a:latin typeface="Arial"/>
                <a:cs typeface="Arial"/>
              </a:rPr>
              <a:t>company is </a:t>
            </a:r>
            <a:r>
              <a:rPr sz="1000" spc="-5" dirty="0">
                <a:latin typeface="Arial"/>
                <a:cs typeface="Arial"/>
              </a:rPr>
              <a:t>part of the </a:t>
            </a:r>
            <a:r>
              <a:rPr sz="1000" dirty="0">
                <a:latin typeface="Arial"/>
                <a:cs typeface="Arial"/>
              </a:rPr>
              <a:t>creative process. </a:t>
            </a:r>
            <a:r>
              <a:rPr sz="1000" spc="-5" dirty="0">
                <a:latin typeface="Arial"/>
                <a:cs typeface="Arial"/>
              </a:rPr>
              <a:t>Our materials  and services are both traditional and modern, and our commitment to sustainability and </a:t>
            </a:r>
            <a:r>
              <a:rPr sz="1000" dirty="0">
                <a:latin typeface="Arial"/>
                <a:cs typeface="Arial"/>
              </a:rPr>
              <a:t>creativity  mean </a:t>
            </a:r>
            <a:r>
              <a:rPr sz="1000" spc="-5" dirty="0">
                <a:latin typeface="Arial"/>
                <a:cs typeface="Arial"/>
              </a:rPr>
              <a:t>that Colart will </a:t>
            </a:r>
            <a:r>
              <a:rPr sz="1000" dirty="0">
                <a:latin typeface="Arial"/>
                <a:cs typeface="Arial"/>
              </a:rPr>
              <a:t>remain </a:t>
            </a:r>
            <a:r>
              <a:rPr sz="1000" spc="-5" dirty="0">
                <a:latin typeface="Arial"/>
                <a:cs typeface="Arial"/>
              </a:rPr>
              <a:t>innovative in </a:t>
            </a:r>
            <a:r>
              <a:rPr sz="1000" dirty="0">
                <a:latin typeface="Arial"/>
                <a:cs typeface="Arial"/>
              </a:rPr>
              <a:t>an </a:t>
            </a:r>
            <a:r>
              <a:rPr sz="1000" spc="-5" dirty="0">
                <a:latin typeface="Arial"/>
                <a:cs typeface="Arial"/>
              </a:rPr>
              <a:t>age of creative revolution. </a:t>
            </a:r>
            <a:r>
              <a:rPr sz="1000" dirty="0">
                <a:latin typeface="Arial"/>
                <a:cs typeface="Arial"/>
              </a:rPr>
              <a:t>In </a:t>
            </a:r>
            <a:r>
              <a:rPr sz="1000" spc="-5" dirty="0">
                <a:latin typeface="Arial"/>
                <a:cs typeface="Arial"/>
              </a:rPr>
              <a:t>short: what we </a:t>
            </a:r>
            <a:r>
              <a:rPr sz="1000" dirty="0">
                <a:latin typeface="Arial"/>
                <a:cs typeface="Arial"/>
              </a:rPr>
              <a:t>do every  </a:t>
            </a:r>
            <a:r>
              <a:rPr sz="1000" spc="-5" dirty="0">
                <a:latin typeface="Arial"/>
                <a:cs typeface="Arial"/>
              </a:rPr>
              <a:t>day </a:t>
            </a:r>
            <a:r>
              <a:rPr sz="1000" dirty="0">
                <a:latin typeface="Arial"/>
                <a:cs typeface="Arial"/>
              </a:rPr>
              <a:t>matters </a:t>
            </a:r>
            <a:r>
              <a:rPr sz="1000" spc="-5" dirty="0">
                <a:latin typeface="Arial"/>
                <a:cs typeface="Arial"/>
              </a:rPr>
              <a:t>because </a:t>
            </a:r>
            <a:r>
              <a:rPr sz="1000" spc="-15" dirty="0">
                <a:latin typeface="Arial"/>
                <a:cs typeface="Arial"/>
              </a:rPr>
              <a:t>we </a:t>
            </a:r>
            <a:r>
              <a:rPr sz="1000" spc="5" dirty="0">
                <a:latin typeface="Arial"/>
                <a:cs typeface="Arial"/>
              </a:rPr>
              <a:t>make </a:t>
            </a:r>
            <a:r>
              <a:rPr sz="1000" spc="-5" dirty="0">
                <a:latin typeface="Arial"/>
                <a:cs typeface="Arial"/>
              </a:rPr>
              <a:t>the world </a:t>
            </a:r>
            <a:r>
              <a:rPr sz="1000" dirty="0">
                <a:latin typeface="Arial"/>
                <a:cs typeface="Arial"/>
              </a:rPr>
              <a:t>more </a:t>
            </a:r>
            <a:r>
              <a:rPr sz="1000" spc="-5" dirty="0">
                <a:latin typeface="Arial"/>
                <a:cs typeface="Arial"/>
              </a:rPr>
              <a:t>colourful and</a:t>
            </a:r>
            <a:r>
              <a:rPr sz="1000" spc="15" dirty="0">
                <a:latin typeface="Arial"/>
                <a:cs typeface="Arial"/>
              </a:rPr>
              <a:t> </a:t>
            </a:r>
            <a:r>
              <a:rPr sz="1000" spc="-5" dirty="0">
                <a:latin typeface="Arial"/>
                <a:cs typeface="Arial"/>
              </a:rPr>
              <a:t>creative.</a:t>
            </a:r>
            <a:endParaRPr sz="1000">
              <a:latin typeface="Arial"/>
              <a:cs typeface="Arial"/>
            </a:endParaRPr>
          </a:p>
        </p:txBody>
      </p:sp>
      <p:sp>
        <p:nvSpPr>
          <p:cNvPr id="7" name="object 7"/>
          <p:cNvSpPr txBox="1"/>
          <p:nvPr/>
        </p:nvSpPr>
        <p:spPr>
          <a:xfrm>
            <a:off x="1581658" y="5700140"/>
            <a:ext cx="5673090" cy="614680"/>
          </a:xfrm>
          <a:prstGeom prst="rect">
            <a:avLst/>
          </a:prstGeom>
        </p:spPr>
        <p:txBody>
          <a:bodyPr vert="horz" wrap="square" lIns="0" tIns="18415" rIns="0" bIns="0" rtlCol="0">
            <a:spAutoFit/>
          </a:bodyPr>
          <a:lstStyle/>
          <a:p>
            <a:pPr marL="12700" marR="5080">
              <a:lnSpc>
                <a:spcPct val="95700"/>
              </a:lnSpc>
              <a:spcBef>
                <a:spcPts val="145"/>
              </a:spcBef>
            </a:pPr>
            <a:r>
              <a:rPr sz="1000" spc="-5" dirty="0">
                <a:latin typeface="Arial"/>
                <a:cs typeface="Arial"/>
              </a:rPr>
              <a:t>Our values describe how </a:t>
            </a:r>
            <a:r>
              <a:rPr sz="1000" dirty="0">
                <a:latin typeface="Arial"/>
                <a:cs typeface="Arial"/>
              </a:rPr>
              <a:t>we </a:t>
            </a:r>
            <a:r>
              <a:rPr sz="1000" spc="-5" dirty="0">
                <a:latin typeface="Arial"/>
                <a:cs typeface="Arial"/>
              </a:rPr>
              <a:t>do things at Colart. </a:t>
            </a:r>
            <a:r>
              <a:rPr sz="1000" dirty="0">
                <a:latin typeface="Arial"/>
                <a:cs typeface="Arial"/>
              </a:rPr>
              <a:t>They </a:t>
            </a:r>
            <a:r>
              <a:rPr sz="1000" spc="-5" dirty="0">
                <a:latin typeface="Arial"/>
                <a:cs typeface="Arial"/>
              </a:rPr>
              <a:t>ensure that </a:t>
            </a:r>
            <a:r>
              <a:rPr sz="1000" spc="-10" dirty="0">
                <a:latin typeface="Arial"/>
                <a:cs typeface="Arial"/>
              </a:rPr>
              <a:t>we’re </a:t>
            </a:r>
            <a:r>
              <a:rPr sz="1000" spc="-5" dirty="0">
                <a:latin typeface="Arial"/>
                <a:cs typeface="Arial"/>
              </a:rPr>
              <a:t>all working together and  pulling in the </a:t>
            </a:r>
            <a:r>
              <a:rPr sz="1000" dirty="0">
                <a:latin typeface="Arial"/>
                <a:cs typeface="Arial"/>
              </a:rPr>
              <a:t>same </a:t>
            </a:r>
            <a:r>
              <a:rPr sz="1000" spc="-5" dirty="0">
                <a:latin typeface="Arial"/>
                <a:cs typeface="Arial"/>
              </a:rPr>
              <a:t>direction. If we live these values, the </a:t>
            </a:r>
            <a:r>
              <a:rPr sz="1000" dirty="0">
                <a:latin typeface="Arial"/>
                <a:cs typeface="Arial"/>
              </a:rPr>
              <a:t>same </a:t>
            </a:r>
            <a:r>
              <a:rPr sz="1000" spc="-5" dirty="0">
                <a:latin typeface="Arial"/>
                <a:cs typeface="Arial"/>
              </a:rPr>
              <a:t>pattern will be woven again and again  to create a strong culture and brand. And </a:t>
            </a:r>
            <a:r>
              <a:rPr sz="1000" spc="-10" dirty="0">
                <a:latin typeface="Arial"/>
                <a:cs typeface="Arial"/>
              </a:rPr>
              <a:t>if </a:t>
            </a:r>
            <a:r>
              <a:rPr sz="1000" spc="-15" dirty="0">
                <a:latin typeface="Arial"/>
                <a:cs typeface="Arial"/>
              </a:rPr>
              <a:t>we </a:t>
            </a:r>
            <a:r>
              <a:rPr sz="1000" spc="-5" dirty="0">
                <a:latin typeface="Arial"/>
                <a:cs typeface="Arial"/>
              </a:rPr>
              <a:t>think sustainability in everything we do, that brand will  be </a:t>
            </a:r>
            <a:r>
              <a:rPr sz="1000" dirty="0">
                <a:latin typeface="Arial"/>
                <a:cs typeface="Arial"/>
              </a:rPr>
              <a:t>truly</a:t>
            </a:r>
            <a:r>
              <a:rPr sz="1000" spc="-25" dirty="0">
                <a:latin typeface="Arial"/>
                <a:cs typeface="Arial"/>
              </a:rPr>
              <a:t> </a:t>
            </a:r>
            <a:r>
              <a:rPr sz="1000" dirty="0">
                <a:latin typeface="Arial"/>
                <a:cs typeface="Arial"/>
              </a:rPr>
              <a:t>remarkable.</a:t>
            </a:r>
            <a:endParaRPr sz="1000">
              <a:latin typeface="Arial"/>
              <a:cs typeface="Arial"/>
            </a:endParaRPr>
          </a:p>
        </p:txBody>
      </p:sp>
      <p:sp>
        <p:nvSpPr>
          <p:cNvPr id="8" name="object 8"/>
          <p:cNvSpPr txBox="1"/>
          <p:nvPr/>
        </p:nvSpPr>
        <p:spPr>
          <a:xfrm>
            <a:off x="1580133" y="6576440"/>
            <a:ext cx="5361940" cy="614680"/>
          </a:xfrm>
          <a:prstGeom prst="rect">
            <a:avLst/>
          </a:prstGeom>
        </p:spPr>
        <p:txBody>
          <a:bodyPr vert="horz" wrap="square" lIns="0" tIns="12065" rIns="0" bIns="0" rtlCol="0">
            <a:spAutoFit/>
          </a:bodyPr>
          <a:lstStyle/>
          <a:p>
            <a:pPr marL="12700">
              <a:lnSpc>
                <a:spcPts val="1175"/>
              </a:lnSpc>
              <a:spcBef>
                <a:spcPts val="95"/>
              </a:spcBef>
            </a:pPr>
            <a:r>
              <a:rPr sz="1000" spc="-5" dirty="0">
                <a:latin typeface="Arial"/>
                <a:cs typeface="Arial"/>
              </a:rPr>
              <a:t>Being respectful and</a:t>
            </a:r>
            <a:r>
              <a:rPr sz="1000" spc="-10" dirty="0">
                <a:latin typeface="Arial"/>
                <a:cs typeface="Arial"/>
              </a:rPr>
              <a:t> </a:t>
            </a:r>
            <a:r>
              <a:rPr sz="1000" spc="-5" dirty="0">
                <a:latin typeface="Arial"/>
                <a:cs typeface="Arial"/>
              </a:rPr>
              <a:t>transparent</a:t>
            </a:r>
            <a:endParaRPr sz="1000">
              <a:latin typeface="Arial"/>
              <a:cs typeface="Arial"/>
            </a:endParaRPr>
          </a:p>
          <a:p>
            <a:pPr marL="12700" marR="5080">
              <a:lnSpc>
                <a:spcPct val="95500"/>
              </a:lnSpc>
              <a:spcBef>
                <a:spcPts val="30"/>
              </a:spcBef>
            </a:pPr>
            <a:r>
              <a:rPr sz="1000" dirty="0">
                <a:latin typeface="Arial"/>
                <a:cs typeface="Arial"/>
              </a:rPr>
              <a:t>The key </a:t>
            </a:r>
            <a:r>
              <a:rPr sz="1000" spc="-5" dirty="0">
                <a:latin typeface="Arial"/>
                <a:cs typeface="Arial"/>
              </a:rPr>
              <a:t>to growing as a </a:t>
            </a:r>
            <a:r>
              <a:rPr sz="1000" dirty="0">
                <a:latin typeface="Arial"/>
                <a:cs typeface="Arial"/>
              </a:rPr>
              <a:t>company </a:t>
            </a:r>
            <a:r>
              <a:rPr sz="1000" spc="-5" dirty="0">
                <a:latin typeface="Arial"/>
                <a:cs typeface="Arial"/>
              </a:rPr>
              <a:t>and as individuals is the </a:t>
            </a:r>
            <a:r>
              <a:rPr sz="1000" dirty="0">
                <a:latin typeface="Arial"/>
                <a:cs typeface="Arial"/>
              </a:rPr>
              <a:t>same </a:t>
            </a:r>
            <a:r>
              <a:rPr sz="1000" spc="-5" dirty="0">
                <a:latin typeface="Arial"/>
                <a:cs typeface="Arial"/>
              </a:rPr>
              <a:t>– being tuned in to the people  around us. Colart has the talent to </a:t>
            </a:r>
            <a:r>
              <a:rPr sz="1000" dirty="0">
                <a:latin typeface="Arial"/>
                <a:cs typeface="Arial"/>
              </a:rPr>
              <a:t>make </a:t>
            </a:r>
            <a:r>
              <a:rPr sz="1000" spc="-5" dirty="0">
                <a:latin typeface="Arial"/>
                <a:cs typeface="Arial"/>
              </a:rPr>
              <a:t>a real </a:t>
            </a:r>
            <a:r>
              <a:rPr sz="1000" dirty="0">
                <a:latin typeface="Arial"/>
                <a:cs typeface="Arial"/>
              </a:rPr>
              <a:t>difference </a:t>
            </a:r>
            <a:r>
              <a:rPr sz="1000" spc="-10" dirty="0">
                <a:latin typeface="Arial"/>
                <a:cs typeface="Arial"/>
              </a:rPr>
              <a:t>in </a:t>
            </a:r>
            <a:r>
              <a:rPr sz="1000" spc="-5" dirty="0">
                <a:latin typeface="Arial"/>
                <a:cs typeface="Arial"/>
              </a:rPr>
              <a:t>the art world if we nurture an open  culture where we are free </a:t>
            </a:r>
            <a:r>
              <a:rPr sz="1000" dirty="0">
                <a:latin typeface="Arial"/>
                <a:cs typeface="Arial"/>
              </a:rPr>
              <a:t>to </a:t>
            </a:r>
            <a:r>
              <a:rPr sz="1000" spc="-5" dirty="0">
                <a:latin typeface="Arial"/>
                <a:cs typeface="Arial"/>
              </a:rPr>
              <a:t>learn </a:t>
            </a:r>
            <a:r>
              <a:rPr sz="1000" dirty="0">
                <a:latin typeface="Arial"/>
                <a:cs typeface="Arial"/>
              </a:rPr>
              <a:t>from </a:t>
            </a:r>
            <a:r>
              <a:rPr sz="1000" spc="-5" dirty="0">
                <a:latin typeface="Arial"/>
                <a:cs typeface="Arial"/>
              </a:rPr>
              <a:t>both successes and</a:t>
            </a:r>
            <a:r>
              <a:rPr sz="1000" spc="35" dirty="0">
                <a:latin typeface="Arial"/>
                <a:cs typeface="Arial"/>
              </a:rPr>
              <a:t> </a:t>
            </a:r>
            <a:r>
              <a:rPr sz="1000" dirty="0">
                <a:latin typeface="Arial"/>
                <a:cs typeface="Arial"/>
              </a:rPr>
              <a:t>mistakes.</a:t>
            </a:r>
            <a:endParaRPr sz="1000">
              <a:latin typeface="Arial"/>
              <a:cs typeface="Arial"/>
            </a:endParaRPr>
          </a:p>
        </p:txBody>
      </p:sp>
      <p:sp>
        <p:nvSpPr>
          <p:cNvPr id="9" name="object 9"/>
          <p:cNvSpPr txBox="1"/>
          <p:nvPr/>
        </p:nvSpPr>
        <p:spPr>
          <a:xfrm>
            <a:off x="1581658" y="7452740"/>
            <a:ext cx="5566410" cy="468630"/>
          </a:xfrm>
          <a:prstGeom prst="rect">
            <a:avLst/>
          </a:prstGeom>
        </p:spPr>
        <p:txBody>
          <a:bodyPr vert="horz" wrap="square" lIns="0" tIns="12065" rIns="0" bIns="0" rtlCol="0">
            <a:spAutoFit/>
          </a:bodyPr>
          <a:lstStyle/>
          <a:p>
            <a:pPr marL="12700">
              <a:lnSpc>
                <a:spcPts val="1175"/>
              </a:lnSpc>
              <a:spcBef>
                <a:spcPts val="95"/>
              </a:spcBef>
            </a:pPr>
            <a:r>
              <a:rPr sz="1000" spc="-5" dirty="0">
                <a:latin typeface="Arial"/>
                <a:cs typeface="Arial"/>
              </a:rPr>
              <a:t>Enjoy to Perform</a:t>
            </a:r>
            <a:endParaRPr sz="1000">
              <a:latin typeface="Arial"/>
              <a:cs typeface="Arial"/>
            </a:endParaRPr>
          </a:p>
          <a:p>
            <a:pPr marL="12700" marR="5080">
              <a:lnSpc>
                <a:spcPts val="1140"/>
              </a:lnSpc>
              <a:spcBef>
                <a:spcPts val="65"/>
              </a:spcBef>
            </a:pPr>
            <a:r>
              <a:rPr sz="1000" spc="10" dirty="0">
                <a:latin typeface="Arial"/>
                <a:cs typeface="Arial"/>
              </a:rPr>
              <a:t>We </a:t>
            </a:r>
            <a:r>
              <a:rPr sz="1000" spc="-10" dirty="0">
                <a:latin typeface="Arial"/>
                <a:cs typeface="Arial"/>
              </a:rPr>
              <a:t>want </a:t>
            </a:r>
            <a:r>
              <a:rPr sz="1000" spc="-5" dirty="0">
                <a:latin typeface="Arial"/>
                <a:cs typeface="Arial"/>
              </a:rPr>
              <a:t>to empower </a:t>
            </a:r>
            <a:r>
              <a:rPr sz="1000" dirty="0">
                <a:latin typeface="Arial"/>
                <a:cs typeface="Arial"/>
              </a:rPr>
              <a:t>our </a:t>
            </a:r>
            <a:r>
              <a:rPr sz="1000" spc="-5" dirty="0">
                <a:latin typeface="Arial"/>
                <a:cs typeface="Arial"/>
              </a:rPr>
              <a:t>people </a:t>
            </a:r>
            <a:r>
              <a:rPr sz="1000" dirty="0">
                <a:latin typeface="Arial"/>
                <a:cs typeface="Arial"/>
              </a:rPr>
              <a:t>to </a:t>
            </a:r>
            <a:r>
              <a:rPr sz="1000" spc="-5" dirty="0">
                <a:latin typeface="Arial"/>
                <a:cs typeface="Arial"/>
              </a:rPr>
              <a:t>bring out </a:t>
            </a:r>
            <a:r>
              <a:rPr sz="1000" dirty="0">
                <a:latin typeface="Arial"/>
                <a:cs typeface="Arial"/>
              </a:rPr>
              <a:t>their </a:t>
            </a:r>
            <a:r>
              <a:rPr sz="1000" spc="-5" dirty="0">
                <a:latin typeface="Arial"/>
                <a:cs typeface="Arial"/>
              </a:rPr>
              <a:t>true potential. Having a genuine consumer </a:t>
            </a:r>
            <a:r>
              <a:rPr sz="1000" dirty="0">
                <a:latin typeface="Arial"/>
                <a:cs typeface="Arial"/>
              </a:rPr>
              <a:t>focus  </a:t>
            </a:r>
            <a:r>
              <a:rPr sz="1000" spc="-5" dirty="0">
                <a:latin typeface="Arial"/>
                <a:cs typeface="Arial"/>
              </a:rPr>
              <a:t>and striving </a:t>
            </a:r>
            <a:r>
              <a:rPr sz="1000" dirty="0">
                <a:latin typeface="Arial"/>
                <a:cs typeface="Arial"/>
              </a:rPr>
              <a:t>to excel </a:t>
            </a:r>
            <a:r>
              <a:rPr sz="1000" spc="-5" dirty="0">
                <a:latin typeface="Arial"/>
                <a:cs typeface="Arial"/>
              </a:rPr>
              <a:t>builds the confidence and pride that is </a:t>
            </a:r>
            <a:r>
              <a:rPr sz="1000" dirty="0">
                <a:latin typeface="Arial"/>
                <a:cs typeface="Arial"/>
              </a:rPr>
              <a:t>at </a:t>
            </a:r>
            <a:r>
              <a:rPr sz="1000" spc="-5" dirty="0">
                <a:latin typeface="Arial"/>
                <a:cs typeface="Arial"/>
              </a:rPr>
              <a:t>the heart of all</a:t>
            </a:r>
            <a:r>
              <a:rPr sz="1000" spc="70" dirty="0">
                <a:latin typeface="Arial"/>
                <a:cs typeface="Arial"/>
              </a:rPr>
              <a:t> </a:t>
            </a:r>
            <a:r>
              <a:rPr sz="1000" spc="-5" dirty="0">
                <a:latin typeface="Arial"/>
                <a:cs typeface="Arial"/>
              </a:rPr>
              <a:t>success.</a:t>
            </a:r>
            <a:endParaRPr sz="1000">
              <a:latin typeface="Arial"/>
              <a:cs typeface="Arial"/>
            </a:endParaRPr>
          </a:p>
        </p:txBody>
      </p:sp>
      <p:sp>
        <p:nvSpPr>
          <p:cNvPr id="10" name="object 10"/>
          <p:cNvSpPr txBox="1"/>
          <p:nvPr/>
        </p:nvSpPr>
        <p:spPr>
          <a:xfrm>
            <a:off x="1581658" y="8210550"/>
            <a:ext cx="5445760" cy="469900"/>
          </a:xfrm>
          <a:prstGeom prst="rect">
            <a:avLst/>
          </a:prstGeom>
        </p:spPr>
        <p:txBody>
          <a:bodyPr vert="horz" wrap="square" lIns="0" tIns="12065" rIns="0" bIns="0" rtlCol="0">
            <a:spAutoFit/>
          </a:bodyPr>
          <a:lstStyle/>
          <a:p>
            <a:pPr marL="12700">
              <a:lnSpc>
                <a:spcPts val="1175"/>
              </a:lnSpc>
              <a:spcBef>
                <a:spcPts val="95"/>
              </a:spcBef>
            </a:pPr>
            <a:r>
              <a:rPr sz="1000" spc="-5" dirty="0">
                <a:latin typeface="Arial"/>
                <a:cs typeface="Arial"/>
              </a:rPr>
              <a:t>Challenging the status quo</a:t>
            </a:r>
            <a:endParaRPr sz="1000">
              <a:latin typeface="Arial"/>
              <a:cs typeface="Arial"/>
            </a:endParaRPr>
          </a:p>
          <a:p>
            <a:pPr marL="12700" marR="5080">
              <a:lnSpc>
                <a:spcPts val="1150"/>
              </a:lnSpc>
              <a:spcBef>
                <a:spcPts val="55"/>
              </a:spcBef>
            </a:pPr>
            <a:r>
              <a:rPr sz="1000" spc="-10" dirty="0">
                <a:latin typeface="Arial"/>
                <a:cs typeface="Arial"/>
              </a:rPr>
              <a:t>You </a:t>
            </a:r>
            <a:r>
              <a:rPr sz="1000" spc="-5" dirty="0">
                <a:latin typeface="Arial"/>
                <a:cs typeface="Arial"/>
              </a:rPr>
              <a:t>can’t lead from the </a:t>
            </a:r>
            <a:r>
              <a:rPr sz="1000" spc="-10" dirty="0">
                <a:latin typeface="Arial"/>
                <a:cs typeface="Arial"/>
              </a:rPr>
              <a:t>middle </a:t>
            </a:r>
            <a:r>
              <a:rPr sz="1000" spc="-5" dirty="0">
                <a:latin typeface="Arial"/>
                <a:cs typeface="Arial"/>
              </a:rPr>
              <a:t>of the crowd. </a:t>
            </a:r>
            <a:r>
              <a:rPr sz="1000" spc="-10" dirty="0">
                <a:latin typeface="Arial"/>
                <a:cs typeface="Arial"/>
              </a:rPr>
              <a:t>You </a:t>
            </a:r>
            <a:r>
              <a:rPr sz="1000" spc="-5" dirty="0">
                <a:latin typeface="Arial"/>
                <a:cs typeface="Arial"/>
              </a:rPr>
              <a:t>have to think ahead, </a:t>
            </a:r>
            <a:r>
              <a:rPr sz="1000" dirty="0">
                <a:latin typeface="Arial"/>
                <a:cs typeface="Arial"/>
              </a:rPr>
              <a:t>be </a:t>
            </a:r>
            <a:r>
              <a:rPr sz="1000" spc="-5" dirty="0">
                <a:latin typeface="Arial"/>
                <a:cs typeface="Arial"/>
              </a:rPr>
              <a:t>creative and just a little  disruptive. </a:t>
            </a:r>
            <a:r>
              <a:rPr sz="1000" spc="15" dirty="0">
                <a:latin typeface="Arial"/>
                <a:cs typeface="Arial"/>
              </a:rPr>
              <a:t>We </a:t>
            </a:r>
            <a:r>
              <a:rPr sz="1000" dirty="0">
                <a:latin typeface="Arial"/>
                <a:cs typeface="Arial"/>
              </a:rPr>
              <a:t>must make </a:t>
            </a:r>
            <a:r>
              <a:rPr sz="1000" spc="-5" dirty="0">
                <a:latin typeface="Arial"/>
                <a:cs typeface="Arial"/>
              </a:rPr>
              <a:t>bold decisions that not </a:t>
            </a:r>
            <a:r>
              <a:rPr sz="1000" dirty="0">
                <a:latin typeface="Arial"/>
                <a:cs typeface="Arial"/>
              </a:rPr>
              <a:t>only </a:t>
            </a:r>
            <a:r>
              <a:rPr sz="1000" spc="-5" dirty="0">
                <a:latin typeface="Arial"/>
                <a:cs typeface="Arial"/>
              </a:rPr>
              <a:t>lead the </a:t>
            </a:r>
            <a:r>
              <a:rPr sz="1000" dirty="0">
                <a:latin typeface="Arial"/>
                <a:cs typeface="Arial"/>
              </a:rPr>
              <a:t>industry </a:t>
            </a:r>
            <a:r>
              <a:rPr sz="1000" spc="-5" dirty="0">
                <a:latin typeface="Arial"/>
                <a:cs typeface="Arial"/>
              </a:rPr>
              <a:t>but drive</a:t>
            </a:r>
            <a:r>
              <a:rPr sz="1000" spc="-65" dirty="0">
                <a:latin typeface="Arial"/>
                <a:cs typeface="Arial"/>
              </a:rPr>
              <a:t> </a:t>
            </a:r>
            <a:r>
              <a:rPr sz="1000" dirty="0">
                <a:latin typeface="Arial"/>
                <a:cs typeface="Arial"/>
              </a:rPr>
              <a:t>it.</a:t>
            </a:r>
            <a:endParaRPr sz="1000">
              <a:latin typeface="Arial"/>
              <a:cs typeface="Arial"/>
            </a:endParaRPr>
          </a:p>
        </p:txBody>
      </p:sp>
      <p:sp>
        <p:nvSpPr>
          <p:cNvPr id="11" name="object 11"/>
          <p:cNvSpPr txBox="1"/>
          <p:nvPr/>
        </p:nvSpPr>
        <p:spPr>
          <a:xfrm>
            <a:off x="1580133" y="8940545"/>
            <a:ext cx="5662930" cy="616585"/>
          </a:xfrm>
          <a:prstGeom prst="rect">
            <a:avLst/>
          </a:prstGeom>
        </p:spPr>
        <p:txBody>
          <a:bodyPr vert="horz" wrap="square" lIns="0" tIns="12065" rIns="0" bIns="0" rtlCol="0">
            <a:spAutoFit/>
          </a:bodyPr>
          <a:lstStyle/>
          <a:p>
            <a:pPr marL="12700">
              <a:lnSpc>
                <a:spcPts val="1175"/>
              </a:lnSpc>
              <a:spcBef>
                <a:spcPts val="95"/>
              </a:spcBef>
            </a:pPr>
            <a:r>
              <a:rPr sz="1000" spc="-5" dirty="0">
                <a:latin typeface="Arial"/>
                <a:cs typeface="Arial"/>
              </a:rPr>
              <a:t>Striving </a:t>
            </a:r>
            <a:r>
              <a:rPr sz="1000" dirty="0">
                <a:latin typeface="Arial"/>
                <a:cs typeface="Arial"/>
              </a:rPr>
              <a:t>for</a:t>
            </a:r>
            <a:r>
              <a:rPr sz="1000" spc="-10" dirty="0">
                <a:latin typeface="Arial"/>
                <a:cs typeface="Arial"/>
              </a:rPr>
              <a:t> </a:t>
            </a:r>
            <a:r>
              <a:rPr sz="1000" spc="-5" dirty="0">
                <a:latin typeface="Arial"/>
                <a:cs typeface="Arial"/>
              </a:rPr>
              <a:t>excellence</a:t>
            </a:r>
            <a:endParaRPr sz="1000">
              <a:latin typeface="Arial"/>
              <a:cs typeface="Arial"/>
            </a:endParaRPr>
          </a:p>
          <a:p>
            <a:pPr marL="12700" marR="5080">
              <a:lnSpc>
                <a:spcPts val="1150"/>
              </a:lnSpc>
              <a:spcBef>
                <a:spcPts val="55"/>
              </a:spcBef>
            </a:pPr>
            <a:r>
              <a:rPr sz="1000" spc="-5" dirty="0">
                <a:latin typeface="Arial"/>
                <a:cs typeface="Arial"/>
              </a:rPr>
              <a:t>Our heritage is an important </a:t>
            </a:r>
            <a:r>
              <a:rPr sz="1000" dirty="0">
                <a:latin typeface="Arial"/>
                <a:cs typeface="Arial"/>
              </a:rPr>
              <a:t>stamp </a:t>
            </a:r>
            <a:r>
              <a:rPr sz="1000" spc="-5" dirty="0">
                <a:latin typeface="Arial"/>
                <a:cs typeface="Arial"/>
              </a:rPr>
              <a:t>of quality </a:t>
            </a:r>
            <a:r>
              <a:rPr sz="1000" dirty="0">
                <a:latin typeface="Arial"/>
                <a:cs typeface="Arial"/>
              </a:rPr>
              <a:t>for </a:t>
            </a:r>
            <a:r>
              <a:rPr sz="1000" spc="-5" dirty="0">
                <a:latin typeface="Arial"/>
                <a:cs typeface="Arial"/>
              </a:rPr>
              <a:t>our </a:t>
            </a:r>
            <a:r>
              <a:rPr sz="1000" dirty="0">
                <a:latin typeface="Arial"/>
                <a:cs typeface="Arial"/>
              </a:rPr>
              <a:t>customers </a:t>
            </a:r>
            <a:r>
              <a:rPr sz="1000" spc="-5" dirty="0">
                <a:latin typeface="Arial"/>
                <a:cs typeface="Arial"/>
              </a:rPr>
              <a:t>and consumers, and </a:t>
            </a:r>
            <a:r>
              <a:rPr sz="1000" spc="-15" dirty="0">
                <a:latin typeface="Arial"/>
                <a:cs typeface="Arial"/>
              </a:rPr>
              <a:t>we </a:t>
            </a:r>
            <a:r>
              <a:rPr sz="1000" dirty="0">
                <a:latin typeface="Arial"/>
                <a:cs typeface="Arial"/>
              </a:rPr>
              <a:t>must </a:t>
            </a:r>
            <a:r>
              <a:rPr sz="1000" spc="-5" dirty="0">
                <a:latin typeface="Arial"/>
                <a:cs typeface="Arial"/>
              </a:rPr>
              <a:t>remain  true to this history. Quality </a:t>
            </a:r>
            <a:r>
              <a:rPr sz="1000" dirty="0">
                <a:latin typeface="Arial"/>
                <a:cs typeface="Arial"/>
              </a:rPr>
              <a:t>must </a:t>
            </a:r>
            <a:r>
              <a:rPr sz="1000" spc="-5" dirty="0">
                <a:latin typeface="Arial"/>
                <a:cs typeface="Arial"/>
              </a:rPr>
              <a:t>also be at the </a:t>
            </a:r>
            <a:r>
              <a:rPr sz="1000" dirty="0">
                <a:latin typeface="Arial"/>
                <a:cs typeface="Arial"/>
              </a:rPr>
              <a:t>forefront </a:t>
            </a:r>
            <a:r>
              <a:rPr sz="1000" spc="-5" dirty="0">
                <a:latin typeface="Arial"/>
                <a:cs typeface="Arial"/>
              </a:rPr>
              <a:t>of how we act as an employer and how </a:t>
            </a:r>
            <a:r>
              <a:rPr sz="1000" spc="-15" dirty="0">
                <a:latin typeface="Arial"/>
                <a:cs typeface="Arial"/>
              </a:rPr>
              <a:t>we  </a:t>
            </a:r>
            <a:r>
              <a:rPr sz="1000" spc="-5" dirty="0">
                <a:latin typeface="Arial"/>
                <a:cs typeface="Arial"/>
              </a:rPr>
              <a:t>deliver on customer</a:t>
            </a:r>
            <a:r>
              <a:rPr sz="1000" dirty="0">
                <a:latin typeface="Arial"/>
                <a:cs typeface="Arial"/>
              </a:rPr>
              <a:t> </a:t>
            </a:r>
            <a:r>
              <a:rPr sz="1000" spc="-5" dirty="0">
                <a:latin typeface="Arial"/>
                <a:cs typeface="Arial"/>
              </a:rPr>
              <a:t>service.</a:t>
            </a:r>
            <a:endParaRPr sz="1000">
              <a:latin typeface="Arial"/>
              <a:cs typeface="Arial"/>
            </a:endParaRPr>
          </a:p>
        </p:txBody>
      </p:sp>
      <p:sp>
        <p:nvSpPr>
          <p:cNvPr id="12" name="object 12"/>
          <p:cNvSpPr txBox="1">
            <a:spLocks noGrp="1"/>
          </p:cNvSpPr>
          <p:nvPr>
            <p:ph type="title"/>
          </p:nvPr>
        </p:nvSpPr>
        <p:spPr>
          <a:xfrm>
            <a:off x="1580133" y="491697"/>
            <a:ext cx="5976367" cy="1120820"/>
          </a:xfrm>
          <a:prstGeom prst="rect">
            <a:avLst/>
          </a:prstGeom>
        </p:spPr>
        <p:txBody>
          <a:bodyPr vert="horz" wrap="square" lIns="0" tIns="12700" rIns="0" bIns="0" rtlCol="0">
            <a:spAutoFit/>
          </a:bodyPr>
          <a:lstStyle/>
          <a:p>
            <a:pPr marL="12700">
              <a:lnSpc>
                <a:spcPct val="100000"/>
              </a:lnSpc>
              <a:spcBef>
                <a:spcPts val="100"/>
              </a:spcBef>
            </a:pPr>
            <a:r>
              <a:rPr lang="en-GB" spc="-5" dirty="0"/>
              <a:t>Business </a:t>
            </a:r>
            <a:br>
              <a:rPr lang="en-GB" spc="-5" dirty="0"/>
            </a:br>
            <a:r>
              <a:rPr lang="en-GB" spc="-5" dirty="0"/>
              <a:t>and</a:t>
            </a:r>
            <a:r>
              <a:rPr spc="-50" dirty="0"/>
              <a:t> </a:t>
            </a:r>
            <a:r>
              <a:rPr spc="-5" dirty="0"/>
              <a:t>Culture</a:t>
            </a:r>
          </a:p>
        </p:txBody>
      </p:sp>
      <p:sp>
        <p:nvSpPr>
          <p:cNvPr id="13" name="object 13"/>
          <p:cNvSpPr txBox="1"/>
          <p:nvPr/>
        </p:nvSpPr>
        <p:spPr>
          <a:xfrm>
            <a:off x="438404" y="1980945"/>
            <a:ext cx="870585" cy="429259"/>
          </a:xfrm>
          <a:prstGeom prst="rect">
            <a:avLst/>
          </a:prstGeom>
        </p:spPr>
        <p:txBody>
          <a:bodyPr vert="horz" wrap="square" lIns="0" tIns="16510" rIns="0" bIns="0" rtlCol="0">
            <a:spAutoFit/>
          </a:bodyPr>
          <a:lstStyle/>
          <a:p>
            <a:pPr marL="12700" marR="5080">
              <a:lnSpc>
                <a:spcPct val="97200"/>
              </a:lnSpc>
              <a:spcBef>
                <a:spcPts val="130"/>
              </a:spcBef>
            </a:pPr>
            <a:r>
              <a:rPr sz="900" b="1" spc="-5" dirty="0">
                <a:latin typeface="Arial"/>
                <a:cs typeface="Arial"/>
              </a:rPr>
              <a:t>Welcome </a:t>
            </a:r>
            <a:r>
              <a:rPr sz="900" b="1" dirty="0">
                <a:latin typeface="Arial"/>
                <a:cs typeface="Arial"/>
              </a:rPr>
              <a:t>to</a:t>
            </a:r>
            <a:r>
              <a:rPr sz="900" b="1" spc="-60" dirty="0">
                <a:latin typeface="Arial"/>
                <a:cs typeface="Arial"/>
              </a:rPr>
              <a:t> </a:t>
            </a:r>
            <a:r>
              <a:rPr sz="900" b="1" spc="-5" dirty="0">
                <a:latin typeface="Arial"/>
                <a:cs typeface="Arial"/>
              </a:rPr>
              <a:t>the  home </a:t>
            </a:r>
            <a:r>
              <a:rPr sz="900" b="1" dirty="0">
                <a:latin typeface="Arial"/>
                <a:cs typeface="Arial"/>
              </a:rPr>
              <a:t>of  </a:t>
            </a:r>
            <a:r>
              <a:rPr sz="900" b="1" spc="-5" dirty="0">
                <a:latin typeface="Arial"/>
                <a:cs typeface="Arial"/>
              </a:rPr>
              <a:t>creativity</a:t>
            </a:r>
            <a:endParaRPr sz="900">
              <a:latin typeface="Arial"/>
              <a:cs typeface="Arial"/>
            </a:endParaRPr>
          </a:p>
        </p:txBody>
      </p:sp>
      <p:sp>
        <p:nvSpPr>
          <p:cNvPr id="14" name="object 14"/>
          <p:cNvSpPr/>
          <p:nvPr/>
        </p:nvSpPr>
        <p:spPr>
          <a:xfrm>
            <a:off x="421640" y="1925319"/>
            <a:ext cx="995680" cy="0"/>
          </a:xfrm>
          <a:custGeom>
            <a:avLst/>
            <a:gdLst/>
            <a:ahLst/>
            <a:cxnLst/>
            <a:rect l="l" t="t" r="r" b="b"/>
            <a:pathLst>
              <a:path w="995680">
                <a:moveTo>
                  <a:pt x="0" y="0"/>
                </a:moveTo>
                <a:lnTo>
                  <a:pt x="995679" y="0"/>
                </a:lnTo>
              </a:path>
            </a:pathLst>
          </a:custGeom>
          <a:ln w="12700">
            <a:solidFill>
              <a:srgbClr val="000000"/>
            </a:solidFill>
          </a:ln>
        </p:spPr>
        <p:txBody>
          <a:bodyPr wrap="square" lIns="0" tIns="0" rIns="0" bIns="0" rtlCol="0"/>
          <a:lstStyle/>
          <a:p>
            <a:endParaRPr/>
          </a:p>
        </p:txBody>
      </p:sp>
      <p:sp>
        <p:nvSpPr>
          <p:cNvPr id="15" name="object 15"/>
          <p:cNvSpPr txBox="1"/>
          <p:nvPr/>
        </p:nvSpPr>
        <p:spPr>
          <a:xfrm>
            <a:off x="464312" y="3219957"/>
            <a:ext cx="60388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Our</a:t>
            </a:r>
            <a:r>
              <a:rPr sz="900" b="1" spc="-65" dirty="0">
                <a:latin typeface="Arial"/>
                <a:cs typeface="Arial"/>
              </a:rPr>
              <a:t> </a:t>
            </a:r>
            <a:r>
              <a:rPr sz="900" b="1" dirty="0">
                <a:latin typeface="Arial"/>
                <a:cs typeface="Arial"/>
              </a:rPr>
              <a:t>Vision</a:t>
            </a:r>
            <a:endParaRPr sz="900">
              <a:latin typeface="Arial"/>
              <a:cs typeface="Arial"/>
            </a:endParaRPr>
          </a:p>
        </p:txBody>
      </p:sp>
      <p:sp>
        <p:nvSpPr>
          <p:cNvPr id="16" name="object 16"/>
          <p:cNvSpPr/>
          <p:nvPr/>
        </p:nvSpPr>
        <p:spPr>
          <a:xfrm>
            <a:off x="445134" y="3216147"/>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17" name="object 17"/>
          <p:cNvSpPr txBox="1"/>
          <p:nvPr/>
        </p:nvSpPr>
        <p:spPr>
          <a:xfrm>
            <a:off x="441451" y="4404486"/>
            <a:ext cx="68643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Our</a:t>
            </a:r>
            <a:r>
              <a:rPr sz="900" b="1" spc="-45" dirty="0">
                <a:latin typeface="Arial"/>
                <a:cs typeface="Arial"/>
              </a:rPr>
              <a:t> </a:t>
            </a:r>
            <a:r>
              <a:rPr sz="900" b="1" spc="-5" dirty="0">
                <a:latin typeface="Arial"/>
                <a:cs typeface="Arial"/>
              </a:rPr>
              <a:t>Mission</a:t>
            </a:r>
            <a:endParaRPr sz="900">
              <a:latin typeface="Arial"/>
              <a:cs typeface="Arial"/>
            </a:endParaRPr>
          </a:p>
        </p:txBody>
      </p:sp>
      <p:sp>
        <p:nvSpPr>
          <p:cNvPr id="18" name="object 18"/>
          <p:cNvSpPr/>
          <p:nvPr/>
        </p:nvSpPr>
        <p:spPr>
          <a:xfrm>
            <a:off x="393065" y="4397755"/>
            <a:ext cx="995680" cy="0"/>
          </a:xfrm>
          <a:custGeom>
            <a:avLst/>
            <a:gdLst/>
            <a:ahLst/>
            <a:cxnLst/>
            <a:rect l="l" t="t" r="r" b="b"/>
            <a:pathLst>
              <a:path w="995680">
                <a:moveTo>
                  <a:pt x="0" y="0"/>
                </a:moveTo>
                <a:lnTo>
                  <a:pt x="995679" y="0"/>
                </a:lnTo>
              </a:path>
            </a:pathLst>
          </a:custGeom>
          <a:ln w="12700">
            <a:solidFill>
              <a:srgbClr val="000000"/>
            </a:solidFill>
          </a:ln>
        </p:spPr>
        <p:txBody>
          <a:bodyPr wrap="square" lIns="0" tIns="0" rIns="0" bIns="0" rtlCol="0"/>
          <a:lstStyle/>
          <a:p>
            <a:endParaRPr/>
          </a:p>
        </p:txBody>
      </p:sp>
      <p:sp>
        <p:nvSpPr>
          <p:cNvPr id="19" name="object 19"/>
          <p:cNvSpPr txBox="1"/>
          <p:nvPr/>
        </p:nvSpPr>
        <p:spPr>
          <a:xfrm>
            <a:off x="439927" y="5724524"/>
            <a:ext cx="62992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Our</a:t>
            </a:r>
            <a:r>
              <a:rPr sz="900" b="1" spc="-45" dirty="0">
                <a:latin typeface="Arial"/>
                <a:cs typeface="Arial"/>
              </a:rPr>
              <a:t> </a:t>
            </a:r>
            <a:r>
              <a:rPr sz="900" b="1" spc="-5" dirty="0">
                <a:latin typeface="Arial"/>
                <a:cs typeface="Arial"/>
              </a:rPr>
              <a:t>Values</a:t>
            </a:r>
            <a:endParaRPr sz="900">
              <a:latin typeface="Arial"/>
              <a:cs typeface="Arial"/>
            </a:endParaRPr>
          </a:p>
        </p:txBody>
      </p:sp>
      <p:sp>
        <p:nvSpPr>
          <p:cNvPr id="20" name="object 20"/>
          <p:cNvSpPr/>
          <p:nvPr/>
        </p:nvSpPr>
        <p:spPr>
          <a:xfrm>
            <a:off x="387350" y="5720968"/>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21" name="object 21"/>
          <p:cNvSpPr txBox="1"/>
          <p:nvPr/>
        </p:nvSpPr>
        <p:spPr>
          <a:xfrm>
            <a:off x="449072" y="6591680"/>
            <a:ext cx="57975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Openness</a:t>
            </a:r>
            <a:endParaRPr sz="900">
              <a:latin typeface="Arial"/>
              <a:cs typeface="Arial"/>
            </a:endParaRPr>
          </a:p>
        </p:txBody>
      </p:sp>
      <p:sp>
        <p:nvSpPr>
          <p:cNvPr id="22" name="object 22"/>
          <p:cNvSpPr/>
          <p:nvPr/>
        </p:nvSpPr>
        <p:spPr>
          <a:xfrm>
            <a:off x="421640" y="6583933"/>
            <a:ext cx="995680" cy="0"/>
          </a:xfrm>
          <a:custGeom>
            <a:avLst/>
            <a:gdLst/>
            <a:ahLst/>
            <a:cxnLst/>
            <a:rect l="l" t="t" r="r" b="b"/>
            <a:pathLst>
              <a:path w="995680">
                <a:moveTo>
                  <a:pt x="0" y="0"/>
                </a:moveTo>
                <a:lnTo>
                  <a:pt x="995679" y="0"/>
                </a:lnTo>
              </a:path>
            </a:pathLst>
          </a:custGeom>
          <a:ln w="12700">
            <a:solidFill>
              <a:srgbClr val="000000"/>
            </a:solidFill>
          </a:ln>
        </p:spPr>
        <p:txBody>
          <a:bodyPr wrap="square" lIns="0" tIns="0" rIns="0" bIns="0" rtlCol="0"/>
          <a:lstStyle/>
          <a:p>
            <a:endParaRPr/>
          </a:p>
        </p:txBody>
      </p:sp>
      <p:sp>
        <p:nvSpPr>
          <p:cNvPr id="23" name="object 23"/>
          <p:cNvSpPr txBox="1"/>
          <p:nvPr/>
        </p:nvSpPr>
        <p:spPr>
          <a:xfrm>
            <a:off x="412495" y="7457312"/>
            <a:ext cx="46545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Passion</a:t>
            </a:r>
            <a:endParaRPr sz="900">
              <a:latin typeface="Arial"/>
              <a:cs typeface="Arial"/>
            </a:endParaRPr>
          </a:p>
        </p:txBody>
      </p:sp>
      <p:sp>
        <p:nvSpPr>
          <p:cNvPr id="24" name="object 24"/>
          <p:cNvSpPr/>
          <p:nvPr/>
        </p:nvSpPr>
        <p:spPr>
          <a:xfrm>
            <a:off x="388620" y="7463281"/>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25" name="object 25"/>
          <p:cNvSpPr txBox="1"/>
          <p:nvPr/>
        </p:nvSpPr>
        <p:spPr>
          <a:xfrm>
            <a:off x="452119" y="8163305"/>
            <a:ext cx="60388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Innovation</a:t>
            </a:r>
            <a:endParaRPr sz="900">
              <a:latin typeface="Arial"/>
              <a:cs typeface="Arial"/>
            </a:endParaRPr>
          </a:p>
        </p:txBody>
      </p:sp>
      <p:sp>
        <p:nvSpPr>
          <p:cNvPr id="26" name="object 26"/>
          <p:cNvSpPr txBox="1"/>
          <p:nvPr/>
        </p:nvSpPr>
        <p:spPr>
          <a:xfrm>
            <a:off x="433831" y="8952738"/>
            <a:ext cx="41529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Qua</a:t>
            </a:r>
            <a:r>
              <a:rPr sz="900" b="1" dirty="0">
                <a:latin typeface="Arial"/>
                <a:cs typeface="Arial"/>
              </a:rPr>
              <a:t>li</a:t>
            </a:r>
            <a:r>
              <a:rPr sz="900" b="1" spc="10" dirty="0">
                <a:latin typeface="Arial"/>
                <a:cs typeface="Arial"/>
              </a:rPr>
              <a:t>t</a:t>
            </a:r>
            <a:r>
              <a:rPr sz="900" b="1" spc="-5" dirty="0">
                <a:latin typeface="Arial"/>
                <a:cs typeface="Arial"/>
              </a:rPr>
              <a:t>y</a:t>
            </a:r>
            <a:endParaRPr sz="900">
              <a:latin typeface="Arial"/>
              <a:cs typeface="Arial"/>
            </a:endParaRPr>
          </a:p>
        </p:txBody>
      </p:sp>
      <p:sp>
        <p:nvSpPr>
          <p:cNvPr id="27" name="object 27"/>
          <p:cNvSpPr/>
          <p:nvPr/>
        </p:nvSpPr>
        <p:spPr>
          <a:xfrm>
            <a:off x="391159" y="8186419"/>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28" name="object 28"/>
          <p:cNvSpPr/>
          <p:nvPr/>
        </p:nvSpPr>
        <p:spPr>
          <a:xfrm>
            <a:off x="414019" y="8970517"/>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29" name="object 29"/>
          <p:cNvSpPr txBox="1"/>
          <p:nvPr/>
        </p:nvSpPr>
        <p:spPr>
          <a:xfrm>
            <a:off x="1580133" y="10162051"/>
            <a:ext cx="4199890" cy="257175"/>
          </a:xfrm>
          <a:prstGeom prst="rect">
            <a:avLst/>
          </a:prstGeom>
        </p:spPr>
        <p:txBody>
          <a:bodyPr vert="horz" wrap="square" lIns="0" tIns="3175" rIns="0" bIns="0" rtlCol="0">
            <a:spAutoFit/>
          </a:bodyPr>
          <a:lstStyle/>
          <a:p>
            <a:pPr marL="12700">
              <a:lnSpc>
                <a:spcPts val="940"/>
              </a:lnSpc>
              <a:spcBef>
                <a:spcPts val="25"/>
              </a:spcBef>
            </a:pPr>
            <a:r>
              <a:rPr sz="800" spc="-5" dirty="0">
                <a:latin typeface="Arial"/>
                <a:cs typeface="Arial"/>
              </a:rPr>
              <a:t>Colart International Holdings Ltd. </a:t>
            </a:r>
            <a:r>
              <a:rPr sz="800" dirty="0">
                <a:latin typeface="Arial"/>
                <a:cs typeface="Arial"/>
              </a:rPr>
              <a:t>The </a:t>
            </a:r>
            <a:r>
              <a:rPr sz="800" spc="-5" dirty="0">
                <a:latin typeface="Arial"/>
                <a:cs typeface="Arial"/>
              </a:rPr>
              <a:t>Studio </a:t>
            </a:r>
            <a:r>
              <a:rPr sz="800" dirty="0">
                <a:latin typeface="Arial"/>
                <a:cs typeface="Arial"/>
              </a:rPr>
              <a:t>Building, </a:t>
            </a:r>
            <a:r>
              <a:rPr sz="800" spc="-5" dirty="0">
                <a:latin typeface="Arial"/>
                <a:cs typeface="Arial"/>
              </a:rPr>
              <a:t>21 Evesham Street, London, </a:t>
            </a:r>
            <a:r>
              <a:rPr sz="800" spc="5" dirty="0">
                <a:latin typeface="Arial"/>
                <a:cs typeface="Arial"/>
              </a:rPr>
              <a:t>W11</a:t>
            </a:r>
            <a:r>
              <a:rPr sz="800" spc="80" dirty="0">
                <a:latin typeface="Arial"/>
                <a:cs typeface="Arial"/>
              </a:rPr>
              <a:t> </a:t>
            </a:r>
            <a:r>
              <a:rPr sz="800" spc="-5" dirty="0">
                <a:latin typeface="Arial"/>
                <a:cs typeface="Arial"/>
              </a:rPr>
              <a:t>4AJ</a:t>
            </a:r>
            <a:endParaRPr sz="800" dirty="0">
              <a:latin typeface="Arial"/>
              <a:cs typeface="Arial"/>
            </a:endParaRPr>
          </a:p>
          <a:p>
            <a:pPr marL="12700">
              <a:lnSpc>
                <a:spcPts val="940"/>
              </a:lnSpc>
            </a:pPr>
            <a:r>
              <a:rPr sz="800" dirty="0">
                <a:latin typeface="Arial"/>
                <a:cs typeface="Arial"/>
              </a:rPr>
              <a:t>+44 </a:t>
            </a:r>
            <a:r>
              <a:rPr sz="800" spc="-5" dirty="0">
                <a:latin typeface="Arial"/>
                <a:cs typeface="Arial"/>
              </a:rPr>
              <a:t>(0) 208 424 3200 </a:t>
            </a:r>
            <a:r>
              <a:rPr sz="800" dirty="0">
                <a:latin typeface="Arial"/>
                <a:cs typeface="Arial"/>
              </a:rPr>
              <a:t>| </a:t>
            </a:r>
            <a:r>
              <a:rPr sz="800" spc="-5" dirty="0">
                <a:latin typeface="Arial"/>
                <a:cs typeface="Arial"/>
                <a:hlinkClick r:id="rId2"/>
              </a:rPr>
              <a:t>info@colart.com </a:t>
            </a:r>
            <a:r>
              <a:rPr sz="800" dirty="0">
                <a:latin typeface="Arial"/>
                <a:cs typeface="Arial"/>
              </a:rPr>
              <a:t>|</a:t>
            </a:r>
            <a:r>
              <a:rPr sz="800" spc="30" dirty="0">
                <a:latin typeface="Arial"/>
                <a:cs typeface="Arial"/>
              </a:rPr>
              <a:t> </a:t>
            </a:r>
            <a:r>
              <a:rPr sz="800" spc="-5" dirty="0">
                <a:latin typeface="Arial"/>
                <a:cs typeface="Arial"/>
              </a:rPr>
              <a:t>colart.com</a:t>
            </a:r>
            <a:endParaRPr sz="8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0133" y="892555"/>
            <a:ext cx="503174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Our Strategy </a:t>
            </a:r>
            <a:r>
              <a:rPr sz="1000" dirty="0">
                <a:latin typeface="Arial"/>
                <a:cs typeface="Arial"/>
              </a:rPr>
              <a:t>comprises </a:t>
            </a:r>
            <a:r>
              <a:rPr sz="1000" spc="-5" dirty="0">
                <a:latin typeface="Arial"/>
                <a:cs typeface="Arial"/>
              </a:rPr>
              <a:t>of three core </a:t>
            </a:r>
            <a:r>
              <a:rPr sz="1000" dirty="0">
                <a:latin typeface="Arial"/>
                <a:cs typeface="Arial"/>
              </a:rPr>
              <a:t>focus </a:t>
            </a:r>
            <a:r>
              <a:rPr sz="1000" spc="-5" dirty="0">
                <a:latin typeface="Arial"/>
                <a:cs typeface="Arial"/>
              </a:rPr>
              <a:t>areas, which are </a:t>
            </a:r>
            <a:r>
              <a:rPr sz="1000" dirty="0">
                <a:latin typeface="Arial"/>
                <a:cs typeface="Arial"/>
              </a:rPr>
              <a:t>how </a:t>
            </a:r>
            <a:r>
              <a:rPr sz="1000" spc="-5" dirty="0">
                <a:latin typeface="Arial"/>
                <a:cs typeface="Arial"/>
              </a:rPr>
              <a:t>we will deliver</a:t>
            </a:r>
            <a:r>
              <a:rPr sz="1000" spc="55" dirty="0">
                <a:latin typeface="Arial"/>
                <a:cs typeface="Arial"/>
              </a:rPr>
              <a:t> </a:t>
            </a:r>
            <a:r>
              <a:rPr sz="1000" spc="5" dirty="0">
                <a:latin typeface="Arial"/>
                <a:cs typeface="Arial"/>
              </a:rPr>
              <a:t>success:</a:t>
            </a:r>
            <a:endParaRPr sz="1000">
              <a:latin typeface="Arial"/>
              <a:cs typeface="Arial"/>
            </a:endParaRPr>
          </a:p>
        </p:txBody>
      </p:sp>
      <p:sp>
        <p:nvSpPr>
          <p:cNvPr id="3" name="object 3"/>
          <p:cNvSpPr txBox="1"/>
          <p:nvPr/>
        </p:nvSpPr>
        <p:spPr>
          <a:xfrm>
            <a:off x="345440" y="901700"/>
            <a:ext cx="72009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Our</a:t>
            </a:r>
            <a:r>
              <a:rPr sz="900" b="1" spc="-60" dirty="0">
                <a:latin typeface="Arial"/>
                <a:cs typeface="Arial"/>
              </a:rPr>
              <a:t> </a:t>
            </a:r>
            <a:r>
              <a:rPr sz="900" b="1" dirty="0">
                <a:latin typeface="Arial"/>
                <a:cs typeface="Arial"/>
              </a:rPr>
              <a:t>Strategy</a:t>
            </a:r>
            <a:endParaRPr sz="900" dirty="0">
              <a:latin typeface="Arial"/>
              <a:cs typeface="Arial"/>
            </a:endParaRPr>
          </a:p>
        </p:txBody>
      </p:sp>
      <p:sp>
        <p:nvSpPr>
          <p:cNvPr id="4" name="object 4"/>
          <p:cNvSpPr/>
          <p:nvPr/>
        </p:nvSpPr>
        <p:spPr>
          <a:xfrm>
            <a:off x="274320" y="849629"/>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5" name="object 5"/>
          <p:cNvSpPr/>
          <p:nvPr/>
        </p:nvSpPr>
        <p:spPr>
          <a:xfrm>
            <a:off x="357504" y="3225672"/>
            <a:ext cx="995680" cy="0"/>
          </a:xfrm>
          <a:custGeom>
            <a:avLst/>
            <a:gdLst/>
            <a:ahLst/>
            <a:cxnLst/>
            <a:rect l="l" t="t" r="r" b="b"/>
            <a:pathLst>
              <a:path w="995680">
                <a:moveTo>
                  <a:pt x="0" y="0"/>
                </a:moveTo>
                <a:lnTo>
                  <a:pt x="995680" y="0"/>
                </a:lnTo>
              </a:path>
            </a:pathLst>
          </a:custGeom>
          <a:ln w="12700">
            <a:solidFill>
              <a:srgbClr val="000000"/>
            </a:solidFill>
          </a:ln>
        </p:spPr>
        <p:txBody>
          <a:bodyPr wrap="square" lIns="0" tIns="0" rIns="0" bIns="0" rtlCol="0"/>
          <a:lstStyle/>
          <a:p>
            <a:endParaRPr/>
          </a:p>
        </p:txBody>
      </p:sp>
      <p:sp>
        <p:nvSpPr>
          <p:cNvPr id="6" name="object 6"/>
          <p:cNvSpPr txBox="1"/>
          <p:nvPr/>
        </p:nvSpPr>
        <p:spPr>
          <a:xfrm>
            <a:off x="362204" y="1185417"/>
            <a:ext cx="6841490" cy="2538837"/>
          </a:xfrm>
          <a:prstGeom prst="rect">
            <a:avLst/>
          </a:prstGeom>
        </p:spPr>
        <p:txBody>
          <a:bodyPr vert="horz" wrap="square" lIns="0" tIns="12065" rIns="0" bIns="0" rtlCol="0">
            <a:spAutoFit/>
          </a:bodyPr>
          <a:lstStyle/>
          <a:p>
            <a:pPr marL="1995805" indent="-237490">
              <a:lnSpc>
                <a:spcPts val="1170"/>
              </a:lnSpc>
              <a:spcBef>
                <a:spcPts val="95"/>
              </a:spcBef>
              <a:buFont typeface="Wingdings"/>
              <a:buChar char=""/>
              <a:tabLst>
                <a:tab pos="1995805" algn="l"/>
                <a:tab pos="1996439" algn="l"/>
              </a:tabLst>
            </a:pPr>
            <a:r>
              <a:rPr sz="1000" spc="-5" dirty="0">
                <a:latin typeface="Arial"/>
                <a:cs typeface="Arial"/>
              </a:rPr>
              <a:t>Refine</a:t>
            </a:r>
            <a:r>
              <a:rPr sz="1000" spc="-10" dirty="0">
                <a:latin typeface="Arial"/>
                <a:cs typeface="Arial"/>
              </a:rPr>
              <a:t> </a:t>
            </a:r>
            <a:r>
              <a:rPr sz="1000" dirty="0">
                <a:latin typeface="Arial"/>
                <a:cs typeface="Arial"/>
              </a:rPr>
              <a:t>Core</a:t>
            </a:r>
          </a:p>
          <a:p>
            <a:pPr marL="1995805" indent="-237490">
              <a:lnSpc>
                <a:spcPts val="1145"/>
              </a:lnSpc>
              <a:buFont typeface="Wingdings"/>
              <a:buChar char=""/>
              <a:tabLst>
                <a:tab pos="1995805" algn="l"/>
                <a:tab pos="1996439" algn="l"/>
              </a:tabLst>
            </a:pPr>
            <a:r>
              <a:rPr sz="1000" spc="-5" dirty="0">
                <a:latin typeface="Arial"/>
                <a:cs typeface="Arial"/>
              </a:rPr>
              <a:t>Ignite</a:t>
            </a:r>
            <a:r>
              <a:rPr sz="1000" spc="-10" dirty="0">
                <a:latin typeface="Arial"/>
                <a:cs typeface="Arial"/>
              </a:rPr>
              <a:t> </a:t>
            </a:r>
            <a:r>
              <a:rPr lang="en-GB" sz="1000" spc="-10" dirty="0">
                <a:latin typeface="Arial"/>
                <a:cs typeface="Arial"/>
              </a:rPr>
              <a:t>Sustainable </a:t>
            </a:r>
            <a:r>
              <a:rPr sz="1000" spc="-5" dirty="0">
                <a:latin typeface="Arial"/>
                <a:cs typeface="Arial"/>
              </a:rPr>
              <a:t>Growth</a:t>
            </a:r>
            <a:endParaRPr sz="1000" dirty="0">
              <a:latin typeface="Arial"/>
              <a:cs typeface="Arial"/>
            </a:endParaRPr>
          </a:p>
          <a:p>
            <a:pPr marL="1995805" indent="-237490">
              <a:lnSpc>
                <a:spcPts val="1175"/>
              </a:lnSpc>
              <a:buFont typeface="Wingdings"/>
              <a:buChar char=""/>
              <a:tabLst>
                <a:tab pos="1995805" algn="l"/>
                <a:tab pos="1996439" algn="l"/>
              </a:tabLst>
            </a:pPr>
            <a:r>
              <a:rPr lang="en-GB" sz="1000" spc="-5" dirty="0">
                <a:latin typeface="Arial"/>
                <a:cs typeface="Arial"/>
              </a:rPr>
              <a:t>Secure Capabilities</a:t>
            </a:r>
            <a:endParaRPr sz="1000" dirty="0">
              <a:latin typeface="Arial"/>
              <a:cs typeface="Arial"/>
            </a:endParaRPr>
          </a:p>
          <a:p>
            <a:pPr>
              <a:lnSpc>
                <a:spcPct val="100000"/>
              </a:lnSpc>
              <a:spcBef>
                <a:spcPts val="35"/>
              </a:spcBef>
            </a:pPr>
            <a:endParaRPr sz="1000" dirty="0">
              <a:latin typeface="Arial"/>
              <a:cs typeface="Arial"/>
            </a:endParaRPr>
          </a:p>
          <a:p>
            <a:pPr marL="1230630" marR="514350">
              <a:lnSpc>
                <a:spcPts val="1150"/>
              </a:lnSpc>
            </a:pPr>
            <a:r>
              <a:rPr sz="1000" spc="10" dirty="0">
                <a:latin typeface="Arial"/>
                <a:cs typeface="Arial"/>
              </a:rPr>
              <a:t>We </a:t>
            </a:r>
            <a:r>
              <a:rPr sz="1000" spc="-5" dirty="0">
                <a:latin typeface="Arial"/>
                <a:cs typeface="Arial"/>
              </a:rPr>
              <a:t>are committed to our Long Range plan of creating growth, which will involve necessary  investments.</a:t>
            </a:r>
            <a:endParaRPr sz="1000" dirty="0">
              <a:latin typeface="Arial"/>
              <a:cs typeface="Arial"/>
            </a:endParaRPr>
          </a:p>
          <a:p>
            <a:pPr>
              <a:lnSpc>
                <a:spcPct val="100000"/>
              </a:lnSpc>
              <a:spcBef>
                <a:spcPts val="50"/>
              </a:spcBef>
            </a:pPr>
            <a:endParaRPr sz="950" dirty="0">
              <a:latin typeface="Arial"/>
              <a:cs typeface="Arial"/>
            </a:endParaRPr>
          </a:p>
          <a:p>
            <a:pPr marL="1230630" marR="5080">
              <a:lnSpc>
                <a:spcPts val="1150"/>
              </a:lnSpc>
            </a:pPr>
            <a:r>
              <a:rPr sz="1000" spc="5" dirty="0">
                <a:latin typeface="Arial"/>
                <a:cs typeface="Arial"/>
              </a:rPr>
              <a:t>Why </a:t>
            </a:r>
            <a:r>
              <a:rPr sz="1000" spc="-10" dirty="0">
                <a:latin typeface="Arial"/>
                <a:cs typeface="Arial"/>
              </a:rPr>
              <a:t>is </a:t>
            </a:r>
            <a:r>
              <a:rPr sz="1000" spc="-5" dirty="0">
                <a:latin typeface="Arial"/>
                <a:cs typeface="Arial"/>
              </a:rPr>
              <a:t>it so important to </a:t>
            </a:r>
            <a:r>
              <a:rPr sz="1000" dirty="0">
                <a:latin typeface="Arial"/>
                <a:cs typeface="Arial"/>
              </a:rPr>
              <a:t>grow </a:t>
            </a:r>
            <a:r>
              <a:rPr sz="1000" spc="-5" dirty="0">
                <a:latin typeface="Arial"/>
                <a:cs typeface="Arial"/>
              </a:rPr>
              <a:t>the business? </a:t>
            </a:r>
            <a:r>
              <a:rPr sz="1000" dirty="0">
                <a:latin typeface="Arial"/>
                <a:cs typeface="Arial"/>
              </a:rPr>
              <a:t>The </a:t>
            </a:r>
            <a:r>
              <a:rPr sz="1000" spc="-5" dirty="0">
                <a:latin typeface="Arial"/>
                <a:cs typeface="Arial"/>
              </a:rPr>
              <a:t>answer </a:t>
            </a:r>
            <a:r>
              <a:rPr sz="1000" spc="-10" dirty="0">
                <a:latin typeface="Arial"/>
                <a:cs typeface="Arial"/>
              </a:rPr>
              <a:t>is </a:t>
            </a:r>
            <a:r>
              <a:rPr sz="1000" spc="-5" dirty="0">
                <a:latin typeface="Arial"/>
                <a:cs typeface="Arial"/>
              </a:rPr>
              <a:t>simple: to allow us continue to invest in  innovation, a factor that has enabled us to buck the </a:t>
            </a:r>
            <a:r>
              <a:rPr sz="1000" dirty="0">
                <a:latin typeface="Arial"/>
                <a:cs typeface="Arial"/>
              </a:rPr>
              <a:t>market </a:t>
            </a:r>
            <a:r>
              <a:rPr sz="1000" spc="-5" dirty="0">
                <a:latin typeface="Arial"/>
                <a:cs typeface="Arial"/>
              </a:rPr>
              <a:t>trend </a:t>
            </a:r>
            <a:r>
              <a:rPr sz="1000" dirty="0">
                <a:latin typeface="Arial"/>
                <a:cs typeface="Arial"/>
              </a:rPr>
              <a:t>for many </a:t>
            </a:r>
            <a:r>
              <a:rPr sz="1000" spc="-10" dirty="0">
                <a:latin typeface="Arial"/>
                <a:cs typeface="Arial"/>
              </a:rPr>
              <a:t>years. </a:t>
            </a:r>
            <a:r>
              <a:rPr sz="1000" spc="-5" dirty="0">
                <a:latin typeface="Arial"/>
                <a:cs typeface="Arial"/>
              </a:rPr>
              <a:t>It also </a:t>
            </a:r>
            <a:r>
              <a:rPr sz="1000" dirty="0">
                <a:latin typeface="Arial"/>
                <a:cs typeface="Arial"/>
              </a:rPr>
              <a:t>makes </a:t>
            </a:r>
            <a:r>
              <a:rPr sz="1000" spc="-10" dirty="0">
                <a:latin typeface="Arial"/>
                <a:cs typeface="Arial"/>
              </a:rPr>
              <a:t>it  </a:t>
            </a:r>
            <a:r>
              <a:rPr sz="1000" spc="-5" dirty="0">
                <a:latin typeface="Arial"/>
                <a:cs typeface="Arial"/>
              </a:rPr>
              <a:t>possible to continue investing </a:t>
            </a:r>
            <a:r>
              <a:rPr sz="1000" dirty="0">
                <a:latin typeface="Arial"/>
                <a:cs typeface="Arial"/>
              </a:rPr>
              <a:t>in </a:t>
            </a:r>
            <a:r>
              <a:rPr sz="1000" spc="-5" dirty="0">
                <a:latin typeface="Arial"/>
                <a:cs typeface="Arial"/>
              </a:rPr>
              <a:t>our employees through training and </a:t>
            </a:r>
            <a:r>
              <a:rPr sz="1000" dirty="0">
                <a:latin typeface="Arial"/>
                <a:cs typeface="Arial"/>
              </a:rPr>
              <a:t>development </a:t>
            </a:r>
            <a:r>
              <a:rPr sz="1000" spc="-5" dirty="0">
                <a:latin typeface="Arial"/>
                <a:cs typeface="Arial"/>
              </a:rPr>
              <a:t>and ensuring the  safest possible working environment. </a:t>
            </a:r>
            <a:r>
              <a:rPr lang="en-GB" sz="1000" b="1" spc="-5" dirty="0">
                <a:latin typeface="Arial"/>
                <a:cs typeface="Arial"/>
              </a:rPr>
              <a:t>Purpose</a:t>
            </a:r>
            <a:r>
              <a:rPr lang="en-GB" sz="1000" spc="-5" dirty="0">
                <a:latin typeface="Arial"/>
                <a:cs typeface="Arial"/>
              </a:rPr>
              <a:t> creates </a:t>
            </a:r>
            <a:r>
              <a:rPr sz="1000" b="1" spc="-5" dirty="0">
                <a:latin typeface="Arial"/>
                <a:cs typeface="Arial"/>
              </a:rPr>
              <a:t>Growth</a:t>
            </a:r>
            <a:r>
              <a:rPr lang="en-GB" sz="1000" spc="-5" dirty="0">
                <a:latin typeface="Arial"/>
                <a:cs typeface="Arial"/>
              </a:rPr>
              <a:t> which </a:t>
            </a:r>
            <a:r>
              <a:rPr sz="1000" spc="-5" dirty="0">
                <a:latin typeface="Arial"/>
                <a:cs typeface="Arial"/>
              </a:rPr>
              <a:t>creates </a:t>
            </a:r>
            <a:r>
              <a:rPr sz="1000" b="1" spc="-5" dirty="0">
                <a:latin typeface="Arial"/>
                <a:cs typeface="Arial"/>
              </a:rPr>
              <a:t>Profitability</a:t>
            </a:r>
            <a:r>
              <a:rPr sz="1000" spc="-5" dirty="0">
                <a:latin typeface="Arial"/>
                <a:cs typeface="Arial"/>
              </a:rPr>
              <a:t> </a:t>
            </a:r>
            <a:r>
              <a:rPr lang="en-GB" sz="1000" spc="-5" dirty="0">
                <a:latin typeface="Arial"/>
                <a:cs typeface="Arial"/>
              </a:rPr>
              <a:t>which </a:t>
            </a:r>
            <a:r>
              <a:rPr sz="1000" spc="-5" dirty="0">
                <a:latin typeface="Arial"/>
                <a:cs typeface="Arial"/>
              </a:rPr>
              <a:t>creates </a:t>
            </a:r>
            <a:r>
              <a:rPr lang="en-GB" sz="1000" b="1" spc="-5" dirty="0">
                <a:latin typeface="Arial"/>
                <a:cs typeface="Arial"/>
              </a:rPr>
              <a:t>O</a:t>
            </a:r>
            <a:r>
              <a:rPr sz="1000" b="1" spc="-5" dirty="0" err="1">
                <a:latin typeface="Arial"/>
                <a:cs typeface="Arial"/>
              </a:rPr>
              <a:t>pportunities</a:t>
            </a:r>
            <a:r>
              <a:rPr sz="1000" spc="-5" dirty="0">
                <a:latin typeface="Arial"/>
                <a:cs typeface="Arial"/>
              </a:rPr>
              <a:t>.  Everything </a:t>
            </a:r>
            <a:r>
              <a:rPr sz="1000" spc="-10" dirty="0">
                <a:latin typeface="Arial"/>
                <a:cs typeface="Arial"/>
              </a:rPr>
              <a:t>is </a:t>
            </a:r>
            <a:r>
              <a:rPr sz="1000" dirty="0">
                <a:latin typeface="Arial"/>
                <a:cs typeface="Arial"/>
              </a:rPr>
              <a:t>linked </a:t>
            </a:r>
            <a:r>
              <a:rPr sz="1000" spc="-10" dirty="0">
                <a:latin typeface="Arial"/>
                <a:cs typeface="Arial"/>
              </a:rPr>
              <a:t>in </a:t>
            </a:r>
            <a:r>
              <a:rPr sz="1000" spc="-5" dirty="0">
                <a:latin typeface="Arial"/>
                <a:cs typeface="Arial"/>
              </a:rPr>
              <a:t>an economic</a:t>
            </a:r>
            <a:r>
              <a:rPr sz="1000" spc="30" dirty="0">
                <a:latin typeface="Arial"/>
                <a:cs typeface="Arial"/>
              </a:rPr>
              <a:t> </a:t>
            </a:r>
            <a:r>
              <a:rPr sz="1000" spc="-5" dirty="0">
                <a:latin typeface="Arial"/>
                <a:cs typeface="Arial"/>
              </a:rPr>
              <a:t>ecosystem.</a:t>
            </a:r>
            <a:endParaRPr sz="1000" dirty="0">
              <a:latin typeface="Arial"/>
              <a:cs typeface="Arial"/>
            </a:endParaRPr>
          </a:p>
          <a:p>
            <a:pPr>
              <a:lnSpc>
                <a:spcPct val="100000"/>
              </a:lnSpc>
            </a:pPr>
            <a:endParaRPr sz="1100" dirty="0">
              <a:latin typeface="Arial"/>
              <a:cs typeface="Arial"/>
            </a:endParaRPr>
          </a:p>
          <a:p>
            <a:pPr marL="12700" marR="6020435">
              <a:lnSpc>
                <a:spcPct val="97400"/>
              </a:lnSpc>
              <a:spcBef>
                <a:spcPts val="905"/>
              </a:spcBef>
            </a:pPr>
            <a:r>
              <a:rPr sz="900" b="1" dirty="0">
                <a:latin typeface="Arial"/>
                <a:cs typeface="Arial"/>
              </a:rPr>
              <a:t>Top </a:t>
            </a:r>
            <a:r>
              <a:rPr sz="900" b="1" spc="-5" dirty="0">
                <a:latin typeface="Arial"/>
                <a:cs typeface="Arial"/>
              </a:rPr>
              <a:t>Level  Orga</a:t>
            </a:r>
            <a:r>
              <a:rPr sz="900" b="1" dirty="0">
                <a:latin typeface="Arial"/>
                <a:cs typeface="Arial"/>
              </a:rPr>
              <a:t>ni</a:t>
            </a:r>
            <a:r>
              <a:rPr sz="900" b="1" spc="-5" dirty="0">
                <a:latin typeface="Arial"/>
                <a:cs typeface="Arial"/>
              </a:rPr>
              <a:t>sa</a:t>
            </a:r>
            <a:r>
              <a:rPr sz="900" b="1" dirty="0">
                <a:latin typeface="Arial"/>
                <a:cs typeface="Arial"/>
              </a:rPr>
              <a:t>tio</a:t>
            </a:r>
            <a:r>
              <a:rPr sz="900" b="1" spc="-10" dirty="0">
                <a:latin typeface="Arial"/>
                <a:cs typeface="Arial"/>
              </a:rPr>
              <a:t>n</a:t>
            </a:r>
            <a:r>
              <a:rPr sz="900" b="1" spc="-5" dirty="0">
                <a:latin typeface="Arial"/>
                <a:cs typeface="Arial"/>
              </a:rPr>
              <a:t>a</a:t>
            </a:r>
            <a:r>
              <a:rPr sz="900" b="1" dirty="0">
                <a:latin typeface="Arial"/>
                <a:cs typeface="Arial"/>
              </a:rPr>
              <a:t>l  </a:t>
            </a:r>
            <a:r>
              <a:rPr sz="900" b="1" spc="-5" dirty="0">
                <a:latin typeface="Arial"/>
                <a:cs typeface="Arial"/>
              </a:rPr>
              <a:t>Structure</a:t>
            </a:r>
            <a:endParaRPr sz="900" dirty="0">
              <a:latin typeface="Arial"/>
              <a:cs typeface="Arial"/>
            </a:endParaRPr>
          </a:p>
        </p:txBody>
      </p:sp>
      <p:sp>
        <p:nvSpPr>
          <p:cNvPr id="8" name="object 8"/>
          <p:cNvSpPr txBox="1"/>
          <p:nvPr/>
        </p:nvSpPr>
        <p:spPr>
          <a:xfrm>
            <a:off x="1580133" y="10162051"/>
            <a:ext cx="4199890" cy="257175"/>
          </a:xfrm>
          <a:prstGeom prst="rect">
            <a:avLst/>
          </a:prstGeom>
        </p:spPr>
        <p:txBody>
          <a:bodyPr vert="horz" wrap="square" lIns="0" tIns="3175" rIns="0" bIns="0" rtlCol="0">
            <a:spAutoFit/>
          </a:bodyPr>
          <a:lstStyle/>
          <a:p>
            <a:pPr marL="12700">
              <a:lnSpc>
                <a:spcPts val="940"/>
              </a:lnSpc>
              <a:spcBef>
                <a:spcPts val="25"/>
              </a:spcBef>
            </a:pPr>
            <a:r>
              <a:rPr sz="800" spc="-5" dirty="0">
                <a:latin typeface="Arial"/>
                <a:cs typeface="Arial"/>
              </a:rPr>
              <a:t>Colart International Holdings Ltd. </a:t>
            </a:r>
            <a:r>
              <a:rPr sz="800" dirty="0">
                <a:latin typeface="Arial"/>
                <a:cs typeface="Arial"/>
              </a:rPr>
              <a:t>The </a:t>
            </a:r>
            <a:r>
              <a:rPr sz="800" spc="-5" dirty="0">
                <a:latin typeface="Arial"/>
                <a:cs typeface="Arial"/>
              </a:rPr>
              <a:t>Studio </a:t>
            </a:r>
            <a:r>
              <a:rPr sz="800" dirty="0">
                <a:latin typeface="Arial"/>
                <a:cs typeface="Arial"/>
              </a:rPr>
              <a:t>Building, </a:t>
            </a:r>
            <a:r>
              <a:rPr sz="800" spc="-5" dirty="0">
                <a:latin typeface="Arial"/>
                <a:cs typeface="Arial"/>
              </a:rPr>
              <a:t>21 Evesham Street, London, </a:t>
            </a:r>
            <a:r>
              <a:rPr sz="800" spc="5" dirty="0">
                <a:latin typeface="Arial"/>
                <a:cs typeface="Arial"/>
              </a:rPr>
              <a:t>W11</a:t>
            </a:r>
            <a:r>
              <a:rPr sz="800" spc="80" dirty="0">
                <a:latin typeface="Arial"/>
                <a:cs typeface="Arial"/>
              </a:rPr>
              <a:t> </a:t>
            </a:r>
            <a:r>
              <a:rPr sz="800" spc="-5" dirty="0">
                <a:latin typeface="Arial"/>
                <a:cs typeface="Arial"/>
              </a:rPr>
              <a:t>4AJ</a:t>
            </a:r>
            <a:endParaRPr sz="800" dirty="0">
              <a:latin typeface="Arial"/>
              <a:cs typeface="Arial"/>
            </a:endParaRPr>
          </a:p>
          <a:p>
            <a:pPr marL="12700">
              <a:lnSpc>
                <a:spcPts val="940"/>
              </a:lnSpc>
            </a:pPr>
            <a:r>
              <a:rPr sz="800" dirty="0">
                <a:latin typeface="Arial"/>
                <a:cs typeface="Arial"/>
              </a:rPr>
              <a:t>+44 </a:t>
            </a:r>
            <a:r>
              <a:rPr sz="800" spc="-5" dirty="0">
                <a:latin typeface="Arial"/>
                <a:cs typeface="Arial"/>
              </a:rPr>
              <a:t>(0) 208 424 3200 </a:t>
            </a:r>
            <a:r>
              <a:rPr sz="800" dirty="0">
                <a:latin typeface="Arial"/>
                <a:cs typeface="Arial"/>
              </a:rPr>
              <a:t>| </a:t>
            </a:r>
            <a:r>
              <a:rPr sz="800" spc="-5" dirty="0">
                <a:latin typeface="Arial"/>
                <a:cs typeface="Arial"/>
                <a:hlinkClick r:id="rId2"/>
              </a:rPr>
              <a:t>info@colart.com </a:t>
            </a:r>
            <a:r>
              <a:rPr sz="800" dirty="0">
                <a:latin typeface="Arial"/>
                <a:cs typeface="Arial"/>
              </a:rPr>
              <a:t>|</a:t>
            </a:r>
            <a:r>
              <a:rPr sz="800" spc="30" dirty="0">
                <a:latin typeface="Arial"/>
                <a:cs typeface="Arial"/>
              </a:rPr>
              <a:t> </a:t>
            </a:r>
            <a:r>
              <a:rPr sz="800" spc="-5" dirty="0">
                <a:latin typeface="Arial"/>
                <a:cs typeface="Arial"/>
              </a:rPr>
              <a:t>colart.com</a:t>
            </a:r>
            <a:endParaRPr sz="800" dirty="0">
              <a:latin typeface="Arial"/>
              <a:cs typeface="Arial"/>
            </a:endParaRPr>
          </a:p>
        </p:txBody>
      </p:sp>
      <p:pic>
        <p:nvPicPr>
          <p:cNvPr id="9" name="Picture 8">
            <a:extLst>
              <a:ext uri="{FF2B5EF4-FFF2-40B4-BE49-F238E27FC236}">
                <a16:creationId xmlns:a16="http://schemas.microsoft.com/office/drawing/2014/main" id="{01C8167F-AB79-4FAA-A8C0-53C3E25A3EC2}"/>
              </a:ext>
            </a:extLst>
          </p:cNvPr>
          <p:cNvPicPr>
            <a:picLocks noChangeAspect="1"/>
          </p:cNvPicPr>
          <p:nvPr/>
        </p:nvPicPr>
        <p:blipFill rotWithShape="1">
          <a:blip r:embed="rId3"/>
          <a:srcRect b="11692"/>
          <a:stretch/>
        </p:blipFill>
        <p:spPr>
          <a:xfrm>
            <a:off x="1567433" y="3795687"/>
            <a:ext cx="5338285" cy="2773388"/>
          </a:xfrm>
          <a:prstGeom prst="rect">
            <a:avLst/>
          </a:prstGeom>
        </p:spPr>
      </p:pic>
      <p:pic>
        <p:nvPicPr>
          <p:cNvPr id="10" name="Picture 9">
            <a:extLst>
              <a:ext uri="{FF2B5EF4-FFF2-40B4-BE49-F238E27FC236}">
                <a16:creationId xmlns:a16="http://schemas.microsoft.com/office/drawing/2014/main" id="{4BA6288C-3634-439B-85BD-55FCF71E8FEE}"/>
              </a:ext>
            </a:extLst>
          </p:cNvPr>
          <p:cNvPicPr>
            <a:picLocks noChangeAspect="1"/>
          </p:cNvPicPr>
          <p:nvPr/>
        </p:nvPicPr>
        <p:blipFill>
          <a:blip r:embed="rId4"/>
          <a:stretch>
            <a:fillRect/>
          </a:stretch>
        </p:blipFill>
        <p:spPr>
          <a:xfrm>
            <a:off x="1746250" y="7578831"/>
            <a:ext cx="5273359" cy="1181583"/>
          </a:xfrm>
          <a:prstGeom prst="rect">
            <a:avLst/>
          </a:prstGeom>
        </p:spPr>
      </p:pic>
      <p:sp>
        <p:nvSpPr>
          <p:cNvPr id="11" name="object 3">
            <a:extLst>
              <a:ext uri="{FF2B5EF4-FFF2-40B4-BE49-F238E27FC236}">
                <a16:creationId xmlns:a16="http://schemas.microsoft.com/office/drawing/2014/main" id="{7D3CC115-FE1C-43B2-8686-B50670506E50}"/>
              </a:ext>
            </a:extLst>
          </p:cNvPr>
          <p:cNvSpPr txBox="1"/>
          <p:nvPr/>
        </p:nvSpPr>
        <p:spPr>
          <a:xfrm>
            <a:off x="1567433" y="3460286"/>
            <a:ext cx="1844039" cy="166071"/>
          </a:xfrm>
          <a:prstGeom prst="rect">
            <a:avLst/>
          </a:prstGeom>
        </p:spPr>
        <p:txBody>
          <a:bodyPr vert="horz" wrap="square" lIns="0" tIns="12065" rIns="0" bIns="0" rtlCol="0">
            <a:spAutoFit/>
          </a:bodyPr>
          <a:lstStyle/>
          <a:p>
            <a:pPr marL="12700">
              <a:lnSpc>
                <a:spcPct val="100000"/>
              </a:lnSpc>
              <a:spcBef>
                <a:spcPts val="95"/>
              </a:spcBef>
            </a:pPr>
            <a:r>
              <a:rPr lang="en-GB" sz="1000" b="1" i="1" spc="-5" dirty="0">
                <a:latin typeface="Arial"/>
                <a:cs typeface="Arial"/>
              </a:rPr>
              <a:t>Group Leadership Team</a:t>
            </a:r>
            <a:endParaRPr sz="1000" b="1" dirty="0">
              <a:latin typeface="Arial"/>
              <a:cs typeface="Arial"/>
            </a:endParaRPr>
          </a:p>
        </p:txBody>
      </p:sp>
      <p:sp>
        <p:nvSpPr>
          <p:cNvPr id="12" name="object 3">
            <a:extLst>
              <a:ext uri="{FF2B5EF4-FFF2-40B4-BE49-F238E27FC236}">
                <a16:creationId xmlns:a16="http://schemas.microsoft.com/office/drawing/2014/main" id="{0F10C4D9-999E-44DC-9CDF-CEBA0C1FBCBB}"/>
              </a:ext>
            </a:extLst>
          </p:cNvPr>
          <p:cNvSpPr txBox="1"/>
          <p:nvPr/>
        </p:nvSpPr>
        <p:spPr>
          <a:xfrm>
            <a:off x="1720850" y="7192707"/>
            <a:ext cx="1844039" cy="166071"/>
          </a:xfrm>
          <a:prstGeom prst="rect">
            <a:avLst/>
          </a:prstGeom>
        </p:spPr>
        <p:txBody>
          <a:bodyPr vert="horz" wrap="square" lIns="0" tIns="12065" rIns="0" bIns="0" rtlCol="0">
            <a:spAutoFit/>
          </a:bodyPr>
          <a:lstStyle/>
          <a:p>
            <a:pPr marL="12700">
              <a:lnSpc>
                <a:spcPct val="100000"/>
              </a:lnSpc>
              <a:spcBef>
                <a:spcPts val="95"/>
              </a:spcBef>
            </a:pPr>
            <a:r>
              <a:rPr lang="en-GB" sz="1000" b="1" i="1" spc="-5" dirty="0">
                <a:latin typeface="Arial"/>
                <a:cs typeface="Arial"/>
              </a:rPr>
              <a:t>Colart Board Members</a:t>
            </a:r>
            <a:endParaRPr sz="1000" b="1" dirty="0">
              <a:latin typeface="Arial"/>
              <a:cs typeface="Arial"/>
            </a:endParaRPr>
          </a:p>
        </p:txBody>
      </p:sp>
      <p:sp>
        <p:nvSpPr>
          <p:cNvPr id="13" name="object 3">
            <a:extLst>
              <a:ext uri="{FF2B5EF4-FFF2-40B4-BE49-F238E27FC236}">
                <a16:creationId xmlns:a16="http://schemas.microsoft.com/office/drawing/2014/main" id="{20FED1D6-F0BF-4CBE-8AD3-1E6A6F084075}"/>
              </a:ext>
            </a:extLst>
          </p:cNvPr>
          <p:cNvSpPr txBox="1"/>
          <p:nvPr/>
        </p:nvSpPr>
        <p:spPr>
          <a:xfrm>
            <a:off x="1720850" y="8897431"/>
            <a:ext cx="6477000" cy="166071"/>
          </a:xfrm>
          <a:prstGeom prst="rect">
            <a:avLst/>
          </a:prstGeom>
        </p:spPr>
        <p:txBody>
          <a:bodyPr vert="horz" wrap="square" lIns="0" tIns="12065" rIns="0" bIns="0" rtlCol="0">
            <a:spAutoFit/>
          </a:bodyPr>
          <a:lstStyle/>
          <a:p>
            <a:pPr marL="12700">
              <a:lnSpc>
                <a:spcPct val="100000"/>
              </a:lnSpc>
              <a:spcBef>
                <a:spcPts val="95"/>
              </a:spcBef>
            </a:pPr>
            <a:r>
              <a:rPr lang="en-GB" sz="1000" spc="-5" dirty="0">
                <a:latin typeface="Arial"/>
                <a:cs typeface="Arial"/>
              </a:rPr>
              <a:t>Dennis Van Schie and Jonathan Spight also sit on the Colart Board</a:t>
            </a:r>
            <a:endParaRPr sz="10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TotalTime>
  <Words>2899</Words>
  <Application>Microsoft Office PowerPoint</Application>
  <PresentationFormat>Custom</PresentationFormat>
  <Paragraphs>158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Colart Briefing  Pack</vt:lpstr>
      <vt:lpstr>PowerPoint Presentation</vt:lpstr>
      <vt:lpstr>Categories &amp; Our Brands</vt:lpstr>
      <vt:lpstr>Creative Tool  Categories</vt:lpstr>
      <vt:lpstr>Colart  Brands</vt:lpstr>
      <vt:lpstr>PowerPoint Presentation</vt:lpstr>
      <vt:lpstr>PowerPoint Presentation</vt:lpstr>
      <vt:lpstr>Business  and Culture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Pack</dc:title>
  <dc:creator>Jane Beeston</dc:creator>
  <cp:lastModifiedBy>Kris Gebis</cp:lastModifiedBy>
  <cp:revision>4</cp:revision>
  <dcterms:created xsi:type="dcterms:W3CDTF">2021-01-04T20:24:41Z</dcterms:created>
  <dcterms:modified xsi:type="dcterms:W3CDTF">2021-02-11T11:52:51Z</dcterms:modified>
</cp:coreProperties>
</file>