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  <p:sldMasterId id="2147483837" r:id="rId6"/>
    <p:sldMasterId id="2147483851" r:id="rId7"/>
    <p:sldMasterId id="2147483860" r:id="rId8"/>
    <p:sldMasterId id="2147483870" r:id="rId9"/>
    <p:sldMasterId id="2147483884" r:id="rId10"/>
    <p:sldMasterId id="2147483894" r:id="rId11"/>
    <p:sldMasterId id="2147483910" r:id="rId12"/>
  </p:sldMasterIdLst>
  <p:notesMasterIdLst>
    <p:notesMasterId r:id="rId14"/>
  </p:notesMasterIdLst>
  <p:handoutMasterIdLst>
    <p:handoutMasterId r:id="rId15"/>
  </p:handoutMasterIdLst>
  <p:sldIdLst>
    <p:sldId id="906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city" initials="F" lastIdx="2" clrIdx="0">
    <p:extLst>
      <p:ext uri="{19B8F6BF-5375-455C-9EA6-DF929625EA0E}">
        <p15:presenceInfo xmlns:p15="http://schemas.microsoft.com/office/powerpoint/2012/main" userId="S::felicity.hullah@ColArt.com::9f76e522-ae95-4446-893a-5e7e6daee2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D7F"/>
    <a:srgbClr val="7194D2"/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46" d="100"/>
          <a:sy n="146" d="100"/>
        </p:scale>
        <p:origin x="49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27"/>
          <c:y val="7.6038900000000006E-2"/>
          <c:w val="0.84527300000000005"/>
          <c:h val="0.78005746223447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Overflow="overflow" horzOverflow="overflow" vert="horz" wrap="non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Net Sales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D544-8F51-B1A0A3977C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FC1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8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63156026460266"/>
                      <c:h val="0.1416175420210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D84-48FD-8E7A-33E19BAEF7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Net Sales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50739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A6-D544-8F51-B1A0A3977C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30020992"/>
        <c:axId val="230022528"/>
      </c:barChart>
      <c:catAx>
        <c:axId val="2300209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0022528"/>
        <c:crosses val="autoZero"/>
        <c:auto val="1"/>
        <c:lblAlgn val="ctr"/>
        <c:lblOffset val="300"/>
        <c:noMultiLvlLbl val="1"/>
      </c:catAx>
      <c:valAx>
        <c:axId val="230022528"/>
        <c:scaling>
          <c:orientation val="minMax"/>
          <c:max val="55000"/>
          <c:min val="45000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800" b="0" i="0" u="none" strike="noStrike">
                <a:solidFill>
                  <a:schemeClr val="tx1"/>
                </a:solidFill>
                <a:latin typeface="Arial"/>
                <a:cs typeface="Arial"/>
              </a:defRPr>
            </a:pPr>
            <a:endParaRPr lang="en-US"/>
          </a:p>
        </c:txPr>
        <c:crossAx val="230020992"/>
        <c:crosses val="autoZero"/>
        <c:crossBetween val="between"/>
        <c:majorUnit val="2500"/>
        <c:minorUnit val="7.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0909939170888139"/>
          <c:y val="0.88906306961174442"/>
          <c:w val="0.78387311938627846"/>
          <c:h val="9.0593162393162396E-2"/>
        </c:manualLayout>
      </c:layout>
      <c:overlay val="0"/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9074074074074"/>
          <c:y val="7.6038888888888892E-2"/>
          <c:w val="0.83845416666666661"/>
          <c:h val="0.75246319485919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FC1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8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BE-44AD-A41C-6B76D9D2F7C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OCF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B-4800-95D3-FB352355F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62222222222222"/>
                      <c:h val="0.1400928817829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00-4AA4-A784-433464490AB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OCF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DB-4800-95D3-FB352355F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136448"/>
        <c:axId val="230146432"/>
      </c:barChart>
      <c:catAx>
        <c:axId val="2301364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0146432"/>
        <c:crosses val="autoZero"/>
        <c:auto val="1"/>
        <c:lblAlgn val="ctr"/>
        <c:lblOffset val="300"/>
        <c:noMultiLvlLbl val="1"/>
      </c:catAx>
      <c:valAx>
        <c:axId val="230146432"/>
        <c:scaling>
          <c:orientation val="minMax"/>
          <c:max val="500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cs typeface="Arial"/>
              </a:defRPr>
            </a:pPr>
            <a:endParaRPr lang="en-US"/>
          </a:p>
        </c:txPr>
        <c:crossAx val="230136448"/>
        <c:crosses val="autoZero"/>
        <c:crossBetween val="between"/>
        <c:majorUnit val="1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0713950617283949"/>
          <c:y val="0.83062455329606311"/>
          <c:w val="0.78562839506172844"/>
          <c:h val="8.6480250382655971E-2"/>
        </c:manualLayout>
      </c:layout>
      <c:overlay val="0"/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27"/>
          <c:y val="7.6038900000000006E-2"/>
          <c:w val="0.84527300000000005"/>
          <c:h val="0.7852947095463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56296296296296"/>
                      <c:h val="0.141617619889677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03B-40F6-B980-2F78D6ED9A8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Gross Margin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0.441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8-D74A-871E-E016FF2257E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FC1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42345679012346"/>
                      <c:h val="0.141617619889677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3B-40F6-B980-2F78D6ED9A8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Gross Margin</c:v>
                </c:pt>
              </c:strCache>
            </c:strRef>
          </c:cat>
          <c:val>
            <c:numRef>
              <c:f>Sheet1!$B$3:$B$3</c:f>
              <c:numCache>
                <c:formatCode>0.00%</c:formatCode>
                <c:ptCount val="1"/>
                <c:pt idx="0">
                  <c:v>0.438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58-D74A-871E-E016FF225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059392"/>
        <c:axId val="230069376"/>
      </c:barChart>
      <c:catAx>
        <c:axId val="23005939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230069376"/>
        <c:crosses val="autoZero"/>
        <c:auto val="1"/>
        <c:lblAlgn val="ctr"/>
        <c:lblOffset val="300"/>
        <c:noMultiLvlLbl val="1"/>
      </c:catAx>
      <c:valAx>
        <c:axId val="230069376"/>
        <c:scaling>
          <c:orientation val="minMax"/>
          <c:max val="0.5"/>
          <c:min val="0.30000000000000004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cs typeface="Arial"/>
              </a:defRPr>
            </a:pPr>
            <a:endParaRPr lang="en-US"/>
          </a:p>
        </c:txPr>
        <c:crossAx val="230059392"/>
        <c:crosses val="autoZero"/>
        <c:crossBetween val="between"/>
        <c:majorUnit val="5.000000000000001E-2"/>
        <c:minorUnit val="5.000000000000001E-2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3065802469135802"/>
          <c:y val="0.88290027008718452"/>
          <c:w val="0.76210987654320983"/>
          <c:h val="8.7421481168676929E-2"/>
        </c:manualLayout>
      </c:layout>
      <c:overlay val="0"/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54583333333333"/>
          <c:y val="7.6038900000000006E-2"/>
          <c:w val="0.83845416666666661"/>
          <c:h val="0.76984756045136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8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68355022479955"/>
                      <c:h val="0.1405944734094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BC1-4D8D-BECE-7D7A681548C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EBIT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E-4E4B-A9EE-8A8B47C0774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FC1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EBIT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3E-4E4B-A9EE-8A8B47C07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114432"/>
        <c:axId val="230115968"/>
      </c:barChart>
      <c:catAx>
        <c:axId val="2301144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230115968"/>
        <c:crosses val="autoZero"/>
        <c:auto val="1"/>
        <c:lblAlgn val="ctr"/>
        <c:lblOffset val="300"/>
        <c:noMultiLvlLbl val="1"/>
      </c:catAx>
      <c:valAx>
        <c:axId val="230115968"/>
        <c:scaling>
          <c:orientation val="minMax"/>
          <c:max val="6000"/>
          <c:min val="4000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cs typeface="Arial"/>
              </a:defRPr>
            </a:pPr>
            <a:endParaRPr lang="en-US"/>
          </a:p>
        </c:txPr>
        <c:crossAx val="230114432"/>
        <c:crosses val="autoZero"/>
        <c:crossBetween val="between"/>
        <c:majorUnit val="5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0321965053193086"/>
          <c:y val="0.86641461602581349"/>
          <c:w val="0.79346790123456801"/>
          <c:h val="8.6789909856207187E-2"/>
        </c:manualLayout>
      </c:layout>
      <c:overlay val="0"/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9575192823468"/>
          <c:y val="7.6038900000000006E-2"/>
          <c:w val="0.80880436900713892"/>
          <c:h val="0.76958269550529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7.7279973713673756E-3"/>
                  <c:y val="0.1145327469714165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60356325755729"/>
                      <c:h val="0.141617619889677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6C-4121-A98C-F0D9B24D7B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OCF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-569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7-8941-9F41-4039CC9F032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FC1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70476561359096"/>
                      <c:h val="0.141617619889677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8F6-4F7A-A45F-84F1E6EDFCA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OCF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-5175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7-8941-9F41-4039CC9F0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136448"/>
        <c:axId val="230146432"/>
      </c:barChart>
      <c:catAx>
        <c:axId val="23013644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230146432"/>
        <c:crosses val="autoZero"/>
        <c:auto val="1"/>
        <c:lblAlgn val="ctr"/>
        <c:lblOffset val="300"/>
        <c:noMultiLvlLbl val="1"/>
      </c:catAx>
      <c:valAx>
        <c:axId val="230146432"/>
        <c:scaling>
          <c:orientation val="minMax"/>
          <c:max val="1000"/>
          <c:min val="-6000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cs typeface="Arial"/>
              </a:defRPr>
            </a:pPr>
            <a:endParaRPr lang="en-US"/>
          </a:p>
        </c:txPr>
        <c:crossAx val="230136448"/>
        <c:crosses val="autoZero"/>
        <c:crossBetween val="between"/>
        <c:majorUnit val="10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0640972594070972"/>
          <c:y val="0.88290027008718452"/>
          <c:w val="0.7672656135910042"/>
          <c:h val="8.7421481168676929E-2"/>
        </c:manualLayout>
      </c:layout>
      <c:overlay val="0"/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159554675283"/>
          <c:y val="7.6038900000000006E-2"/>
          <c:w val="0.80874864554798098"/>
          <c:h val="0.77996063733575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OPEX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17176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A-4269-8B62-7982808328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FC1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6671256057693"/>
                      <c:h val="0.14213938662116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33-4815-8F9B-C00FF3D90C2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OPEX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17899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A-4269-8B62-798280832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114432"/>
        <c:axId val="230115968"/>
      </c:barChart>
      <c:catAx>
        <c:axId val="2301144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230115968"/>
        <c:crosses val="autoZero"/>
        <c:auto val="1"/>
        <c:lblAlgn val="ctr"/>
        <c:lblOffset val="300"/>
        <c:noMultiLvlLbl val="1"/>
      </c:catAx>
      <c:valAx>
        <c:axId val="230115968"/>
        <c:scaling>
          <c:orientation val="minMax"/>
          <c:max val="20000"/>
          <c:min val="15000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cs typeface="Arial"/>
              </a:defRPr>
            </a:pPr>
            <a:endParaRPr lang="en-US"/>
          </a:p>
        </c:txPr>
        <c:crossAx val="230114432"/>
        <c:crosses val="autoZero"/>
        <c:crossBetween val="between"/>
        <c:majorUnit val="10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9127692223711584"/>
          <c:y val="0.89473431508678825"/>
          <c:w val="0.78207650737234113"/>
          <c:h val="8.7743559071935165E-2"/>
        </c:manualLayout>
      </c:layout>
      <c:overlay val="0"/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27"/>
          <c:y val="7.6038900000000006E-2"/>
          <c:w val="0.84527300000000005"/>
          <c:h val="0.75885785640372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FC1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Overflow="overflow" horzOverflow="overflow" vert="horz" wrap="non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Net Sales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158027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2-4B70-9F82-5DE160A9D5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8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880150560669"/>
                      <c:h val="0.142369126270264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CE-4B8C-8DC5-042F623561BF}"/>
                </c:ext>
              </c:extLst>
            </c:dLbl>
            <c:numFmt formatCode="&quot;£&quot;#,##0\k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Net Sales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147064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2-4B70-9F82-5DE160A9D5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30020992"/>
        <c:axId val="230022528"/>
      </c:barChart>
      <c:catAx>
        <c:axId val="23002099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230022528"/>
        <c:crosses val="autoZero"/>
        <c:auto val="1"/>
        <c:lblAlgn val="ctr"/>
        <c:lblOffset val="300"/>
        <c:noMultiLvlLbl val="1"/>
      </c:catAx>
      <c:valAx>
        <c:axId val="230022528"/>
        <c:scaling>
          <c:orientation val="minMax"/>
          <c:min val="130000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800" b="0" i="0" u="none" strike="noStrike">
                <a:solidFill>
                  <a:schemeClr val="tx1"/>
                </a:solidFill>
                <a:latin typeface="Arial"/>
                <a:cs typeface="Arial"/>
              </a:defRPr>
            </a:pPr>
            <a:endParaRPr lang="en-US"/>
          </a:p>
        </c:txPr>
        <c:crossAx val="230020992"/>
        <c:crosses val="autoZero"/>
        <c:crossBetween val="between"/>
        <c:majorUnit val="50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1266452444492854"/>
          <c:y val="0.84191287024507588"/>
          <c:w val="0.66633988707949821"/>
          <c:h val="8.7885390962880422E-2"/>
        </c:manualLayout>
      </c:layout>
      <c:overlay val="0"/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27"/>
          <c:y val="7.6038900000000006E-2"/>
          <c:w val="0.84527300000000005"/>
          <c:h val="0.75868230308593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FC1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8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61851851851853"/>
                      <c:h val="0.14289653488830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11-4F39-AD6A-A3CB7A53E32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Gross Margin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0.432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3-4C82-BA20-CFA89A4A3BF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7962962962963"/>
                      <c:h val="0.14289653488830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DB3-4335-AFE0-8A4C487CFC6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Gross Margin</c:v>
                </c:pt>
              </c:strCache>
            </c:strRef>
          </c:cat>
          <c:val>
            <c:numRef>
              <c:f>Sheet1!$B$3:$B$3</c:f>
              <c:numCache>
                <c:formatCode>0.00%</c:formatCode>
                <c:ptCount val="1"/>
                <c:pt idx="0">
                  <c:v>0.44800000000000001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3-4C82-BA20-CFA89A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059392"/>
        <c:axId val="230069376"/>
      </c:barChart>
      <c:catAx>
        <c:axId val="23005939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230069376"/>
        <c:crosses val="autoZero"/>
        <c:auto val="1"/>
        <c:lblAlgn val="ctr"/>
        <c:lblOffset val="300"/>
        <c:noMultiLvlLbl val="1"/>
      </c:catAx>
      <c:valAx>
        <c:axId val="230069376"/>
        <c:scaling>
          <c:orientation val="minMax"/>
          <c:max val="0.5"/>
          <c:min val="0.30000000000000004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cs typeface="Arial"/>
              </a:defRPr>
            </a:pPr>
            <a:endParaRPr lang="en-US"/>
          </a:p>
        </c:txPr>
        <c:crossAx val="230059392"/>
        <c:crosses val="autoZero"/>
        <c:crossBetween val="between"/>
        <c:majorUnit val="5.000000000000001E-2"/>
        <c:minorUnit val="5.000000000000001E-2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7965509259259252"/>
          <c:y val="0.84837339323142169"/>
          <c:w val="0.69939382716049381"/>
          <c:h val="8.8210975980705666E-2"/>
        </c:manualLayout>
      </c:layout>
      <c:overlay val="0"/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58299999999999"/>
          <c:y val="7.6038900000000006E-2"/>
          <c:w val="0.79141700000000004"/>
          <c:h val="0.75339766718694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FC1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8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58572598048387"/>
                      <c:h val="0.14289653488830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02-4036-8261-2F3D5280836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OPEX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60477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4-4C92-86E8-5BB84311BC6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648337768096634"/>
                      <c:h val="0.14289653488830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F-46BE-82C5-E85F3DE1721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OPEX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58412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4-4C92-86E8-5BB84311B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114432"/>
        <c:axId val="230115968"/>
      </c:barChart>
      <c:catAx>
        <c:axId val="2301144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230115968"/>
        <c:crosses val="autoZero"/>
        <c:auto val="1"/>
        <c:lblAlgn val="ctr"/>
        <c:lblOffset val="300"/>
        <c:noMultiLvlLbl val="1"/>
      </c:catAx>
      <c:valAx>
        <c:axId val="230115968"/>
        <c:scaling>
          <c:orientation val="minMax"/>
          <c:max val="62500"/>
          <c:min val="50000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cs typeface="Arial"/>
              </a:defRPr>
            </a:pPr>
            <a:endParaRPr lang="en-US"/>
          </a:p>
        </c:txPr>
        <c:crossAx val="230114432"/>
        <c:crosses val="autoZero"/>
        <c:crossBetween val="between"/>
        <c:majorUnit val="25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955528042678589"/>
          <c:y val="0.84837339323142169"/>
          <c:w val="0.78610181326806505"/>
          <c:h val="8.8210975980705666E-2"/>
        </c:manualLayout>
      </c:layout>
      <c:overlay val="0"/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83452376352655"/>
          <c:y val="7.6038900000000006E-2"/>
          <c:w val="0.84716547623647342"/>
          <c:h val="0.75885785640372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FC1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8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00-463E-9DE3-C1302E5A5F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EBIT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7869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E-4A73-983D-E106B12D780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EBIT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7541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E-4A73-983D-E106B12D7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114432"/>
        <c:axId val="230115968"/>
      </c:barChart>
      <c:catAx>
        <c:axId val="2301144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230115968"/>
        <c:crosses val="autoZero"/>
        <c:auto val="1"/>
        <c:lblAlgn val="ctr"/>
        <c:lblOffset val="300"/>
        <c:noMultiLvlLbl val="1"/>
      </c:catAx>
      <c:valAx>
        <c:axId val="230115968"/>
        <c:scaling>
          <c:orientation val="minMax"/>
          <c:min val="6000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cs typeface="Arial"/>
              </a:defRPr>
            </a:pPr>
            <a:endParaRPr lang="en-US"/>
          </a:p>
        </c:txPr>
        <c:crossAx val="230114432"/>
        <c:crosses val="autoZero"/>
        <c:crossBetween val="between"/>
        <c:majorUnit val="5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9251387511943235"/>
          <c:y val="0.84893304412428028"/>
          <c:w val="0.78720943118749453"/>
          <c:h val="8.7885390962880422E-2"/>
        </c:manualLayout>
      </c:layout>
      <c:overlay val="0"/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022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195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956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981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775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445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102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30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69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385451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63405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6623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154BE4-0037-44F7-87E4-A2DFEAE9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D01D33D-A93E-432F-8837-E1EFA4866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008079CA-CE84-4850-9966-1CBC7F652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0E7527B6-15CE-48F5-AD9C-D79130D46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4217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66083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329862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76156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66083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329862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5976156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0A58377-E6FF-40EA-829A-5E0FB87F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ABEE2EB-A705-4D3F-9460-D436EF95A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91EFBF62-87DC-46A0-83D2-EC6E75E6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Date Placeholder 13">
            <a:extLst>
              <a:ext uri="{FF2B5EF4-FFF2-40B4-BE49-F238E27FC236}">
                <a16:creationId xmlns:a16="http://schemas.microsoft.com/office/drawing/2014/main" id="{9CCBB9D2-E524-4E5A-B887-02734DF52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4028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</p:spPr>
        <p:txBody>
          <a:bodyPr lIns="0" tIns="0" rIns="0" bIns="0"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93850" y="4819650"/>
            <a:ext cx="3460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276850" y="4819650"/>
            <a:ext cx="3460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93050" y="4807800"/>
            <a:ext cx="84454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6C9C82-7336-8548-BF6C-0A17441F9EC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1593850" y="4884382"/>
            <a:ext cx="3460750" cy="19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5276850" y="4884382"/>
            <a:ext cx="2470150" cy="19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Colart logo no block bla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3" y="4884382"/>
            <a:ext cx="435864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10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758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8515" y="3606800"/>
            <a:ext cx="7804152" cy="572658"/>
          </a:xfr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803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</p:spPr>
        <p:txBody>
          <a:bodyPr lIns="0" tIns="0" rIns="0" bIns="0"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93850" y="4819650"/>
            <a:ext cx="3460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276850" y="4819650"/>
            <a:ext cx="3460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93050" y="4807800"/>
            <a:ext cx="84454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6C9C82-7336-8548-BF6C-0A17441F9EC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1593850" y="4884382"/>
            <a:ext cx="3460750" cy="19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5276850" y="4884382"/>
            <a:ext cx="2470150" cy="19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Colart logo no block bla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3" y="4884382"/>
            <a:ext cx="435864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71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</p:spPr>
        <p:txBody>
          <a:bodyPr lIns="0" tIns="0" rIns="0" bIns="0"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</p:spPr>
        <p:txBody>
          <a:bodyPr lIns="0" tIns="0" rIns="0" bIns="0"/>
          <a:lstStyle>
            <a:lvl1pPr marL="0" indent="0">
              <a:buNone/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93850" y="4819650"/>
            <a:ext cx="3460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5276850" y="4819650"/>
            <a:ext cx="3460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5655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893050" y="4807800"/>
            <a:ext cx="84454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6C9C82-7336-8548-BF6C-0A17441F9EC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1593850" y="4884382"/>
            <a:ext cx="3460750" cy="19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5276850" y="4884382"/>
            <a:ext cx="2470150" cy="19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Picture 11" descr="Colart logo no block bla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3" y="4884382"/>
            <a:ext cx="435864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20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s &amp; Charts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</p:spPr>
        <p:txBody>
          <a:bodyPr lIns="0" tIns="0" rIns="0" bIns="0"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93850" y="4819650"/>
            <a:ext cx="3460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5276850" y="4819650"/>
            <a:ext cx="3460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593850" y="4884382"/>
            <a:ext cx="3460750" cy="19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5276850" y="4884382"/>
            <a:ext cx="2870200" cy="19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419732" y="2882900"/>
            <a:ext cx="1936117" cy="1711325"/>
          </a:xfrm>
        </p:spPr>
        <p:txBody>
          <a:bodyPr lIns="0" tIns="0" rIns="0" bIns="0"/>
          <a:lstStyle>
            <a:lvl1pPr marL="0" indent="0">
              <a:buNone/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2540632" y="2882900"/>
            <a:ext cx="1936117" cy="1711325"/>
          </a:xfrm>
        </p:spPr>
        <p:txBody>
          <a:bodyPr lIns="0" tIns="0" rIns="0" bIns="0"/>
          <a:lstStyle>
            <a:lvl1pPr marL="0" indent="0">
              <a:buNone/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679950" y="2882900"/>
            <a:ext cx="1930400" cy="1711325"/>
          </a:xfrm>
        </p:spPr>
        <p:txBody>
          <a:bodyPr lIns="0" tIns="0" rIns="0" bIns="0"/>
          <a:lstStyle>
            <a:lvl1pPr marL="0" indent="0">
              <a:buNone/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819900" y="2882900"/>
            <a:ext cx="1917700" cy="1711325"/>
          </a:xfrm>
        </p:spPr>
        <p:txBody>
          <a:bodyPr lIns="0" tIns="0" rIns="0" bIns="0"/>
          <a:lstStyle>
            <a:lvl1pPr marL="0" indent="0">
              <a:buNone/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893050" y="4807800"/>
            <a:ext cx="84454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6C9C82-7336-8548-BF6C-0A17441F9EC9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7" name="Picture 16" descr="Colart logo no block bla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3" y="4884382"/>
            <a:ext cx="435864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20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19735" y="776288"/>
            <a:ext cx="8317867" cy="3962399"/>
          </a:xfrm>
        </p:spPr>
        <p:txBody>
          <a:bodyPr lIns="0" tIns="0" rIns="0" bIns="0">
            <a:normAutofit/>
          </a:bodyPr>
          <a:lstStyle>
            <a:lvl1pPr marL="214313" indent="-214313">
              <a:buFont typeface="Arial"/>
              <a:buChar char="•"/>
              <a:defRPr sz="12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2" y="280507"/>
            <a:ext cx="8318499" cy="333856"/>
          </a:xfrm>
        </p:spPr>
        <p:txBody>
          <a:bodyPr lIns="0" tIns="0" rIns="0" bIns="0"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93850" y="4900613"/>
            <a:ext cx="3460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276850" y="4900613"/>
            <a:ext cx="3460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893052" y="4941534"/>
            <a:ext cx="844549" cy="1143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6C9C82-7336-8548-BF6C-0A17441F9EC9}" type="slidenum">
              <a:rPr lang="en-US" sz="600" smtClean="0"/>
              <a:pPr algn="r"/>
              <a:t>‹#›</a:t>
            </a:fld>
            <a:endParaRPr lang="en-US" sz="600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1593850" y="4941534"/>
            <a:ext cx="3460750" cy="1142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6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5276850" y="4941534"/>
            <a:ext cx="2470150" cy="1142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6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0" name="Picture 19" descr="Colart logo no block bla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3" y="4941533"/>
            <a:ext cx="435864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17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212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This is a test</a:t>
            </a:r>
          </a:p>
          <a:p>
            <a:pPr lvl="1"/>
            <a:r>
              <a:rPr lang="en-GB" dirty="0"/>
              <a:t>This is a test</a:t>
            </a:r>
          </a:p>
          <a:p>
            <a:pPr lvl="2"/>
            <a:r>
              <a:rPr lang="en-GB" dirty="0"/>
              <a:t>This is a test</a:t>
            </a:r>
          </a:p>
          <a:p>
            <a:pPr lvl="3"/>
            <a:r>
              <a:rPr lang="en-GB" dirty="0"/>
              <a:t>This is a test</a:t>
            </a:r>
          </a:p>
          <a:p>
            <a:pPr lvl="4"/>
            <a:r>
              <a:rPr lang="en-GB" dirty="0"/>
              <a:t>This is a test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96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993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776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911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32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611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058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523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5914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203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01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13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558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4239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519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29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589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5300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North America – February 2021 vs Budget</a:t>
            </a:r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May, 2021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5A71BF-B368-4509-A742-C061E1BC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94781"/>
            <a:ext cx="8318499" cy="40211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0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This is a test</a:t>
            </a:r>
          </a:p>
          <a:p>
            <a:pPr lvl="1"/>
            <a:r>
              <a:rPr lang="en-GB"/>
              <a:t>This is a test</a:t>
            </a:r>
          </a:p>
          <a:p>
            <a:pPr lvl="2"/>
            <a:r>
              <a:rPr lang="en-GB"/>
              <a:t>This is a test</a:t>
            </a:r>
          </a:p>
          <a:p>
            <a:pPr lvl="3"/>
            <a:r>
              <a:rPr lang="en-GB"/>
              <a:t>This is a test</a:t>
            </a:r>
          </a:p>
          <a:p>
            <a:pPr lvl="4"/>
            <a:r>
              <a:rPr lang="en-GB"/>
              <a:t>This is a test</a:t>
            </a:r>
          </a:p>
          <a:p>
            <a:pPr lvl="0"/>
            <a:endParaRPr lang="en-GB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North America – February 2021 vs Budget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May, 2021</a:t>
            </a:fld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34B78B-C51A-462C-835F-28B67EC5E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94781"/>
            <a:ext cx="8318499" cy="40211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310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North America – February 2021 vs Budget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May, 2021</a:t>
            </a:fld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9551AE3-987E-40A3-9FB8-43D3E9A5E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94781"/>
            <a:ext cx="8318499" cy="40211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3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North America – February 2021 vs Budget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May, 2021</a:t>
            </a:fld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8069EA-9DC6-49E2-ACF2-37B530679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94781"/>
            <a:ext cx="8318499" cy="40211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28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North America – February 2021 vs Budget</a:t>
            </a:r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May, 2021</a:t>
            </a:fld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74B594-D580-48A0-81F6-C1E54A83B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94781"/>
            <a:ext cx="8318499" cy="40211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582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North America – February 2021 vs Budget</a:t>
            </a:r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May, 2021</a:t>
            </a:fld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244B2A-AC83-4E46-AF21-A819E4876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94781"/>
            <a:ext cx="8318499" cy="40211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51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North America – February 2021 vs Budget</a:t>
            </a:r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May, 2021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280C6F-4FDC-4113-9771-E9560649B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94781"/>
            <a:ext cx="8318499" cy="40211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4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North America – February 2021 vs Budget</a:t>
            </a:r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May, 2021</a:t>
            </a:fld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EF450E-115F-4611-AD29-500FDC19D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2178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791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North America – February 2021 vs Budget</a:t>
            </a:r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285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1" y="366232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6" y="4904249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2" y="4904249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5" y="4897425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4401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1" y="366232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4" y="1028701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43" indent="-285743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5" y="4897425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1272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1" y="366232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028701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1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5" y="4897425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571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1" y="366232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028701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1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5" y="4897425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71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1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1" y="366232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5" y="4897425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6821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2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5" y="4897425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1843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7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5" y="4897425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1657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1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1" y="3051884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9" y="3051884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9" y="3051884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1" y="366232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5" y="4897425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8510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5" y="4897425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9249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CB402DB-F7D8-44E4-8F85-A326A1A70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74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CF50-E4B8-4D72-B18D-FDCCCBCF4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6387-0146-42EB-9728-51EB02B7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28858-3434-4F6D-8696-E6E9FEBD3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1FACA21-47DC-43DA-A5B8-B48DC0282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5" y="4897425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6F883C6B-8038-4F3B-B9AC-FA9954262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AC0B-AA34-4A7D-B0C8-027CFC309124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4515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385452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5" marR="0" indent="-128585" algn="ctr" defTabSz="3428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634055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5" marR="0" indent="-128585" algn="ctr" defTabSz="3428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66235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5" marR="0" indent="-128585" algn="ctr" defTabSz="3428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154BE4-0037-44F7-87E4-A2DFEAE9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1" y="366232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D01D33D-A93E-432F-8837-E1EFA4866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008079CA-CE84-4850-9966-1CBC7F652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5" y="4897425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0E7527B6-15CE-48F5-AD9C-D79130D46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41033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66084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5" marR="0" indent="-128585" algn="ctr" defTabSz="3428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329863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5" marR="0" indent="-128585" algn="ctr" defTabSz="3428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76157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5" marR="0" indent="-128585" algn="ctr" defTabSz="3428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66084" y="300379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5" marR="0" indent="-128585" algn="ctr" defTabSz="3428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329863" y="300379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5" marR="0" indent="-128585" algn="ctr" defTabSz="3428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5976157" y="300379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5" marR="0" indent="-128585" algn="ctr" defTabSz="3428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0A58377-E6FF-40EA-829A-5E0FB87F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1" y="366232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ABEE2EB-A705-4D3F-9460-D436EF95A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91EFBF62-87DC-46A0-83D2-EC6E75E6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5" y="4897425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Date Placeholder 13">
            <a:extLst>
              <a:ext uri="{FF2B5EF4-FFF2-40B4-BE49-F238E27FC236}">
                <a16:creationId xmlns:a16="http://schemas.microsoft.com/office/drawing/2014/main" id="{9CCBB9D2-E524-4E5A-B887-02734DF52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15289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21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0725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7602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6869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3916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706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2755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1121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9560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385451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63405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6623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154BE4-0037-44F7-87E4-A2DFEAE9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D01D33D-A93E-432F-8837-E1EFA4866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008079CA-CE84-4850-9966-1CBC7F652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0E7527B6-15CE-48F5-AD9C-D79130D46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32731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66083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329862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76156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66083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329862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5976156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0A58377-E6FF-40EA-829A-5E0FB87F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ABEE2EB-A705-4D3F-9460-D436EF95A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91EFBF62-87DC-46A0-83D2-EC6E75E6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Date Placeholder 13">
            <a:extLst>
              <a:ext uri="{FF2B5EF4-FFF2-40B4-BE49-F238E27FC236}">
                <a16:creationId xmlns:a16="http://schemas.microsoft.com/office/drawing/2014/main" id="{9CCBB9D2-E524-4E5A-B887-02734DF52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7105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8" r:id="rId2"/>
    <p:sldLayoutId id="2147483829" r:id="rId3"/>
    <p:sldLayoutId id="2147483827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06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9" r:id="rId10"/>
    <p:sldLayoutId id="2147483850" r:id="rId11"/>
    <p:sldLayoutId id="214748388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3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May, 2021</a:t>
            </a:fld>
            <a:endParaRPr lang="en-GB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C06F1F9-EB98-4FF5-BAEF-EB17D68E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C9D5D2-D573-4D49-B752-8DE3EB15D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26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10763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63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730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7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May, 2021</a:t>
            </a:fld>
            <a:endParaRPr lang="en-GB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C06F1F9-EB98-4FF5-BAEF-EB17D68E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C9D5D2-D573-4D49-B752-8DE3EB15D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D2905A6-A542-4013-8E18-F9AE9CFCA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North America – February 2021 vs Budget</a:t>
            </a:r>
          </a:p>
        </p:txBody>
      </p:sp>
    </p:spTree>
    <p:extLst>
      <p:ext uri="{BB962C8B-B14F-4D97-AF65-F5344CB8AC3E}">
        <p14:creationId xmlns:p14="http://schemas.microsoft.com/office/powerpoint/2010/main" val="121060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10763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63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730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1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56" y="4928235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3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30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May,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30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2" r:id="rId10"/>
    <p:sldLayoutId id="214748392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6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C3B1C2D-BE6B-7047-99D3-F1E3FED9E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759" y="42234"/>
            <a:ext cx="9146086" cy="4288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+mn-lt"/>
              </a:rPr>
              <a:t>P4 YTD and FC1 Financial Headlines</a:t>
            </a:r>
          </a:p>
        </p:txBody>
      </p:sp>
      <p:graphicFrame>
        <p:nvGraphicFramePr>
          <p:cNvPr id="10" name="2D Column Chart">
            <a:extLst>
              <a:ext uri="{FF2B5EF4-FFF2-40B4-BE49-F238E27FC236}">
                <a16:creationId xmlns:a16="http://schemas.microsoft.com/office/drawing/2014/main" id="{9213B6CD-154C-2E4D-B065-46A958783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727967"/>
              </p:ext>
            </p:extLst>
          </p:nvPr>
        </p:nvGraphicFramePr>
        <p:xfrm>
          <a:off x="344526" y="490924"/>
          <a:ext cx="1653649" cy="181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2D Column Chart">
            <a:extLst>
              <a:ext uri="{FF2B5EF4-FFF2-40B4-BE49-F238E27FC236}">
                <a16:creationId xmlns:a16="http://schemas.microsoft.com/office/drawing/2014/main" id="{042AB1E6-4A51-AC41-8100-106F5428E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847976"/>
              </p:ext>
            </p:extLst>
          </p:nvPr>
        </p:nvGraphicFramePr>
        <p:xfrm>
          <a:off x="2122969" y="490925"/>
          <a:ext cx="1620000" cy="181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2D Column Chart">
            <a:extLst>
              <a:ext uri="{FF2B5EF4-FFF2-40B4-BE49-F238E27FC236}">
                <a16:creationId xmlns:a16="http://schemas.microsoft.com/office/drawing/2014/main" id="{9E508E51-4039-C74D-9EA1-05DA9B112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834760"/>
              </p:ext>
            </p:extLst>
          </p:nvPr>
        </p:nvGraphicFramePr>
        <p:xfrm>
          <a:off x="5586903" y="490925"/>
          <a:ext cx="1635457" cy="183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2D Column Chart">
            <a:extLst>
              <a:ext uri="{FF2B5EF4-FFF2-40B4-BE49-F238E27FC236}">
                <a16:creationId xmlns:a16="http://schemas.microsoft.com/office/drawing/2014/main" id="{6C68071B-FC47-5447-A9EC-95B715E51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675773"/>
              </p:ext>
            </p:extLst>
          </p:nvPr>
        </p:nvGraphicFramePr>
        <p:xfrm>
          <a:off x="7322949" y="493335"/>
          <a:ext cx="1643440" cy="181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0D79A10-3670-4AE1-893B-A14CFDEF0143}"/>
              </a:ext>
            </a:extLst>
          </p:cNvPr>
          <p:cNvSpPr/>
          <p:nvPr/>
        </p:nvSpPr>
        <p:spPr>
          <a:xfrm>
            <a:off x="-2087" y="2309597"/>
            <a:ext cx="9146087" cy="7347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Nam quam nunc, blandit vel, luctus pulvinar, hendrerit id, lorem. Maecenas nec odio et ante tincidunt tempus.">
            <a:extLst>
              <a:ext uri="{FF2B5EF4-FFF2-40B4-BE49-F238E27FC236}">
                <a16:creationId xmlns:a16="http://schemas.microsoft.com/office/drawing/2014/main" id="{CF5748F1-FEDD-46F7-818D-19319E417596}"/>
              </a:ext>
            </a:extLst>
          </p:cNvPr>
          <p:cNvSpPr/>
          <p:nvPr/>
        </p:nvSpPr>
        <p:spPr>
          <a:xfrm>
            <a:off x="344527" y="2315867"/>
            <a:ext cx="1646541" cy="685593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0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defTabSz="952476">
              <a:lnSpc>
                <a:spcPct val="100000"/>
              </a:lnSpc>
              <a:defRPr/>
            </a:pPr>
            <a:r>
              <a:rPr lang="en-GB" sz="105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Arial"/>
                <a:cs typeface="Arial"/>
              </a:rPr>
              <a:t>FC1 Net Sales</a:t>
            </a:r>
          </a:p>
          <a:p>
            <a:pPr marL="171450" indent="-171450" defTabSz="95247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sz="700" dirty="0">
                <a:solidFill>
                  <a:schemeClr val="tx1"/>
                </a:solidFill>
                <a:latin typeface="+mn-lt"/>
                <a:ea typeface="Arial"/>
                <a:cs typeface="Arial"/>
              </a:rPr>
              <a:t>Strong Q1 continues, though at a slower growth rate</a:t>
            </a:r>
          </a:p>
          <a:p>
            <a:pPr marL="171450" indent="-171450" defTabSz="95247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sz="700" dirty="0">
                <a:solidFill>
                  <a:schemeClr val="tx1"/>
                </a:solidFill>
                <a:latin typeface="+mn-lt"/>
                <a:ea typeface="Arial"/>
                <a:cs typeface="Arial"/>
              </a:rPr>
              <a:t>+£11.0m/+6.9% vs Budget – growth driven by the US and International</a:t>
            </a:r>
          </a:p>
        </p:txBody>
      </p:sp>
      <p:sp>
        <p:nvSpPr>
          <p:cNvPr id="16" name="Nam quam nunc, blandit vel, luctus pulvinar, hendrerit id, lorem. Maecenas nec odio et ante tincidunt tempus.">
            <a:extLst>
              <a:ext uri="{FF2B5EF4-FFF2-40B4-BE49-F238E27FC236}">
                <a16:creationId xmlns:a16="http://schemas.microsoft.com/office/drawing/2014/main" id="{15B53015-BDF2-405B-80B3-B799F0DAF02C}"/>
              </a:ext>
            </a:extLst>
          </p:cNvPr>
          <p:cNvSpPr/>
          <p:nvPr/>
        </p:nvSpPr>
        <p:spPr>
          <a:xfrm>
            <a:off x="2122970" y="2309447"/>
            <a:ext cx="1620000" cy="70996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0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defTabSz="952476">
              <a:lnSpc>
                <a:spcPct val="100000"/>
              </a:lnSpc>
              <a:defRPr/>
            </a:pPr>
            <a:r>
              <a:rPr lang="en-GB" sz="105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Arial"/>
                <a:cs typeface="Arial"/>
              </a:rPr>
              <a:t>FC1 Gross Margin %</a:t>
            </a:r>
          </a:p>
          <a:p>
            <a:pPr defTabSz="952476">
              <a:lnSpc>
                <a:spcPct val="100000"/>
              </a:lnSpc>
              <a:defRPr/>
            </a:pPr>
            <a:r>
              <a:rPr lang="en-GB" sz="7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Arial"/>
                <a:cs typeface="Arial"/>
              </a:rPr>
              <a:t>Margin reduction driven by higher material costs, higher freight costs and adverse foreign currency impact. Also price increases and adverse mix (higher set volume).</a:t>
            </a:r>
          </a:p>
        </p:txBody>
      </p:sp>
      <p:sp>
        <p:nvSpPr>
          <p:cNvPr id="17" name="Nam quam nunc, blandit vel, luctus pulvinar, hendrerit id, lorem. Maecenas nec odio et ante tincidunt tempus.">
            <a:extLst>
              <a:ext uri="{FF2B5EF4-FFF2-40B4-BE49-F238E27FC236}">
                <a16:creationId xmlns:a16="http://schemas.microsoft.com/office/drawing/2014/main" id="{3B4215A7-5B5E-41B8-8E06-F1C5F5A9A952}"/>
              </a:ext>
            </a:extLst>
          </p:cNvPr>
          <p:cNvSpPr/>
          <p:nvPr/>
        </p:nvSpPr>
        <p:spPr>
          <a:xfrm>
            <a:off x="5586905" y="2312007"/>
            <a:ext cx="1669354" cy="693529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0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defTabSz="952476">
              <a:lnSpc>
                <a:spcPct val="100000"/>
              </a:lnSpc>
              <a:defRPr/>
            </a:pPr>
            <a:r>
              <a:rPr lang="en-GB" sz="105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Arial"/>
                <a:cs typeface="Arial"/>
              </a:rPr>
              <a:t>FC1 EBIT</a:t>
            </a:r>
          </a:p>
          <a:p>
            <a:pPr defTabSz="952476">
              <a:lnSpc>
                <a:spcPct val="100000"/>
              </a:lnSpc>
              <a:defRPr/>
            </a:pPr>
            <a:r>
              <a:rPr lang="en-GB" sz="7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Arial"/>
                <a:cs typeface="Arial"/>
              </a:rPr>
              <a:t>Impact of sales growth largely negated by cost base increases..</a:t>
            </a:r>
          </a:p>
        </p:txBody>
      </p:sp>
      <p:sp>
        <p:nvSpPr>
          <p:cNvPr id="18" name="Nam quam nunc, blandit vel, luctus pulvinar, hendrerit id, lorem. Maecenas nec odio et ante tincidunt tempus.">
            <a:extLst>
              <a:ext uri="{FF2B5EF4-FFF2-40B4-BE49-F238E27FC236}">
                <a16:creationId xmlns:a16="http://schemas.microsoft.com/office/drawing/2014/main" id="{291DC522-757F-48EA-A117-0667184C5B1F}"/>
              </a:ext>
            </a:extLst>
          </p:cNvPr>
          <p:cNvSpPr/>
          <p:nvPr/>
        </p:nvSpPr>
        <p:spPr>
          <a:xfrm>
            <a:off x="7305613" y="2309596"/>
            <a:ext cx="1713269" cy="71077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0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defTabSz="952476">
              <a:lnSpc>
                <a:spcPct val="100000"/>
              </a:lnSpc>
              <a:defRPr/>
            </a:pPr>
            <a:r>
              <a:rPr lang="en-GB" sz="105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Arial"/>
                <a:cs typeface="Arial"/>
              </a:rPr>
              <a:t>FC1 OCF</a:t>
            </a:r>
          </a:p>
          <a:p>
            <a:pPr defTabSz="952476">
              <a:lnSpc>
                <a:spcPct val="100000"/>
              </a:lnSpc>
              <a:defRPr/>
            </a:pPr>
            <a:r>
              <a:rPr lang="en-GB" sz="7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Arial"/>
                <a:cs typeface="Arial"/>
              </a:rPr>
              <a:t>Small OCF increase after funding £1.8m additional Capex (vs Budget) and acquisition of Espace Charbonnel. Investment in higher inventories secured in FC1. </a:t>
            </a:r>
            <a:endParaRPr lang="en-GB" sz="700" dirty="0">
              <a:solidFill>
                <a:prstClr val="black">
                  <a:lumMod val="85000"/>
                  <a:lumOff val="15000"/>
                </a:prstClr>
              </a:solidFill>
              <a:highlight>
                <a:srgbClr val="FFFF00"/>
              </a:highlight>
              <a:latin typeface="+mn-lt"/>
              <a:ea typeface="Arial"/>
              <a:cs typeface="Arial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8974FEFE-BCCC-4188-A36B-62BA50570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 defTabSz="457189">
              <a:defRPr/>
            </a:pPr>
            <a:fld id="{282A0A07-47CC-DB44-A11B-D8673270CCE0}" type="slidenum">
              <a:rPr lang="en-US" sz="8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pPr algn="r" defTabSz="457189">
                <a:defRPr/>
              </a:pPr>
              <a:t>1</a:t>
            </a:fld>
            <a:endParaRPr lang="en-US" sz="800" dirty="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D7CA7EE6-29F5-4F65-A240-D75466DCB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5" y="4897425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>
                    <a:lumMod val="50000"/>
                  </a:srgbClr>
                </a:solidFill>
                <a:latin typeface="+mn-lt"/>
              </a:rPr>
              <a:t>P4 YTD and FC1 financial performance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Date Placeholder 13">
            <a:extLst>
              <a:ext uri="{FF2B5EF4-FFF2-40B4-BE49-F238E27FC236}">
                <a16:creationId xmlns:a16="http://schemas.microsoft.com/office/drawing/2014/main" id="{34BB82CC-1E49-46A3-B920-586BA92ED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>
              <a:defRPr/>
            </a:pPr>
            <a:fld id="{93AAB0E4-68F9-4344-BF87-A895439B514F}" type="datetime3">
              <a:rPr lang="en-GB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18 May, 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2" name="2D Column Chart">
            <a:extLst>
              <a:ext uri="{FF2B5EF4-FFF2-40B4-BE49-F238E27FC236}">
                <a16:creationId xmlns:a16="http://schemas.microsoft.com/office/drawing/2014/main" id="{C1428792-1B64-4845-84EC-27CE9262D5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483108"/>
              </p:ext>
            </p:extLst>
          </p:nvPr>
        </p:nvGraphicFramePr>
        <p:xfrm>
          <a:off x="3866869" y="490924"/>
          <a:ext cx="1648730" cy="181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Nam quam nunc, blandit vel, luctus pulvinar, hendrerit id, lorem. Maecenas nec odio et ante tincidunt tempus.">
            <a:extLst>
              <a:ext uri="{FF2B5EF4-FFF2-40B4-BE49-F238E27FC236}">
                <a16:creationId xmlns:a16="http://schemas.microsoft.com/office/drawing/2014/main" id="{3E200817-8B4E-40CB-ABD8-CB6AC2D85533}"/>
              </a:ext>
            </a:extLst>
          </p:cNvPr>
          <p:cNvSpPr/>
          <p:nvPr/>
        </p:nvSpPr>
        <p:spPr>
          <a:xfrm>
            <a:off x="3806410" y="2312006"/>
            <a:ext cx="1722538" cy="70996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0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defTabSz="952476">
              <a:lnSpc>
                <a:spcPct val="100000"/>
              </a:lnSpc>
              <a:defRPr/>
            </a:pPr>
            <a:r>
              <a:rPr lang="en-GB" sz="105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Arial"/>
                <a:cs typeface="Arial"/>
              </a:rPr>
              <a:t>FC1 OPEX</a:t>
            </a:r>
          </a:p>
          <a:p>
            <a:pPr defTabSz="952476">
              <a:lnSpc>
                <a:spcPct val="100000"/>
              </a:lnSpc>
              <a:defRPr/>
            </a:pPr>
            <a:r>
              <a:rPr lang="en-GB" sz="7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Arial"/>
                <a:cs typeface="Arial"/>
              </a:rPr>
              <a:t>Increase driven by performance related costs, higher depreciation and adverse foreign currency impact.</a:t>
            </a:r>
          </a:p>
        </p:txBody>
      </p:sp>
      <p:graphicFrame>
        <p:nvGraphicFramePr>
          <p:cNvPr id="24" name="2D Column Chart">
            <a:extLst>
              <a:ext uri="{FF2B5EF4-FFF2-40B4-BE49-F238E27FC236}">
                <a16:creationId xmlns:a16="http://schemas.microsoft.com/office/drawing/2014/main" id="{C2FBC0A0-E738-41C5-9A8F-124156DA96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009265"/>
              </p:ext>
            </p:extLst>
          </p:nvPr>
        </p:nvGraphicFramePr>
        <p:xfrm>
          <a:off x="344527" y="3079175"/>
          <a:ext cx="1652490" cy="180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2D Column Chart">
            <a:extLst>
              <a:ext uri="{FF2B5EF4-FFF2-40B4-BE49-F238E27FC236}">
                <a16:creationId xmlns:a16="http://schemas.microsoft.com/office/drawing/2014/main" id="{CC152E80-B2DF-49EC-B4D2-B1B83F3B3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962588"/>
              </p:ext>
            </p:extLst>
          </p:nvPr>
        </p:nvGraphicFramePr>
        <p:xfrm>
          <a:off x="2122969" y="3088759"/>
          <a:ext cx="1620000" cy="180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2D Column Chart">
            <a:extLst>
              <a:ext uri="{FF2B5EF4-FFF2-40B4-BE49-F238E27FC236}">
                <a16:creationId xmlns:a16="http://schemas.microsoft.com/office/drawing/2014/main" id="{91CFDA8D-38BE-4205-9ADE-4BDC5E24F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850547"/>
              </p:ext>
            </p:extLst>
          </p:nvPr>
        </p:nvGraphicFramePr>
        <p:xfrm>
          <a:off x="3843005" y="3085853"/>
          <a:ext cx="1678406" cy="180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2D Column Chart">
            <a:extLst>
              <a:ext uri="{FF2B5EF4-FFF2-40B4-BE49-F238E27FC236}">
                <a16:creationId xmlns:a16="http://schemas.microsoft.com/office/drawing/2014/main" id="{6039E0F9-E3ED-4479-A299-D894C8649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409398"/>
              </p:ext>
            </p:extLst>
          </p:nvPr>
        </p:nvGraphicFramePr>
        <p:xfrm>
          <a:off x="5586905" y="3067550"/>
          <a:ext cx="1669355" cy="180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9" name="2D Column Chart">
            <a:extLst>
              <a:ext uri="{FF2B5EF4-FFF2-40B4-BE49-F238E27FC236}">
                <a16:creationId xmlns:a16="http://schemas.microsoft.com/office/drawing/2014/main" id="{F10FDF2D-DD1A-4E0B-BEC1-46A9ADFBDA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076217"/>
              </p:ext>
            </p:extLst>
          </p:nvPr>
        </p:nvGraphicFramePr>
        <p:xfrm>
          <a:off x="7373257" y="3156180"/>
          <a:ext cx="1620000" cy="1702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Title 8">
            <a:extLst>
              <a:ext uri="{FF2B5EF4-FFF2-40B4-BE49-F238E27FC236}">
                <a16:creationId xmlns:a16="http://schemas.microsoft.com/office/drawing/2014/main" id="{5765CC24-3BED-4211-B247-1686DBCFEEE8}"/>
              </a:ext>
            </a:extLst>
          </p:cNvPr>
          <p:cNvSpPr txBox="1">
            <a:spLocks/>
          </p:cNvSpPr>
          <p:nvPr/>
        </p:nvSpPr>
        <p:spPr>
          <a:xfrm rot="16200000">
            <a:off x="-182947" y="1148235"/>
            <a:ext cx="659154" cy="330968"/>
          </a:xfrm>
          <a:prstGeom prst="rect">
            <a:avLst/>
          </a:prstGeom>
        </p:spPr>
        <p:txBody>
          <a:bodyPr lIns="0" tIns="0" rIns="0" bIns="0" anchor="b">
            <a:normAutofit fontScale="85000" lnSpcReduction="100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914378"/>
            <a:r>
              <a:rPr lang="en-US" sz="1800" dirty="0">
                <a:solidFill>
                  <a:srgbClr val="2DCCD3"/>
                </a:solidFill>
                <a:latin typeface="+mn-lt"/>
              </a:rPr>
              <a:t>P4 YTD</a:t>
            </a:r>
          </a:p>
        </p:txBody>
      </p:sp>
      <p:sp>
        <p:nvSpPr>
          <p:cNvPr id="30" name="Title 8">
            <a:extLst>
              <a:ext uri="{FF2B5EF4-FFF2-40B4-BE49-F238E27FC236}">
                <a16:creationId xmlns:a16="http://schemas.microsoft.com/office/drawing/2014/main" id="{884C6758-0FB5-4287-A7D9-D188554F6EEC}"/>
              </a:ext>
            </a:extLst>
          </p:cNvPr>
          <p:cNvSpPr txBox="1">
            <a:spLocks/>
          </p:cNvSpPr>
          <p:nvPr/>
        </p:nvSpPr>
        <p:spPr>
          <a:xfrm rot="16200000">
            <a:off x="-287747" y="3678072"/>
            <a:ext cx="862942" cy="33096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914378"/>
            <a:r>
              <a:rPr lang="en-US" sz="1800" dirty="0">
                <a:solidFill>
                  <a:srgbClr val="FF8674"/>
                </a:solidFill>
                <a:latin typeface="+mn-lt"/>
              </a:rPr>
              <a:t>FC1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42964-05F2-4B0F-9DDA-67F9B3B78567}"/>
              </a:ext>
            </a:extLst>
          </p:cNvPr>
          <p:cNvSpPr/>
          <p:nvPr/>
        </p:nvSpPr>
        <p:spPr>
          <a:xfrm>
            <a:off x="305123" y="471132"/>
            <a:ext cx="1744028" cy="435852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D7C4B7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816EBC-B549-40B8-9044-14CC3F8A7C32}"/>
              </a:ext>
            </a:extLst>
          </p:cNvPr>
          <p:cNvSpPr/>
          <p:nvPr/>
        </p:nvSpPr>
        <p:spPr>
          <a:xfrm>
            <a:off x="2049023" y="471131"/>
            <a:ext cx="1744028" cy="435852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D7C4B7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03BF84-52A7-4C77-B893-1D2BD71F7593}"/>
              </a:ext>
            </a:extLst>
          </p:cNvPr>
          <p:cNvSpPr/>
          <p:nvPr/>
        </p:nvSpPr>
        <p:spPr>
          <a:xfrm>
            <a:off x="3792923" y="471130"/>
            <a:ext cx="1744028" cy="435852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D7C4B7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D9917F-96A3-4B21-A676-144785AE2519}"/>
              </a:ext>
            </a:extLst>
          </p:cNvPr>
          <p:cNvSpPr/>
          <p:nvPr/>
        </p:nvSpPr>
        <p:spPr>
          <a:xfrm>
            <a:off x="5534770" y="471130"/>
            <a:ext cx="1744028" cy="435852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D7C4B7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3CE106-7BCD-4FEE-8912-00EE354E4A47}"/>
              </a:ext>
            </a:extLst>
          </p:cNvPr>
          <p:cNvSpPr/>
          <p:nvPr/>
        </p:nvSpPr>
        <p:spPr>
          <a:xfrm>
            <a:off x="7280316" y="471130"/>
            <a:ext cx="1744028" cy="435852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D7C4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4080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090A8D99-CF93-442A-87A4-977A729FB279}" vid="{4986D5E2-3163-4DFA-860C-DD8DDA2A898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090A8D99-CF93-442A-87A4-977A729FB279}" vid="{E3D991DA-06CF-459A-BCD1-0CB303CFEAE0}"/>
    </a:ext>
  </a:extLst>
</a:theme>
</file>

<file path=ppt/theme/theme3.xml><?xml version="1.0" encoding="utf-8"?>
<a:theme xmlns:a="http://schemas.openxmlformats.org/drawingml/2006/main" name="1_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der Slides">
  <a:themeElements>
    <a:clrScheme name="Colart Theme">
      <a:dk1>
        <a:sysClr val="windowText" lastClr="000000"/>
      </a:dk1>
      <a:lt1>
        <a:sysClr val="window" lastClr="FFFFFF"/>
      </a:lt1>
      <a:dk2>
        <a:srgbClr val="474746"/>
      </a:dk2>
      <a:lt2>
        <a:srgbClr val="DDDEDD"/>
      </a:lt2>
      <a:accent1>
        <a:srgbClr val="FDE31C"/>
      </a:accent1>
      <a:accent2>
        <a:srgbClr val="4E1858"/>
      </a:accent2>
      <a:accent3>
        <a:srgbClr val="153C7D"/>
      </a:accent3>
      <a:accent4>
        <a:srgbClr val="009067"/>
      </a:accent4>
      <a:accent5>
        <a:srgbClr val="D96124"/>
      </a:accent5>
      <a:accent6>
        <a:srgbClr val="D22C2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8EFDB934-CE1F-4296-9743-2693BF5D8CF3}" vid="{27FEB5D2-EA8D-44D5-9A21-4388F25ECB9B}"/>
    </a:ext>
  </a:extLst>
</a:theme>
</file>

<file path=ppt/theme/theme6.xml><?xml version="1.0" encoding="utf-8"?>
<a:theme xmlns:a="http://schemas.openxmlformats.org/drawingml/2006/main" name="1_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8EFDB934-CE1F-4296-9743-2693BF5D8CF3}" vid="{08B2F7E9-66CB-4BEA-A0F9-37AB42D3A3F7}"/>
    </a:ext>
  </a:extLst>
</a:theme>
</file>

<file path=ppt/theme/theme7.xml><?xml version="1.0" encoding="utf-8"?>
<a:theme xmlns:a="http://schemas.openxmlformats.org/drawingml/2006/main" name="3_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8EFDB934-CE1F-4296-9743-2693BF5D8CF3}" vid="{27FEB5D2-EA8D-44D5-9A21-4388F25ECB9B}"/>
    </a:ext>
  </a:extLst>
</a:theme>
</file>

<file path=ppt/theme/theme8.xml><?xml version="1.0" encoding="utf-8"?>
<a:theme xmlns:a="http://schemas.openxmlformats.org/drawingml/2006/main" name="4_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1D51881F116419F1D5036E1343B84" ma:contentTypeVersion="13" ma:contentTypeDescription="Create a new document." ma:contentTypeScope="" ma:versionID="4601311fffe483bff80757653d1ae1ca">
  <xsd:schema xmlns:xsd="http://www.w3.org/2001/XMLSchema" xmlns:xs="http://www.w3.org/2001/XMLSchema" xmlns:p="http://schemas.microsoft.com/office/2006/metadata/properties" xmlns:ns3="3aaebb2d-1a7d-442e-8dc8-00e8ac325ffa" xmlns:ns4="9bbef0ca-59b1-44c8-8e83-17f1c96c4d10" targetNamespace="http://schemas.microsoft.com/office/2006/metadata/properties" ma:root="true" ma:fieldsID="5b50fd87d6828757a5fc6bd9a018eabe" ns3:_="" ns4:_="">
    <xsd:import namespace="3aaebb2d-1a7d-442e-8dc8-00e8ac325ffa"/>
    <xsd:import namespace="9bbef0ca-59b1-44c8-8e83-17f1c96c4d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bb2d-1a7d-442e-8dc8-00e8ac32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ef0ca-59b1-44c8-8e83-17f1c96c4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FF7AE6-704B-4AE0-8933-3BA2989253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29F8D0-C53D-4486-8289-1197003DD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ebb2d-1a7d-442e-8dc8-00e8ac325ffa"/>
    <ds:schemaRef ds:uri="9bbef0ca-59b1-44c8-8e83-17f1c96c4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PowerPoint-Presentation-16-9</Template>
  <TotalTime>6091</TotalTime>
  <Words>151</Words>
  <Application>Microsoft Office PowerPoint</Application>
  <PresentationFormat>On-screen Show (16:9)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Arial</vt:lpstr>
      <vt:lpstr>Calibri</vt:lpstr>
      <vt:lpstr>Colart Standard</vt:lpstr>
      <vt:lpstr>Colart Standard Light</vt:lpstr>
      <vt:lpstr>Helvetica Neue UltraLight</vt:lpstr>
      <vt:lpstr>Title Slides</vt:lpstr>
      <vt:lpstr>Text Slides</vt:lpstr>
      <vt:lpstr>1_Text Slides</vt:lpstr>
      <vt:lpstr>Divder Slides</vt:lpstr>
      <vt:lpstr>2_Text Slides</vt:lpstr>
      <vt:lpstr>1_Title Slides</vt:lpstr>
      <vt:lpstr>3_Text Slides</vt:lpstr>
      <vt:lpstr>4_Text Slides</vt:lpstr>
      <vt:lpstr>5_Text Slides</vt:lpstr>
      <vt:lpstr>P4 YTD and FC1 Financial Headlines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Toby Russell</dc:creator>
  <cp:lastModifiedBy>Jonathan Spight</cp:lastModifiedBy>
  <cp:revision>173</cp:revision>
  <dcterms:created xsi:type="dcterms:W3CDTF">2021-02-18T18:17:37Z</dcterms:created>
  <dcterms:modified xsi:type="dcterms:W3CDTF">2021-05-20T08:00:02Z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0x010100C8C1D51881F116419F1D5036E1343B84</vt:lpwstr>
  </property>
</Properties>
</file>