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5"/>
  </p:notesMasterIdLst>
  <p:sldIdLst>
    <p:sldId id="321" r:id="rId4"/>
    <p:sldId id="258" r:id="rId5"/>
    <p:sldId id="259" r:id="rId6"/>
    <p:sldId id="316" r:id="rId7"/>
    <p:sldId id="305" r:id="rId8"/>
    <p:sldId id="296" r:id="rId9"/>
    <p:sldId id="306" r:id="rId10"/>
    <p:sldId id="307" r:id="rId11"/>
    <p:sldId id="308" r:id="rId12"/>
    <p:sldId id="309" r:id="rId13"/>
    <p:sldId id="310" r:id="rId14"/>
    <p:sldId id="303" r:id="rId15"/>
    <p:sldId id="291" r:id="rId16"/>
    <p:sldId id="314" r:id="rId17"/>
    <p:sldId id="304" r:id="rId18"/>
    <p:sldId id="311" r:id="rId19"/>
    <p:sldId id="320" r:id="rId20"/>
    <p:sldId id="312" r:id="rId21"/>
    <p:sldId id="292" r:id="rId22"/>
    <p:sldId id="319" r:id="rId23"/>
    <p:sldId id="266" r:id="rId24"/>
  </p:sldIdLst>
  <p:sldSz cx="12192000" cy="16256000"/>
  <p:notesSz cx="9926638" cy="6669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3" autoAdjust="0"/>
  </p:normalViewPr>
  <p:slideViewPr>
    <p:cSldViewPr snapToGrid="0">
      <p:cViewPr varScale="1">
        <p:scale>
          <a:sx n="34" d="100"/>
          <a:sy n="34" d="100"/>
        </p:scale>
        <p:origin x="-2088" y="-7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4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49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7EA4-09AC-4BB0-B796-FCAA6703281F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19563" y="833438"/>
            <a:ext cx="1687512" cy="225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09500"/>
            <a:ext cx="7941310" cy="2625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1543" cy="334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334091"/>
            <a:ext cx="4301543" cy="334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C31B2-9A34-4208-ABF2-072C0DC2C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9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13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90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45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7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54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17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1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76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73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CB5D-00B2-4529-9732-2B23C7191E9D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2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2AAD-9BAF-4411-B3E1-57E9F0E4938A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36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850A-A38E-43E2-9BBD-4DDBA2086E60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6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7"/>
          </a:xfrm>
        </p:spPr>
        <p:txBody>
          <a:bodyPr anchor="b"/>
          <a:lstStyle>
            <a:lvl1pPr algn="ctr">
              <a:defRPr sz="73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954"/>
            </a:lvl1pPr>
            <a:lvl2pPr marL="562699" indent="0" algn="ctr">
              <a:buNone/>
              <a:defRPr sz="2462"/>
            </a:lvl2pPr>
            <a:lvl3pPr marL="1125398" indent="0" algn="ctr">
              <a:buNone/>
              <a:defRPr sz="2215"/>
            </a:lvl3pPr>
            <a:lvl4pPr marL="1688097" indent="0" algn="ctr">
              <a:buNone/>
              <a:defRPr sz="1969"/>
            </a:lvl4pPr>
            <a:lvl5pPr marL="2250796" indent="0" algn="ctr">
              <a:buNone/>
              <a:defRPr sz="1969"/>
            </a:lvl5pPr>
            <a:lvl6pPr marL="2813495" indent="0" algn="ctr">
              <a:buNone/>
              <a:defRPr sz="1969"/>
            </a:lvl6pPr>
            <a:lvl7pPr marL="3376193" indent="0" algn="ctr">
              <a:buNone/>
              <a:defRPr sz="1969"/>
            </a:lvl7pPr>
            <a:lvl8pPr marL="3938892" indent="0" algn="ctr">
              <a:buNone/>
              <a:defRPr sz="1969"/>
            </a:lvl8pPr>
            <a:lvl9pPr marL="4501591" indent="0" algn="ctr">
              <a:buNone/>
              <a:defRPr sz="196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49E7-73D8-4C80-B58D-30F39B8A683B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7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101-06B9-44DB-A139-76E62877EFB1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4052716"/>
            <a:ext cx="10515600" cy="6762043"/>
          </a:xfrm>
        </p:spPr>
        <p:txBody>
          <a:bodyPr anchor="b"/>
          <a:lstStyle>
            <a:lvl1pPr>
              <a:defRPr sz="73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10878731"/>
            <a:ext cx="10515600" cy="3555999"/>
          </a:xfrm>
        </p:spPr>
        <p:txBody>
          <a:bodyPr/>
          <a:lstStyle>
            <a:lvl1pPr marL="0" indent="0">
              <a:buNone/>
              <a:defRPr sz="2954">
                <a:solidFill>
                  <a:schemeClr val="tx1"/>
                </a:solidFill>
              </a:defRPr>
            </a:lvl1pPr>
            <a:lvl2pPr marL="562699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398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09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79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49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19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889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59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227A-ADF8-44A8-BA67-DAC54208784B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45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0388-3E74-4C9E-BB42-89D43B9270A1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3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81"/>
            <a:ext cx="5157787" cy="1952976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9" indent="0">
              <a:buNone/>
              <a:defRPr sz="2462" b="1"/>
            </a:lvl2pPr>
            <a:lvl3pPr marL="1125398" indent="0">
              <a:buNone/>
              <a:defRPr sz="2215" b="1"/>
            </a:lvl3pPr>
            <a:lvl4pPr marL="1688097" indent="0">
              <a:buNone/>
              <a:defRPr sz="1969" b="1"/>
            </a:lvl4pPr>
            <a:lvl5pPr marL="2250796" indent="0">
              <a:buNone/>
              <a:defRPr sz="1969" b="1"/>
            </a:lvl5pPr>
            <a:lvl6pPr marL="2813495" indent="0">
              <a:buNone/>
              <a:defRPr sz="1969" b="1"/>
            </a:lvl6pPr>
            <a:lvl7pPr marL="3376193" indent="0">
              <a:buNone/>
              <a:defRPr sz="1969" b="1"/>
            </a:lvl7pPr>
            <a:lvl8pPr marL="3938892" indent="0">
              <a:buNone/>
              <a:defRPr sz="1969" b="1"/>
            </a:lvl8pPr>
            <a:lvl9pPr marL="4501591" indent="0">
              <a:buNone/>
              <a:defRPr sz="19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7"/>
            <a:ext cx="5157787" cy="87338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3984981"/>
            <a:ext cx="5183188" cy="1952976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9" indent="0">
              <a:buNone/>
              <a:defRPr sz="2462" b="1"/>
            </a:lvl2pPr>
            <a:lvl3pPr marL="1125398" indent="0">
              <a:buNone/>
              <a:defRPr sz="2215" b="1"/>
            </a:lvl3pPr>
            <a:lvl4pPr marL="1688097" indent="0">
              <a:buNone/>
              <a:defRPr sz="1969" b="1"/>
            </a:lvl4pPr>
            <a:lvl5pPr marL="2250796" indent="0">
              <a:buNone/>
              <a:defRPr sz="1969" b="1"/>
            </a:lvl5pPr>
            <a:lvl6pPr marL="2813495" indent="0">
              <a:buNone/>
              <a:defRPr sz="1969" b="1"/>
            </a:lvl6pPr>
            <a:lvl7pPr marL="3376193" indent="0">
              <a:buNone/>
              <a:defRPr sz="1969" b="1"/>
            </a:lvl7pPr>
            <a:lvl8pPr marL="3938892" indent="0">
              <a:buNone/>
              <a:defRPr sz="1969" b="1"/>
            </a:lvl8pPr>
            <a:lvl9pPr marL="4501591" indent="0">
              <a:buNone/>
              <a:defRPr sz="19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5937957"/>
            <a:ext cx="5183188" cy="87338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F6E5-DA86-4B07-9FE0-C15DB8579F82}" type="datetime1">
              <a:rPr lang="fr-FR" smtClean="0"/>
              <a:t>29/07/2021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79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2642-4F32-4D53-9CD3-8D70AE10FAD6}" type="datetime1">
              <a:rPr lang="fr-FR" smtClean="0"/>
              <a:t>29/07/2021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24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91CC-F083-40A9-9FD1-974AEB514B4A}" type="datetime1">
              <a:rPr lang="fr-FR" smtClean="0"/>
              <a:t>29/07/2021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8" cy="3793067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8"/>
            <a:ext cx="6172201" cy="11552297"/>
          </a:xfrm>
        </p:spPr>
        <p:txBody>
          <a:bodyPr/>
          <a:lstStyle>
            <a:lvl1pPr>
              <a:defRPr sz="3938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1"/>
            <a:ext cx="3932238" cy="9034875"/>
          </a:xfrm>
        </p:spPr>
        <p:txBody>
          <a:bodyPr/>
          <a:lstStyle>
            <a:lvl1pPr marL="0" indent="0">
              <a:buNone/>
              <a:defRPr sz="1969"/>
            </a:lvl1pPr>
            <a:lvl2pPr marL="562699" indent="0">
              <a:buNone/>
              <a:defRPr sz="1723"/>
            </a:lvl2pPr>
            <a:lvl3pPr marL="1125398" indent="0">
              <a:buNone/>
              <a:defRPr sz="1477"/>
            </a:lvl3pPr>
            <a:lvl4pPr marL="1688097" indent="0">
              <a:buNone/>
              <a:defRPr sz="1231"/>
            </a:lvl4pPr>
            <a:lvl5pPr marL="2250796" indent="0">
              <a:buNone/>
              <a:defRPr sz="1231"/>
            </a:lvl5pPr>
            <a:lvl6pPr marL="2813495" indent="0">
              <a:buNone/>
              <a:defRPr sz="1231"/>
            </a:lvl6pPr>
            <a:lvl7pPr marL="3376193" indent="0">
              <a:buNone/>
              <a:defRPr sz="1231"/>
            </a:lvl7pPr>
            <a:lvl8pPr marL="3938892" indent="0">
              <a:buNone/>
              <a:defRPr sz="1231"/>
            </a:lvl8pPr>
            <a:lvl9pPr marL="4501591" indent="0">
              <a:buNone/>
              <a:defRPr sz="12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1CD8-6B88-4F31-A234-4A6B2D29F25A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5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0B44-959A-4514-8EA0-70D2C167F62E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8" cy="3793067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8"/>
            <a:ext cx="6172201" cy="11552297"/>
          </a:xfrm>
        </p:spPr>
        <p:txBody>
          <a:bodyPr anchor="t"/>
          <a:lstStyle>
            <a:lvl1pPr marL="0" indent="0">
              <a:buNone/>
              <a:defRPr sz="3938"/>
            </a:lvl1pPr>
            <a:lvl2pPr marL="562699" indent="0">
              <a:buNone/>
              <a:defRPr sz="3446"/>
            </a:lvl2pPr>
            <a:lvl3pPr marL="1125398" indent="0">
              <a:buNone/>
              <a:defRPr sz="2954"/>
            </a:lvl3pPr>
            <a:lvl4pPr marL="1688097" indent="0">
              <a:buNone/>
              <a:defRPr sz="2462"/>
            </a:lvl4pPr>
            <a:lvl5pPr marL="2250796" indent="0">
              <a:buNone/>
              <a:defRPr sz="2462"/>
            </a:lvl5pPr>
            <a:lvl6pPr marL="2813495" indent="0">
              <a:buNone/>
              <a:defRPr sz="2462"/>
            </a:lvl6pPr>
            <a:lvl7pPr marL="3376193" indent="0">
              <a:buNone/>
              <a:defRPr sz="2462"/>
            </a:lvl7pPr>
            <a:lvl8pPr marL="3938892" indent="0">
              <a:buNone/>
              <a:defRPr sz="2462"/>
            </a:lvl8pPr>
            <a:lvl9pPr marL="4501591" indent="0">
              <a:buNone/>
              <a:defRPr sz="246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1"/>
            <a:ext cx="3932238" cy="9034875"/>
          </a:xfrm>
        </p:spPr>
        <p:txBody>
          <a:bodyPr/>
          <a:lstStyle>
            <a:lvl1pPr marL="0" indent="0">
              <a:buNone/>
              <a:defRPr sz="1969"/>
            </a:lvl1pPr>
            <a:lvl2pPr marL="562699" indent="0">
              <a:buNone/>
              <a:defRPr sz="1723"/>
            </a:lvl2pPr>
            <a:lvl3pPr marL="1125398" indent="0">
              <a:buNone/>
              <a:defRPr sz="1477"/>
            </a:lvl3pPr>
            <a:lvl4pPr marL="1688097" indent="0">
              <a:buNone/>
              <a:defRPr sz="1231"/>
            </a:lvl4pPr>
            <a:lvl5pPr marL="2250796" indent="0">
              <a:buNone/>
              <a:defRPr sz="1231"/>
            </a:lvl5pPr>
            <a:lvl6pPr marL="2813495" indent="0">
              <a:buNone/>
              <a:defRPr sz="1231"/>
            </a:lvl6pPr>
            <a:lvl7pPr marL="3376193" indent="0">
              <a:buNone/>
              <a:defRPr sz="1231"/>
            </a:lvl7pPr>
            <a:lvl8pPr marL="3938892" indent="0">
              <a:buNone/>
              <a:defRPr sz="1231"/>
            </a:lvl8pPr>
            <a:lvl9pPr marL="4501591" indent="0">
              <a:buNone/>
              <a:defRPr sz="12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98AD-ABB0-404E-B553-AC8EFFABE864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10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E1D-3ADC-458D-83D6-D2AFE96E1A53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7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3"/>
            <a:ext cx="2628900" cy="1377620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3"/>
            <a:ext cx="7734300" cy="1377620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8AF-AC26-4523-B392-62E3F43ECCFD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51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7"/>
          </a:xfrm>
        </p:spPr>
        <p:txBody>
          <a:bodyPr anchor="b"/>
          <a:lstStyle>
            <a:lvl1pPr algn="ctr">
              <a:defRPr sz="73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954"/>
            </a:lvl1pPr>
            <a:lvl2pPr marL="562699" indent="0" algn="ctr">
              <a:buNone/>
              <a:defRPr sz="2462"/>
            </a:lvl2pPr>
            <a:lvl3pPr marL="1125398" indent="0" algn="ctr">
              <a:buNone/>
              <a:defRPr sz="2215"/>
            </a:lvl3pPr>
            <a:lvl4pPr marL="1688097" indent="0" algn="ctr">
              <a:buNone/>
              <a:defRPr sz="1969"/>
            </a:lvl4pPr>
            <a:lvl5pPr marL="2250796" indent="0" algn="ctr">
              <a:buNone/>
              <a:defRPr sz="1969"/>
            </a:lvl5pPr>
            <a:lvl6pPr marL="2813495" indent="0" algn="ctr">
              <a:buNone/>
              <a:defRPr sz="1969"/>
            </a:lvl6pPr>
            <a:lvl7pPr marL="3376193" indent="0" algn="ctr">
              <a:buNone/>
              <a:defRPr sz="1969"/>
            </a:lvl7pPr>
            <a:lvl8pPr marL="3938892" indent="0" algn="ctr">
              <a:buNone/>
              <a:defRPr sz="1969"/>
            </a:lvl8pPr>
            <a:lvl9pPr marL="4501591" indent="0" algn="ctr">
              <a:buNone/>
              <a:defRPr sz="196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4B0F-65CF-4AC6-8800-A62825D6BEC9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3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AE1A-063F-4A63-958D-75BF75AED9CA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05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4052716"/>
            <a:ext cx="10515600" cy="6762043"/>
          </a:xfrm>
        </p:spPr>
        <p:txBody>
          <a:bodyPr anchor="b"/>
          <a:lstStyle>
            <a:lvl1pPr>
              <a:defRPr sz="73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10878731"/>
            <a:ext cx="10515600" cy="3555999"/>
          </a:xfrm>
        </p:spPr>
        <p:txBody>
          <a:bodyPr/>
          <a:lstStyle>
            <a:lvl1pPr marL="0" indent="0">
              <a:buNone/>
              <a:defRPr sz="2954">
                <a:solidFill>
                  <a:schemeClr val="tx1"/>
                </a:solidFill>
              </a:defRPr>
            </a:lvl1pPr>
            <a:lvl2pPr marL="562699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398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09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79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49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19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889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59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3019-4C55-4CF4-A71B-E82A13652B5B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51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0988-2BCC-4D7B-907E-81EE77B01731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81"/>
            <a:ext cx="5157787" cy="1952976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9" indent="0">
              <a:buNone/>
              <a:defRPr sz="2462" b="1"/>
            </a:lvl2pPr>
            <a:lvl3pPr marL="1125398" indent="0">
              <a:buNone/>
              <a:defRPr sz="2215" b="1"/>
            </a:lvl3pPr>
            <a:lvl4pPr marL="1688097" indent="0">
              <a:buNone/>
              <a:defRPr sz="1969" b="1"/>
            </a:lvl4pPr>
            <a:lvl5pPr marL="2250796" indent="0">
              <a:buNone/>
              <a:defRPr sz="1969" b="1"/>
            </a:lvl5pPr>
            <a:lvl6pPr marL="2813495" indent="0">
              <a:buNone/>
              <a:defRPr sz="1969" b="1"/>
            </a:lvl6pPr>
            <a:lvl7pPr marL="3376193" indent="0">
              <a:buNone/>
              <a:defRPr sz="1969" b="1"/>
            </a:lvl7pPr>
            <a:lvl8pPr marL="3938892" indent="0">
              <a:buNone/>
              <a:defRPr sz="1969" b="1"/>
            </a:lvl8pPr>
            <a:lvl9pPr marL="4501591" indent="0">
              <a:buNone/>
              <a:defRPr sz="19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7"/>
            <a:ext cx="5157787" cy="87338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3984981"/>
            <a:ext cx="5183188" cy="1952976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9" indent="0">
              <a:buNone/>
              <a:defRPr sz="2462" b="1"/>
            </a:lvl2pPr>
            <a:lvl3pPr marL="1125398" indent="0">
              <a:buNone/>
              <a:defRPr sz="2215" b="1"/>
            </a:lvl3pPr>
            <a:lvl4pPr marL="1688097" indent="0">
              <a:buNone/>
              <a:defRPr sz="1969" b="1"/>
            </a:lvl4pPr>
            <a:lvl5pPr marL="2250796" indent="0">
              <a:buNone/>
              <a:defRPr sz="1969" b="1"/>
            </a:lvl5pPr>
            <a:lvl6pPr marL="2813495" indent="0">
              <a:buNone/>
              <a:defRPr sz="1969" b="1"/>
            </a:lvl6pPr>
            <a:lvl7pPr marL="3376193" indent="0">
              <a:buNone/>
              <a:defRPr sz="1969" b="1"/>
            </a:lvl7pPr>
            <a:lvl8pPr marL="3938892" indent="0">
              <a:buNone/>
              <a:defRPr sz="1969" b="1"/>
            </a:lvl8pPr>
            <a:lvl9pPr marL="4501591" indent="0">
              <a:buNone/>
              <a:defRPr sz="19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5937957"/>
            <a:ext cx="5183188" cy="87338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E94D-3C12-4343-A605-6A3283D35E9A}" type="datetime1">
              <a:rPr lang="fr-FR" smtClean="0"/>
              <a:t>29/07/2021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31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EDAE-C25D-42C5-B4B6-A73BA80698AC}" type="datetime1">
              <a:rPr lang="fr-FR" smtClean="0"/>
              <a:t>29/07/2021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19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5F9-50B4-418D-9564-EC924D9E78A3}" type="datetime1">
              <a:rPr lang="fr-FR" smtClean="0"/>
              <a:t>29/07/2021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32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F4A9-242D-4F55-B302-89362CDBD280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474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8" cy="3793067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8"/>
            <a:ext cx="6172201" cy="11552297"/>
          </a:xfrm>
        </p:spPr>
        <p:txBody>
          <a:bodyPr/>
          <a:lstStyle>
            <a:lvl1pPr>
              <a:defRPr sz="3938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1"/>
            <a:ext cx="3932238" cy="9034875"/>
          </a:xfrm>
        </p:spPr>
        <p:txBody>
          <a:bodyPr/>
          <a:lstStyle>
            <a:lvl1pPr marL="0" indent="0">
              <a:buNone/>
              <a:defRPr sz="1969"/>
            </a:lvl1pPr>
            <a:lvl2pPr marL="562699" indent="0">
              <a:buNone/>
              <a:defRPr sz="1723"/>
            </a:lvl2pPr>
            <a:lvl3pPr marL="1125398" indent="0">
              <a:buNone/>
              <a:defRPr sz="1477"/>
            </a:lvl3pPr>
            <a:lvl4pPr marL="1688097" indent="0">
              <a:buNone/>
              <a:defRPr sz="1231"/>
            </a:lvl4pPr>
            <a:lvl5pPr marL="2250796" indent="0">
              <a:buNone/>
              <a:defRPr sz="1231"/>
            </a:lvl5pPr>
            <a:lvl6pPr marL="2813495" indent="0">
              <a:buNone/>
              <a:defRPr sz="1231"/>
            </a:lvl6pPr>
            <a:lvl7pPr marL="3376193" indent="0">
              <a:buNone/>
              <a:defRPr sz="1231"/>
            </a:lvl7pPr>
            <a:lvl8pPr marL="3938892" indent="0">
              <a:buNone/>
              <a:defRPr sz="1231"/>
            </a:lvl8pPr>
            <a:lvl9pPr marL="4501591" indent="0">
              <a:buNone/>
              <a:defRPr sz="12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41D2-AA2B-4D95-B7DE-908A886F8C81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20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8" cy="3793067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8"/>
            <a:ext cx="6172201" cy="11552297"/>
          </a:xfrm>
        </p:spPr>
        <p:txBody>
          <a:bodyPr anchor="t"/>
          <a:lstStyle>
            <a:lvl1pPr marL="0" indent="0">
              <a:buNone/>
              <a:defRPr sz="3938"/>
            </a:lvl1pPr>
            <a:lvl2pPr marL="562699" indent="0">
              <a:buNone/>
              <a:defRPr sz="3446"/>
            </a:lvl2pPr>
            <a:lvl3pPr marL="1125398" indent="0">
              <a:buNone/>
              <a:defRPr sz="2954"/>
            </a:lvl3pPr>
            <a:lvl4pPr marL="1688097" indent="0">
              <a:buNone/>
              <a:defRPr sz="2462"/>
            </a:lvl4pPr>
            <a:lvl5pPr marL="2250796" indent="0">
              <a:buNone/>
              <a:defRPr sz="2462"/>
            </a:lvl5pPr>
            <a:lvl6pPr marL="2813495" indent="0">
              <a:buNone/>
              <a:defRPr sz="2462"/>
            </a:lvl6pPr>
            <a:lvl7pPr marL="3376193" indent="0">
              <a:buNone/>
              <a:defRPr sz="2462"/>
            </a:lvl7pPr>
            <a:lvl8pPr marL="3938892" indent="0">
              <a:buNone/>
              <a:defRPr sz="2462"/>
            </a:lvl8pPr>
            <a:lvl9pPr marL="4501591" indent="0">
              <a:buNone/>
              <a:defRPr sz="246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1"/>
            <a:ext cx="3932238" cy="9034875"/>
          </a:xfrm>
        </p:spPr>
        <p:txBody>
          <a:bodyPr/>
          <a:lstStyle>
            <a:lvl1pPr marL="0" indent="0">
              <a:buNone/>
              <a:defRPr sz="1969"/>
            </a:lvl1pPr>
            <a:lvl2pPr marL="562699" indent="0">
              <a:buNone/>
              <a:defRPr sz="1723"/>
            </a:lvl2pPr>
            <a:lvl3pPr marL="1125398" indent="0">
              <a:buNone/>
              <a:defRPr sz="1477"/>
            </a:lvl3pPr>
            <a:lvl4pPr marL="1688097" indent="0">
              <a:buNone/>
              <a:defRPr sz="1231"/>
            </a:lvl4pPr>
            <a:lvl5pPr marL="2250796" indent="0">
              <a:buNone/>
              <a:defRPr sz="1231"/>
            </a:lvl5pPr>
            <a:lvl6pPr marL="2813495" indent="0">
              <a:buNone/>
              <a:defRPr sz="1231"/>
            </a:lvl6pPr>
            <a:lvl7pPr marL="3376193" indent="0">
              <a:buNone/>
              <a:defRPr sz="1231"/>
            </a:lvl7pPr>
            <a:lvl8pPr marL="3938892" indent="0">
              <a:buNone/>
              <a:defRPr sz="1231"/>
            </a:lvl8pPr>
            <a:lvl9pPr marL="4501591" indent="0">
              <a:buNone/>
              <a:defRPr sz="12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D5B-9B3F-4297-9428-FCFFCF79ADA1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102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F331-21F7-4D8F-B7D0-09EB15959B31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668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3"/>
            <a:ext cx="2628900" cy="1377620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3"/>
            <a:ext cx="7734300" cy="1377620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B621-3A6F-42E0-8DF2-73C116C73C29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49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914C-E3F6-47E7-8FD0-89AE409BB216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9675-28B7-4482-B449-65841A4D92FB}" type="datetime1">
              <a:rPr lang="fr-FR" smtClean="0"/>
              <a:t>29/07/2021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57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1A88-2A85-4801-BA94-238EAAF23E9A}" type="datetime1">
              <a:rPr lang="fr-FR" smtClean="0"/>
              <a:t>29/07/2021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6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38F9-5B62-44E3-B4A0-837D6801419E}" type="datetime1">
              <a:rPr lang="fr-FR" smtClean="0"/>
              <a:t>29/07/2021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11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8151-D91C-475D-9290-567CCEFE5496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08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0229-E154-4A46-9B8D-F2369454D7D8}" type="datetime1">
              <a:rPr lang="fr-FR" smtClean="0"/>
              <a:t>29/07/2021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5BDC-0811-44FE-AC57-29874961A68E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FC6C-832E-4357-A193-D652030A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8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15066909"/>
            <a:ext cx="27432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D0EF-7198-4313-9776-58FF2A23E5B7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15066909"/>
            <a:ext cx="41148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5066909"/>
            <a:ext cx="27432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0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1125398" rtl="0" eaLnBrk="1" latinLnBrk="0" hangingPunct="1">
        <a:lnSpc>
          <a:spcPct val="90000"/>
        </a:lnSpc>
        <a:spcBef>
          <a:spcPct val="0"/>
        </a:spcBef>
        <a:buNone/>
        <a:defRPr sz="54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49" indent="-281349" algn="l" defTabSz="1125398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48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747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446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145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844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543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242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2941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99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398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097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796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495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193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892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591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15066909"/>
            <a:ext cx="27432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AF14C-1776-4408-B16F-D3A714AE804D}" type="datetime1">
              <a:rPr lang="fr-FR" smtClean="0"/>
              <a:t>29/07/2021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15066909"/>
            <a:ext cx="41148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5066909"/>
            <a:ext cx="27432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7368-8508-4181-91E7-B8DB147D8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1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1125398" rtl="0" eaLnBrk="1" latinLnBrk="0" hangingPunct="1">
        <a:lnSpc>
          <a:spcPct val="90000"/>
        </a:lnSpc>
        <a:spcBef>
          <a:spcPct val="0"/>
        </a:spcBef>
        <a:buNone/>
        <a:defRPr sz="54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49" indent="-281349" algn="l" defTabSz="1125398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48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747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446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145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844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543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242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2941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99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398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097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796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495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193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892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591" algn="l" defTabSz="1125398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F872E8A-9CEF-47B1-A17C-E2887549FDBA}"/>
              </a:ext>
            </a:extLst>
          </p:cNvPr>
          <p:cNvSpPr/>
          <p:nvPr/>
        </p:nvSpPr>
        <p:spPr>
          <a:xfrm>
            <a:off x="5181931" y="13128820"/>
            <a:ext cx="5976732" cy="2415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50265">
              <a:lnSpc>
                <a:spcPct val="115000"/>
              </a:lnSpc>
            </a:pPr>
            <a:r>
              <a:rPr lang="en-GB" sz="459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</a:p>
          <a:p>
            <a:pPr algn="r" defTabSz="750265">
              <a:lnSpc>
                <a:spcPct val="115000"/>
              </a:lnSpc>
            </a:pPr>
            <a:r>
              <a:rPr lang="en-GB" sz="459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semester </a:t>
            </a:r>
            <a:endParaRPr lang="fr-FR" sz="4595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15000"/>
              </a:lnSpc>
            </a:pPr>
            <a:r>
              <a:rPr lang="en-GB" sz="3938" b="1" dirty="0">
                <a:solidFill>
                  <a:srgbClr val="153C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Wellbeing </a:t>
            </a:r>
            <a:r>
              <a:rPr lang="en-GB" sz="3938" b="1" dirty="0" smtClean="0">
                <a:solidFill>
                  <a:srgbClr val="153C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endParaRPr lang="fr-FR" sz="393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E4F5A0D-FE98-47ED-85B9-5802889CDFE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6" y="567815"/>
            <a:ext cx="7579881" cy="1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62772" y="362758"/>
            <a:ext cx="7551997" cy="809197"/>
            <a:chOff x="-87681" y="206062"/>
            <a:chExt cx="4601998" cy="493104"/>
          </a:xfrm>
        </p:grpSpPr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4FFCE600-AD3C-4F3F-8F10-25CAD6AF0654}"/>
                </a:ext>
              </a:extLst>
            </p:cNvPr>
            <p:cNvCxnSpPr>
              <a:cxnSpLocks/>
            </p:cNvCxnSpPr>
            <p:nvPr/>
          </p:nvCxnSpPr>
          <p:spPr>
            <a:xfrm>
              <a:off x="-9954" y="206062"/>
              <a:ext cx="452427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A8F3039-B3A9-4EBF-B830-AB3FDA532357}"/>
                </a:ext>
              </a:extLst>
            </p:cNvPr>
            <p:cNvSpPr txBox="1"/>
            <p:nvPr/>
          </p:nvSpPr>
          <p:spPr>
            <a:xfrm>
              <a:off x="-87681" y="212001"/>
              <a:ext cx="4357102" cy="48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r>
                <a:rPr lang="fr-FR" sz="4595" b="1" dirty="0">
                  <a:solidFill>
                    <a:srgbClr val="2DCCD3"/>
                  </a:solidFill>
                  <a:latin typeface="Colart Standard" pitchFamily="50" charset="0"/>
                  <a:ea typeface="Arial" charset="0"/>
                  <a:cs typeface="Arial" charset="0"/>
                </a:rPr>
                <a:t>MENTAL WELLBEING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47AEE7E-1C07-4B34-BCDF-6BEDE47D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31" y="7107462"/>
            <a:ext cx="5986269" cy="837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D808C36-28C1-46AF-9F86-D7A183788DE9}"/>
              </a:ext>
            </a:extLst>
          </p:cNvPr>
          <p:cNvSpPr txBox="1"/>
          <p:nvPr/>
        </p:nvSpPr>
        <p:spPr>
          <a:xfrm>
            <a:off x="990324" y="2969158"/>
            <a:ext cx="4713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50265"/>
            <a:r>
              <a:rPr lang="en-US" sz="32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Green life style lecture and Leather product workshop in Colart Tianjin</a:t>
            </a:r>
            <a:endParaRPr lang="en-US" sz="2626" dirty="0">
              <a:solidFill>
                <a:prstClr val="black"/>
              </a:solidFill>
              <a:latin typeface="Colart Standard" pitchFamily="50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texte, personne, intérieur&#10;&#10;Description générée automatiquement">
            <a:extLst>
              <a:ext uri="{FF2B5EF4-FFF2-40B4-BE49-F238E27FC236}">
                <a16:creationId xmlns="" xmlns:a16="http://schemas.microsoft.com/office/drawing/2014/main" id="{873C29F9-DF50-4730-9DAC-F15A3ECFB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31" y="2969158"/>
            <a:ext cx="5986269" cy="83763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4D7FD33-939D-462F-A655-9F9AC1431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379" y="14956980"/>
            <a:ext cx="5967621" cy="12990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50A8B21-26A1-4303-A9F7-D9BEC8248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769" y="12717684"/>
            <a:ext cx="1776209" cy="1823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65EDF42-74E5-43AA-AF2F-52B88A83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62772" y="362758"/>
            <a:ext cx="7551997" cy="809197"/>
            <a:chOff x="-87681" y="206062"/>
            <a:chExt cx="4601998" cy="493104"/>
          </a:xfrm>
        </p:grpSpPr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4FFCE600-AD3C-4F3F-8F10-25CAD6AF0654}"/>
                </a:ext>
              </a:extLst>
            </p:cNvPr>
            <p:cNvCxnSpPr>
              <a:cxnSpLocks/>
            </p:cNvCxnSpPr>
            <p:nvPr/>
          </p:nvCxnSpPr>
          <p:spPr>
            <a:xfrm>
              <a:off x="-9954" y="206062"/>
              <a:ext cx="452427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A8F3039-B3A9-4EBF-B830-AB3FDA532357}"/>
                </a:ext>
              </a:extLst>
            </p:cNvPr>
            <p:cNvSpPr txBox="1"/>
            <p:nvPr/>
          </p:nvSpPr>
          <p:spPr>
            <a:xfrm>
              <a:off x="-87681" y="212001"/>
              <a:ext cx="4357102" cy="48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r>
                <a:rPr lang="fr-FR" sz="4595" b="1" dirty="0">
                  <a:solidFill>
                    <a:srgbClr val="2DCCD3"/>
                  </a:solidFill>
                  <a:latin typeface="Colart Standard" pitchFamily="50" charset="0"/>
                  <a:ea typeface="Arial" charset="0"/>
                  <a:cs typeface="Arial" charset="0"/>
                </a:rPr>
                <a:t>MENTAL WELLBEING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D808C36-28C1-46AF-9F86-D7A183788DE9}"/>
              </a:ext>
            </a:extLst>
          </p:cNvPr>
          <p:cNvSpPr txBox="1"/>
          <p:nvPr/>
        </p:nvSpPr>
        <p:spPr>
          <a:xfrm>
            <a:off x="862775" y="7193222"/>
            <a:ext cx="9061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0265"/>
            <a:r>
              <a:rPr lang="en-US" sz="32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Museum Thyssen Madrid – Exhibition Georgia O’Keeffe from </a:t>
            </a:r>
            <a:r>
              <a:rPr lang="en-US" sz="3200" dirty="0" err="1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Colart</a:t>
            </a:r>
            <a:r>
              <a:rPr lang="en-US" sz="32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 Spain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5AAF1F0E-4B32-408E-B1DB-BD4C28624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72" y="1181700"/>
            <a:ext cx="9372192" cy="60748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56D4075-7EEE-4E60-A1CE-BE343A696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24" y="8582741"/>
            <a:ext cx="9706757" cy="591123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2A1A2F9-FB90-4F0F-9B95-91C705D10CBB}"/>
              </a:ext>
            </a:extLst>
          </p:cNvPr>
          <p:cNvSpPr txBox="1"/>
          <p:nvPr/>
        </p:nvSpPr>
        <p:spPr>
          <a:xfrm>
            <a:off x="990324" y="14806278"/>
            <a:ext cx="10243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art Standard" pitchFamily="50" charset="0"/>
              </a:rPr>
              <a:t> Museum CAC Thyssen Malaga – WN Oil workshop from </a:t>
            </a:r>
            <a:r>
              <a:rPr lang="en-US" sz="3200" dirty="0" err="1">
                <a:latin typeface="Colart Standard" pitchFamily="50" charset="0"/>
              </a:rPr>
              <a:t>Colart</a:t>
            </a:r>
            <a:r>
              <a:rPr lang="en-US" sz="3200" dirty="0">
                <a:latin typeface="Colart Standard" pitchFamily="50" charset="0"/>
              </a:rPr>
              <a:t>   Spain  </a:t>
            </a:r>
            <a:endParaRPr lang="fr-FR" sz="3200" dirty="0">
              <a:latin typeface="Colart Standard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5A963B-2587-47EC-B0EF-9CF54D55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8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BB0B37-7D7A-4321-9B35-85818104D315}"/>
              </a:ext>
            </a:extLst>
          </p:cNvPr>
          <p:cNvSpPr txBox="1"/>
          <p:nvPr/>
        </p:nvSpPr>
        <p:spPr>
          <a:xfrm>
            <a:off x="2610461" y="6718255"/>
            <a:ext cx="6971077" cy="281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0265"/>
            <a:r>
              <a:rPr lang="fr-FR" sz="886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Arial" charset="0"/>
              </a:rPr>
              <a:t> </a:t>
            </a:r>
            <a:r>
              <a:rPr lang="fr-FR" sz="886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PHYSICAL WELLBEING</a:t>
            </a:r>
            <a:endParaRPr lang="en-US" sz="8861" dirty="0">
              <a:solidFill>
                <a:prstClr val="black"/>
              </a:solidFill>
              <a:latin typeface="Colart Standard" pitchFamily="50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27C75CA-4779-4E2B-A157-3932AEC9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1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6F6DE6A8-F136-44C1-8D42-A2AB7BB7DB67}"/>
              </a:ext>
            </a:extLst>
          </p:cNvPr>
          <p:cNvCxnSpPr>
            <a:cxnSpLocks/>
          </p:cNvCxnSpPr>
          <p:nvPr/>
        </p:nvCxnSpPr>
        <p:spPr>
          <a:xfrm>
            <a:off x="731109" y="568305"/>
            <a:ext cx="742444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04158F6-D67D-47BC-9DEC-FDB9B6AE396A}"/>
              </a:ext>
            </a:extLst>
          </p:cNvPr>
          <p:cNvSpPr txBox="1"/>
          <p:nvPr/>
        </p:nvSpPr>
        <p:spPr>
          <a:xfrm>
            <a:off x="731108" y="568305"/>
            <a:ext cx="6906202" cy="79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95" b="1" dirty="0">
                <a:solidFill>
                  <a:schemeClr val="accent2"/>
                </a:solidFill>
                <a:latin typeface="Colart Standard" pitchFamily="50" charset="0"/>
              </a:rPr>
              <a:t>PHYSICAL WELLBEING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56DDF12-99B5-42BC-B961-A3DB43B049D1}"/>
              </a:ext>
            </a:extLst>
          </p:cNvPr>
          <p:cNvSpPr txBox="1"/>
          <p:nvPr/>
        </p:nvSpPr>
        <p:spPr>
          <a:xfrm>
            <a:off x="731108" y="1430185"/>
            <a:ext cx="1043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olart Standard" pitchFamily="50" charset="0"/>
              </a:rPr>
              <a:t>Afro </a:t>
            </a:r>
            <a:r>
              <a:rPr lang="fr-FR" sz="3200" dirty="0" err="1">
                <a:latin typeface="Colart Standard" pitchFamily="50" charset="0"/>
              </a:rPr>
              <a:t>Djembel</a:t>
            </a:r>
            <a:r>
              <a:rPr lang="fr-FR" sz="3200" dirty="0">
                <a:latin typeface="Colart Standard" pitchFamily="50" charset="0"/>
              </a:rPr>
              <a:t> session at le Mans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5DC1E1B-F3CE-4811-B919-322D9CA89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602" y="2357510"/>
            <a:ext cx="8141675" cy="61062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06" y="8985192"/>
            <a:ext cx="479344" cy="44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71">
            <a:extLst>
              <a:ext uri="{FF2B5EF4-FFF2-40B4-BE49-F238E27FC236}">
                <a16:creationId xmlns="" xmlns:a16="http://schemas.microsoft.com/office/drawing/2014/main" id="{6B5235E1-7E40-464F-A453-C05C0CE3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47" y="11460703"/>
            <a:ext cx="627744" cy="437033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112551" tIns="56276" rIns="112551" bIns="56276" anchor="ctr"/>
          <a:lstStyle/>
          <a:p>
            <a:pPr>
              <a:defRPr/>
            </a:pPr>
            <a:endParaRPr lang="en-US" sz="3282" dirty="0">
              <a:latin typeface="Colart Standard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841831" y="10495334"/>
            <a:ext cx="6627446" cy="49705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58747" y="12326425"/>
            <a:ext cx="365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lart Standard" pitchFamily="50" charset="0"/>
                <a:cs typeface="Calibri" panose="020F0502020204030204" pitchFamily="34" charset="0"/>
              </a:rPr>
              <a:t>Thank you for this moment of sharing—By Dominique </a:t>
            </a:r>
            <a:r>
              <a:rPr lang="en-US" sz="2400" dirty="0" err="1">
                <a:latin typeface="Colart Standard" pitchFamily="50" charset="0"/>
                <a:cs typeface="Calibri" panose="020F0502020204030204" pitchFamily="34" charset="0"/>
              </a:rPr>
              <a:t>Touchard</a:t>
            </a:r>
            <a:endParaRPr lang="fr-FR" sz="2400" dirty="0">
              <a:latin typeface="Colart Standard" pitchFamily="50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31795" y="9205325"/>
            <a:ext cx="7223693" cy="128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lart Standard" pitchFamily="50" charset="0"/>
                <a:cs typeface="Arial" panose="020B0604020202020204" pitchFamily="34" charset="0"/>
              </a:rPr>
              <a:t>It feels good a little exercise!</a:t>
            </a:r>
          </a:p>
          <a:p>
            <a:r>
              <a:rPr lang="en-US" sz="2400" dirty="0">
                <a:latin typeface="Colart Standard" pitchFamily="50" charset="0"/>
                <a:cs typeface="Arial" panose="020B0604020202020204" pitchFamily="34" charset="0"/>
              </a:rPr>
              <a:t>See you on the track</a:t>
            </a:r>
            <a:r>
              <a:rPr lang="en-US" sz="2400" b="1" dirty="0">
                <a:latin typeface="Colart Standard" pitchFamily="50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Colart Standard" pitchFamily="50" charset="0"/>
                <a:cs typeface="Arial" panose="020B0604020202020204" pitchFamily="34" charset="0"/>
              </a:rPr>
              <a:t> — By Carole Briquet </a:t>
            </a:r>
          </a:p>
          <a:p>
            <a:endParaRPr lang="en-US" sz="2954" dirty="0">
              <a:latin typeface="Colart Standard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A1984-94C0-4013-9A64-3A6EB518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5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="" xmlns:a16="http://schemas.microsoft.com/office/drawing/2014/main" id="{7735CBE1-B3EB-47F5-9F85-A9BE9B89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942" y="380729"/>
            <a:ext cx="6053972" cy="930952"/>
          </a:xfrm>
          <a:noFill/>
        </p:spPr>
        <p:txBody>
          <a:bodyPr>
            <a:normAutofit fontScale="90000"/>
          </a:bodyPr>
          <a:lstStyle/>
          <a:p>
            <a:r>
              <a:rPr lang="fr-FR" sz="4595" b="1">
                <a:solidFill>
                  <a:schemeClr val="accent2"/>
                </a:solidFill>
                <a:latin typeface="Colart Standard" pitchFamily="50" charset="0"/>
                <a:ea typeface="Arial" charset="0"/>
                <a:cs typeface="Arial" charset="0"/>
              </a:rPr>
              <a:t>PHYSICAL </a:t>
            </a:r>
            <a:r>
              <a:rPr lang="fr-FR" sz="4595" b="1" dirty="0">
                <a:solidFill>
                  <a:schemeClr val="accent2"/>
                </a:solidFill>
                <a:latin typeface="Colart Standard" pitchFamily="50" charset="0"/>
                <a:ea typeface="Arial" charset="0"/>
                <a:cs typeface="Arial" charset="0"/>
              </a:rPr>
              <a:t>WELLBEING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6F6DE6A8-F136-44C1-8D42-A2AB7BB7DB67}"/>
              </a:ext>
            </a:extLst>
          </p:cNvPr>
          <p:cNvCxnSpPr>
            <a:cxnSpLocks/>
          </p:cNvCxnSpPr>
          <p:nvPr/>
        </p:nvCxnSpPr>
        <p:spPr>
          <a:xfrm>
            <a:off x="927942" y="340790"/>
            <a:ext cx="742444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79E9817-BCBD-4CB8-BFC5-617119489608}"/>
              </a:ext>
            </a:extLst>
          </p:cNvPr>
          <p:cNvSpPr txBox="1"/>
          <p:nvPr/>
        </p:nvSpPr>
        <p:spPr>
          <a:xfrm>
            <a:off x="908471" y="1145193"/>
            <a:ext cx="10375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Colart Standard" pitchFamily="50" charset="0"/>
              </a:rPr>
              <a:t>Supporting</a:t>
            </a:r>
            <a:r>
              <a:rPr lang="fr-FR" sz="3200" dirty="0">
                <a:latin typeface="Colart Standard" pitchFamily="50" charset="0"/>
              </a:rPr>
              <a:t> our </a:t>
            </a:r>
            <a:r>
              <a:rPr lang="fr-FR" sz="3200" dirty="0" err="1">
                <a:latin typeface="Colart Standard" pitchFamily="50" charset="0"/>
              </a:rPr>
              <a:t>health</a:t>
            </a:r>
            <a:r>
              <a:rPr lang="fr-FR" sz="3200" dirty="0">
                <a:latin typeface="Colart Standard" pitchFamily="50" charset="0"/>
              </a:rPr>
              <a:t> </a:t>
            </a:r>
            <a:r>
              <a:rPr lang="fr-FR" sz="3200" dirty="0" err="1">
                <a:latin typeface="Colart Standard" pitchFamily="50" charset="0"/>
              </a:rPr>
              <a:t>eating</a:t>
            </a:r>
            <a:r>
              <a:rPr lang="fr-FR" sz="3200" dirty="0">
                <a:latin typeface="Colart Standard" pitchFamily="50" charset="0"/>
              </a:rPr>
              <a:t> in Colart North America with a </a:t>
            </a:r>
            <a:r>
              <a:rPr lang="fr-FR" sz="3200" dirty="0" err="1">
                <a:latin typeface="Colart Standard" pitchFamily="50" charset="0"/>
              </a:rPr>
              <a:t>food</a:t>
            </a:r>
            <a:r>
              <a:rPr lang="fr-FR" sz="3200" dirty="0">
                <a:latin typeface="Colart Standard" pitchFamily="50" charset="0"/>
              </a:rPr>
              <a:t> truck for people in the Distribution Centre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85EE5B-24D2-4168-870F-27FB583E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 descr="Une image contenant texte, ciel, extérieur, route&#10;&#10;Description générée automatiquement">
            <a:extLst>
              <a:ext uri="{FF2B5EF4-FFF2-40B4-BE49-F238E27FC236}">
                <a16:creationId xmlns="" xmlns:a16="http://schemas.microsoft.com/office/drawing/2014/main" id="{C0671088-2ED6-49AE-BBC7-4924F8CDC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-726" r="2828" b="24447"/>
          <a:stretch/>
        </p:blipFill>
        <p:spPr>
          <a:xfrm>
            <a:off x="-42945" y="3698709"/>
            <a:ext cx="12234945" cy="8858581"/>
          </a:xfrm>
          <a:prstGeom prst="rect">
            <a:avLst/>
          </a:prstGeom>
        </p:spPr>
      </p:pic>
      <p:pic>
        <p:nvPicPr>
          <p:cNvPr id="4" name="Image 3" descr="Une image contenant texte, extérieur, route, rue&#10;&#10;Description générée automatiquement">
            <a:extLst>
              <a:ext uri="{FF2B5EF4-FFF2-40B4-BE49-F238E27FC236}">
                <a16:creationId xmlns="" xmlns:a16="http://schemas.microsoft.com/office/drawing/2014/main" id="{14BC116C-9BAE-43FB-B5B4-AED97DE7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148">
            <a:off x="5447444" y="3232427"/>
            <a:ext cx="6457396" cy="3946186"/>
          </a:xfrm>
          <a:prstGeom prst="rect">
            <a:avLst/>
          </a:prstGeom>
        </p:spPr>
      </p:pic>
      <p:pic>
        <p:nvPicPr>
          <p:cNvPr id="11" name="Image 10" descr="Une image contenant table, alimentation, assiette, en-cas&#10;&#10;Description générée automatiquement">
            <a:extLst>
              <a:ext uri="{FF2B5EF4-FFF2-40B4-BE49-F238E27FC236}">
                <a16:creationId xmlns="" xmlns:a16="http://schemas.microsoft.com/office/drawing/2014/main" id="{1E4D03B2-21F4-4FFF-8DAC-94B5FE9B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6506" r="11929" b="16202"/>
          <a:stretch/>
        </p:blipFill>
        <p:spPr>
          <a:xfrm rot="632490">
            <a:off x="339221" y="11730579"/>
            <a:ext cx="4928262" cy="4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AC8DD1-3834-440A-838C-14F2E46DA507}"/>
              </a:ext>
            </a:extLst>
          </p:cNvPr>
          <p:cNvSpPr txBox="1"/>
          <p:nvPr/>
        </p:nvSpPr>
        <p:spPr>
          <a:xfrm>
            <a:off x="2785260" y="6688553"/>
            <a:ext cx="6912000" cy="281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0265"/>
            <a:r>
              <a:rPr lang="fr-FR" sz="886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Arial" charset="0"/>
              </a:rPr>
              <a:t> </a:t>
            </a:r>
            <a:r>
              <a:rPr lang="fr-FR" sz="886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SOCIAL WELLBEING</a:t>
            </a:r>
            <a:endParaRPr lang="en-US" sz="8861" dirty="0">
              <a:solidFill>
                <a:prstClr val="black"/>
              </a:solidFill>
              <a:latin typeface="Colart Standard" pitchFamily="50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E18F73C-CCB4-4860-A1A5-63BC4757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56DDF12-99B5-42BC-B961-A3DB43B049D1}"/>
              </a:ext>
            </a:extLst>
          </p:cNvPr>
          <p:cNvSpPr txBox="1"/>
          <p:nvPr/>
        </p:nvSpPr>
        <p:spPr>
          <a:xfrm>
            <a:off x="845392" y="1274228"/>
            <a:ext cx="4292281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0265"/>
            <a:r>
              <a:rPr lang="fr-FR" sz="3282" dirty="0" err="1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Gardening</a:t>
            </a:r>
            <a:r>
              <a:rPr lang="fr-FR" sz="3282" dirty="0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 session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648" y="2103139"/>
            <a:ext cx="9414704" cy="706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845391" y="10126297"/>
            <a:ext cx="42922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0265"/>
            <a:r>
              <a:rPr lang="en-US" sz="32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Fran, Liza, Marcia, Sue, Julie, Ahmed and Jo from Colart Kidderminster busy at work with their spades clearing the weeds</a:t>
            </a:r>
            <a:endParaRPr lang="fr-FR" sz="3200" dirty="0">
              <a:solidFill>
                <a:prstClr val="black"/>
              </a:solidFill>
              <a:latin typeface="Colart Standard" pitchFamily="50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B3EF405-2CE3-442F-88F2-08F8DEE38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809" y="10129704"/>
            <a:ext cx="6521753" cy="48913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5EA4335-8BAC-4BD7-96FA-F756D9419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829" y="13905496"/>
            <a:ext cx="1077686" cy="186287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3BEF0521-075E-4FBC-BBFB-2F0A0441AA05}"/>
              </a:ext>
            </a:extLst>
          </p:cNvPr>
          <p:cNvCxnSpPr>
            <a:cxnSpLocks/>
          </p:cNvCxnSpPr>
          <p:nvPr/>
        </p:nvCxnSpPr>
        <p:spPr>
          <a:xfrm>
            <a:off x="927942" y="340790"/>
            <a:ext cx="74244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95C9987-EFA4-40E4-BBCF-D75AB127231E}"/>
              </a:ext>
            </a:extLst>
          </p:cNvPr>
          <p:cNvSpPr txBox="1"/>
          <p:nvPr/>
        </p:nvSpPr>
        <p:spPr>
          <a:xfrm>
            <a:off x="927942" y="340790"/>
            <a:ext cx="76484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600" dirty="0">
                <a:solidFill>
                  <a:schemeClr val="accent4"/>
                </a:solidFill>
                <a:latin typeface="Colart Standard" pitchFamily="50" charset="0"/>
                <a:ea typeface="Arial" charset="0"/>
                <a:cs typeface="Arial" charset="0"/>
              </a:rPr>
              <a:t>SOCIAL</a:t>
            </a:r>
            <a:r>
              <a:rPr lang="fr-FR" sz="4400" dirty="0">
                <a:solidFill>
                  <a:schemeClr val="accent4"/>
                </a:solidFill>
                <a:latin typeface="Colart Standard" pitchFamily="50" charset="0"/>
                <a:ea typeface="Arial" charset="0"/>
                <a:cs typeface="Arial" charset="0"/>
              </a:rPr>
              <a:t> WELLBEING</a:t>
            </a:r>
            <a:endParaRPr lang="fr-FR" sz="4400" dirty="0">
              <a:latin typeface="Colart Standard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A6A620-298E-4607-9A39-C7816A2A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4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00C11B2-F949-4148-A128-EAA8E877A67B}"/>
              </a:ext>
            </a:extLst>
          </p:cNvPr>
          <p:cNvSpPr txBox="1"/>
          <p:nvPr/>
        </p:nvSpPr>
        <p:spPr>
          <a:xfrm>
            <a:off x="1201599" y="4042123"/>
            <a:ext cx="1156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0265"/>
            <a:r>
              <a:rPr lang="en-US" sz="32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Colart China activate donations in the community </a:t>
            </a:r>
            <a:endParaRPr lang="fr-FR" sz="3200" dirty="0">
              <a:solidFill>
                <a:prstClr val="black"/>
              </a:solidFill>
              <a:latin typeface="Colart Standard" pitchFamily="50" charset="0"/>
              <a:cs typeface="Calibri" panose="020F050202020403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7735CBE1-B3EB-47F5-9F85-A9BE9B89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942" y="380729"/>
            <a:ext cx="6053972" cy="930952"/>
          </a:xfrm>
          <a:noFill/>
        </p:spPr>
        <p:txBody>
          <a:bodyPr>
            <a:normAutofit/>
          </a:bodyPr>
          <a:lstStyle/>
          <a:p>
            <a:r>
              <a:rPr lang="fr-FR" sz="4595" b="1" dirty="0">
                <a:solidFill>
                  <a:schemeClr val="accent4"/>
                </a:solidFill>
                <a:latin typeface="Colart Standard" pitchFamily="50" charset="0"/>
                <a:ea typeface="Arial" charset="0"/>
                <a:cs typeface="Arial" charset="0"/>
              </a:rPr>
              <a:t>SOCIAL WELLBEING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6F6DE6A8-F136-44C1-8D42-A2AB7BB7DB67}"/>
              </a:ext>
            </a:extLst>
          </p:cNvPr>
          <p:cNvCxnSpPr>
            <a:cxnSpLocks/>
          </p:cNvCxnSpPr>
          <p:nvPr/>
        </p:nvCxnSpPr>
        <p:spPr>
          <a:xfrm>
            <a:off x="927942" y="340790"/>
            <a:ext cx="74244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extérieur, personne, tente&#10;&#10;Description générée automatiquement">
            <a:extLst>
              <a:ext uri="{FF2B5EF4-FFF2-40B4-BE49-F238E27FC236}">
                <a16:creationId xmlns="" xmlns:a16="http://schemas.microsoft.com/office/drawing/2014/main" id="{05ED4AC1-A44C-4EBB-B45A-66520B2AC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"/>
          <a:stretch/>
        </p:blipFill>
        <p:spPr>
          <a:xfrm>
            <a:off x="82032" y="4838842"/>
            <a:ext cx="12027935" cy="8900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91A58D3-FAD3-4A51-A56A-3D5CFC6D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D5C93F-B376-4D57-88D7-D555EF9D0CF0}"/>
              </a:ext>
            </a:extLst>
          </p:cNvPr>
          <p:cNvSpPr/>
          <p:nvPr/>
        </p:nvSpPr>
        <p:spPr>
          <a:xfrm>
            <a:off x="927942" y="1691666"/>
            <a:ext cx="11068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/>
            <a:r>
              <a:rPr lang="fr-FR" sz="3200" dirty="0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Distribution of </a:t>
            </a:r>
            <a:r>
              <a:rPr lang="fr-FR" sz="3200" dirty="0" err="1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chocolate</a:t>
            </a:r>
            <a:r>
              <a:rPr lang="fr-FR" sz="3200" dirty="0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 for </a:t>
            </a:r>
            <a:r>
              <a:rPr lang="fr-FR" sz="3200" dirty="0" err="1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Easter</a:t>
            </a:r>
            <a:r>
              <a:rPr lang="fr-FR" sz="3200" dirty="0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 in </a:t>
            </a:r>
            <a:r>
              <a:rPr lang="fr-FR" sz="3200" dirty="0" err="1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Colart</a:t>
            </a:r>
            <a:r>
              <a:rPr lang="fr-FR" sz="3200" dirty="0">
                <a:solidFill>
                  <a:prstClr val="black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 Le Mans  </a:t>
            </a:r>
            <a:endParaRPr lang="fr-FR" sz="2800" dirty="0">
              <a:solidFill>
                <a:prstClr val="black"/>
              </a:solidFill>
              <a:latin typeface="Colart Standard" pitchFamily="50" charset="0"/>
              <a:ea typeface="Arial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E74CF6C-CE53-4665-9F11-AC3B9B806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511" y="2913276"/>
            <a:ext cx="3643527" cy="48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re 1">
            <a:extLst>
              <a:ext uri="{FF2B5EF4-FFF2-40B4-BE49-F238E27FC236}">
                <a16:creationId xmlns="" xmlns:a16="http://schemas.microsoft.com/office/drawing/2014/main" id="{7735CBE1-B3EB-47F5-9F85-A9BE9B89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942" y="380729"/>
            <a:ext cx="6053972" cy="930952"/>
          </a:xfrm>
          <a:noFill/>
        </p:spPr>
        <p:txBody>
          <a:bodyPr>
            <a:normAutofit/>
          </a:bodyPr>
          <a:lstStyle/>
          <a:p>
            <a:r>
              <a:rPr lang="fr-FR" sz="4595" b="1" dirty="0">
                <a:solidFill>
                  <a:schemeClr val="accent4"/>
                </a:solidFill>
                <a:latin typeface="Colart Standard" pitchFamily="50" charset="0"/>
                <a:ea typeface="Arial" charset="0"/>
                <a:cs typeface="Arial" charset="0"/>
              </a:rPr>
              <a:t>SOCIAL WELLBEING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6F6DE6A8-F136-44C1-8D42-A2AB7BB7DB67}"/>
              </a:ext>
            </a:extLst>
          </p:cNvPr>
          <p:cNvCxnSpPr>
            <a:cxnSpLocks/>
          </p:cNvCxnSpPr>
          <p:nvPr/>
        </p:nvCxnSpPr>
        <p:spPr>
          <a:xfrm>
            <a:off x="927942" y="340790"/>
            <a:ext cx="742444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plafond, intérieur, mur, fenêtre&#10;&#10;Description générée automatiquement">
            <a:extLst>
              <a:ext uri="{FF2B5EF4-FFF2-40B4-BE49-F238E27FC236}">
                <a16:creationId xmlns="" xmlns:a16="http://schemas.microsoft.com/office/drawing/2014/main" id="{AD8BB0A0-FE3B-49A5-911D-342C9DADB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28" y="9863713"/>
            <a:ext cx="8690915" cy="5813386"/>
          </a:xfrm>
          <a:prstGeom prst="rect">
            <a:avLst/>
          </a:prstGeom>
        </p:spPr>
      </p:pic>
      <p:pic>
        <p:nvPicPr>
          <p:cNvPr id="9" name="Image 8" descr="Une image contenant personne&#10;&#10;Description générée automatiquement">
            <a:extLst>
              <a:ext uri="{FF2B5EF4-FFF2-40B4-BE49-F238E27FC236}">
                <a16:creationId xmlns="" xmlns:a16="http://schemas.microsoft.com/office/drawing/2014/main" id="{DF2E4A82-8301-4B7B-8BA3-486E4800A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64" y="2553749"/>
            <a:ext cx="7214379" cy="61122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38BB448-8DE3-4002-87B8-DD21DF7DBEC6}"/>
              </a:ext>
            </a:extLst>
          </p:cNvPr>
          <p:cNvSpPr txBox="1"/>
          <p:nvPr/>
        </p:nvSpPr>
        <p:spPr>
          <a:xfrm>
            <a:off x="927942" y="9037471"/>
            <a:ext cx="1136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Colart Standard" pitchFamily="50" charset="0"/>
              </a:rPr>
              <a:t>Posting</a:t>
            </a:r>
            <a:r>
              <a:rPr lang="fr-FR" sz="3200" dirty="0">
                <a:latin typeface="Colart Standard" pitchFamily="50" charset="0"/>
              </a:rPr>
              <a:t> </a:t>
            </a:r>
            <a:r>
              <a:rPr lang="fr-FR" sz="3200" dirty="0" err="1">
                <a:latin typeface="Colart Standard" pitchFamily="50" charset="0"/>
              </a:rPr>
              <a:t>Easter</a:t>
            </a:r>
            <a:r>
              <a:rPr lang="fr-FR" sz="3200" dirty="0">
                <a:latin typeface="Colart Standard" pitchFamily="50" charset="0"/>
              </a:rPr>
              <a:t> </a:t>
            </a:r>
            <a:r>
              <a:rPr lang="fr-FR" sz="3200" dirty="0" err="1">
                <a:latin typeface="Colart Standard" pitchFamily="50" charset="0"/>
              </a:rPr>
              <a:t>Eggs</a:t>
            </a:r>
            <a:r>
              <a:rPr lang="fr-FR" sz="3200" dirty="0">
                <a:latin typeface="Colart Standard" pitchFamily="50" charset="0"/>
              </a:rPr>
              <a:t> to people on </a:t>
            </a:r>
            <a:r>
              <a:rPr lang="fr-FR" sz="3200" dirty="0" err="1">
                <a:latin typeface="Colart Standard" pitchFamily="50" charset="0"/>
              </a:rPr>
              <a:t>Furlough</a:t>
            </a:r>
            <a:r>
              <a:rPr lang="fr-FR" sz="3200" dirty="0">
                <a:latin typeface="Colart Standard" pitchFamily="50" charset="0"/>
              </a:rPr>
              <a:t> in </a:t>
            </a:r>
            <a:r>
              <a:rPr lang="fr-FR" sz="3200" dirty="0" err="1">
                <a:latin typeface="Colart Standard" pitchFamily="50" charset="0"/>
              </a:rPr>
              <a:t>Colart</a:t>
            </a:r>
            <a:r>
              <a:rPr lang="fr-FR" sz="3200" dirty="0">
                <a:latin typeface="Colart Standard" pitchFamily="50" charset="0"/>
              </a:rPr>
              <a:t> </a:t>
            </a:r>
            <a:r>
              <a:rPr lang="fr-FR" sz="3200" dirty="0" err="1">
                <a:latin typeface="Colart Standard" pitchFamily="50" charset="0"/>
              </a:rPr>
              <a:t>Minehead</a:t>
            </a:r>
            <a:r>
              <a:rPr lang="fr-FR" sz="3200" dirty="0">
                <a:latin typeface="Colart Standard" pitchFamily="50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B6E796-6D11-4E05-A042-7FBA0186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893E6638-2281-4CDE-8875-1FB0D12DC47A}"/>
              </a:ext>
            </a:extLst>
          </p:cNvPr>
          <p:cNvCxnSpPr>
            <a:cxnSpLocks/>
          </p:cNvCxnSpPr>
          <p:nvPr/>
        </p:nvCxnSpPr>
        <p:spPr>
          <a:xfrm>
            <a:off x="1290070" y="443211"/>
            <a:ext cx="7424445" cy="0"/>
          </a:xfrm>
          <a:prstGeom prst="line">
            <a:avLst/>
          </a:prstGeom>
          <a:ln>
            <a:solidFill>
              <a:srgbClr val="153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8FD67D-F37C-481F-B3B0-06CED9F5BB51}"/>
              </a:ext>
            </a:extLst>
          </p:cNvPr>
          <p:cNvSpPr/>
          <p:nvPr/>
        </p:nvSpPr>
        <p:spPr>
          <a:xfrm>
            <a:off x="1290070" y="505735"/>
            <a:ext cx="9066550" cy="799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/>
            <a:r>
              <a:rPr lang="fr-FR" sz="4595" b="1" dirty="0">
                <a:solidFill>
                  <a:srgbClr val="153C7D"/>
                </a:solidFill>
                <a:latin typeface="Colart Standard" pitchFamily="50" charset="0"/>
                <a:ea typeface="Arial" charset="0"/>
                <a:cs typeface="Arial" charset="0"/>
              </a:rPr>
              <a:t>QUESTIONS OR COMMENTS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AAC691-0B9B-4655-9450-C8EF4A18E1B4}"/>
              </a:ext>
            </a:extLst>
          </p:cNvPr>
          <p:cNvSpPr/>
          <p:nvPr/>
        </p:nvSpPr>
        <p:spPr>
          <a:xfrm>
            <a:off x="1352593" y="1581434"/>
            <a:ext cx="10556378" cy="110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/>
            <a:r>
              <a:rPr lang="en-US" sz="3282" dirty="0">
                <a:solidFill>
                  <a:srgbClr val="153C7D"/>
                </a:solidFill>
                <a:latin typeface="Colart Standard" pitchFamily="50" charset="0"/>
                <a:cs typeface="Arial" panose="020B0604020202020204" pitchFamily="34" charset="0"/>
              </a:rPr>
              <a:t>Feel free to contact your </a:t>
            </a:r>
            <a:r>
              <a:rPr lang="en-US" sz="3282" b="1" dirty="0">
                <a:solidFill>
                  <a:srgbClr val="153C7D"/>
                </a:solidFill>
                <a:latin typeface="Colart Standard" pitchFamily="50" charset="0"/>
                <a:cs typeface="Arial" panose="020B0604020202020204" pitchFamily="34" charset="0"/>
              </a:rPr>
              <a:t>wellbeing ambassador </a:t>
            </a:r>
            <a:r>
              <a:rPr lang="en-US" sz="3282" dirty="0">
                <a:solidFill>
                  <a:srgbClr val="153C7D"/>
                </a:solidFill>
                <a:latin typeface="Colart Standard" pitchFamily="50" charset="0"/>
                <a:cs typeface="Arial" panose="020B0604020202020204" pitchFamily="34" charset="0"/>
              </a:rPr>
              <a:t>if you have any questions, comments or ideas:</a:t>
            </a:r>
            <a:endParaRPr lang="fr-FR" sz="3282" dirty="0">
              <a:solidFill>
                <a:srgbClr val="153C7D"/>
              </a:solidFill>
              <a:latin typeface="Colart Standard" pitchFamily="50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26772A28-FDFD-4093-87D4-ACFF168D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7168" y="15066909"/>
            <a:ext cx="2532185" cy="865482"/>
          </a:xfrm>
        </p:spPr>
        <p:txBody>
          <a:bodyPr/>
          <a:lstStyle/>
          <a:p>
            <a:pPr defTabSz="750265"/>
            <a:fld id="{3A457368-8508-4181-91E7-B8DB147D8FCC}" type="slidenum">
              <a:rPr lang="fr-FR">
                <a:solidFill>
                  <a:prstClr val="black">
                    <a:tint val="75000"/>
                  </a:prstClr>
                </a:solidFill>
                <a:latin typeface="Colart Standard" pitchFamily="50" charset="0"/>
              </a:rPr>
              <a:pPr defTabSz="750265"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  <a:latin typeface="Colart Standard" pitchFamily="50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5F2FC6BF-D235-434C-A7DA-A9DA3A41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53912"/>
              </p:ext>
            </p:extLst>
          </p:nvPr>
        </p:nvGraphicFramePr>
        <p:xfrm>
          <a:off x="1211386" y="3113318"/>
          <a:ext cx="9769229" cy="1195358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638899">
                  <a:extLst>
                    <a:ext uri="{9D8B030D-6E8A-4147-A177-3AD203B41FA5}">
                      <a16:colId xmlns="" xmlns:a16="http://schemas.microsoft.com/office/drawing/2014/main" val="3503872247"/>
                    </a:ext>
                  </a:extLst>
                </a:gridCol>
                <a:gridCol w="5130330">
                  <a:extLst>
                    <a:ext uri="{9D8B030D-6E8A-4147-A177-3AD203B41FA5}">
                      <a16:colId xmlns="" xmlns:a16="http://schemas.microsoft.com/office/drawing/2014/main" val="2411470431"/>
                    </a:ext>
                  </a:extLst>
                </a:gridCol>
              </a:tblGrid>
              <a:tr h="598989">
                <a:tc gridSpan="2"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WELLBEING COORDINATOR - FRANCE</a:t>
                      </a:r>
                    </a:p>
                  </a:txBody>
                  <a:tcPr marL="150055" marR="150055" marT="75028" marB="75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7162262"/>
                  </a:ext>
                </a:extLst>
              </a:tr>
              <a:tr h="833902">
                <a:tc gridSpan="2">
                  <a:txBody>
                    <a:bodyPr/>
                    <a:lstStyle/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Carole Briquet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</a:txBody>
                  <a:tcPr marL="150055" marR="150055" marT="75028" marB="75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7060099"/>
                  </a:ext>
                </a:extLst>
              </a:tr>
              <a:tr h="10520690">
                <a:tc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LE MANS</a:t>
                      </a: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Sonia </a:t>
                      </a:r>
                      <a:r>
                        <a:rPr lang="fr-FR" sz="2600" dirty="0" err="1">
                          <a:latin typeface="Colart Standard" pitchFamily="50" charset="0"/>
                          <a:cs typeface="Arial" panose="020B0604020202020204" pitchFamily="34" charset="0"/>
                        </a:rPr>
                        <a:t>Bergeot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Geoffroy Cormier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Anita David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Marc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Dumesnil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Marie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Loones</a:t>
                      </a:r>
                      <a:endParaRPr lang="fr-FR" sz="2600" b="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Line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Meziere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Delphine </a:t>
                      </a:r>
                      <a:r>
                        <a:rPr lang="fr-FR" sz="2600" b="0" dirty="0" err="1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Moquereau</a:t>
                      </a:r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r-FR" sz="2600" b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Kevin Viaud</a:t>
                      </a:r>
                    </a:p>
                    <a:p>
                      <a:endParaRPr lang="fr-FR" sz="2600" b="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endParaRPr lang="fr-FR" sz="8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fr-FR" sz="2600" baseline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 Edwards</a:t>
                      </a: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HEAD OFFICE – UK</a:t>
                      </a: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Kris </a:t>
                      </a:r>
                      <a:r>
                        <a:rPr lang="fr-FR" sz="2600" dirty="0" err="1">
                          <a:latin typeface="Colart Standard" pitchFamily="50" charset="0"/>
                          <a:cs typeface="Arial" panose="020B0604020202020204" pitchFamily="34" charset="0"/>
                        </a:rPr>
                        <a:t>Gebis</a:t>
                      </a:r>
                      <a:endParaRPr lang="fr-FR" sz="2600" dirty="0"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aseline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Charlotte Caton</a:t>
                      </a: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KIDDERMINSTER – UK</a:t>
                      </a: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Hayley Griffiths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Jan Lennon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</a:txBody>
                  <a:tcPr marL="150055" marR="150055" marT="75028" marB="75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FRANCE</a:t>
                      </a: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Elise </a:t>
                      </a:r>
                      <a:r>
                        <a:rPr lang="fr-FR" sz="2600" dirty="0" err="1">
                          <a:latin typeface="Colart Standard" pitchFamily="50" charset="0"/>
                          <a:cs typeface="Arial" panose="020B0604020202020204" pitchFamily="34" charset="0"/>
                        </a:rPr>
                        <a:t>Gerault</a:t>
                      </a:r>
                      <a:endParaRPr lang="fr-FR" sz="2600" dirty="0"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INTERNATIONAL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Manon </a:t>
                      </a:r>
                      <a:r>
                        <a:rPr lang="fr-FR" sz="2600" dirty="0" err="1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Roucan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CTAM/CHINA</a:t>
                      </a: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Lucy Zhang</a:t>
                      </a: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IBERICA</a:t>
                      </a: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Marta </a:t>
                      </a:r>
                      <a:r>
                        <a:rPr lang="fr-FR" sz="2600" dirty="0" err="1">
                          <a:latin typeface="Colart Standard" pitchFamily="50" charset="0"/>
                          <a:cs typeface="Arial" panose="020B0604020202020204" pitchFamily="34" charset="0"/>
                        </a:rPr>
                        <a:t>Tinocco</a:t>
                      </a:r>
                      <a:endParaRPr lang="fr-FR" sz="2600" dirty="0"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000099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ITALY </a:t>
                      </a:r>
                    </a:p>
                    <a:p>
                      <a:r>
                        <a:rPr lang="fr-FR" sz="260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Alice VILLANI </a:t>
                      </a:r>
                    </a:p>
                    <a:p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b="1" dirty="0">
                          <a:solidFill>
                            <a:srgbClr val="153C7D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MINEHEAD – UK</a:t>
                      </a:r>
                    </a:p>
                    <a:p>
                      <a:endParaRPr lang="fr-FR" sz="2600" b="1" dirty="0">
                        <a:solidFill>
                          <a:srgbClr val="153C7D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Amanda </a:t>
                      </a:r>
                      <a:r>
                        <a:rPr lang="fr-FR" sz="2600" dirty="0" err="1">
                          <a:latin typeface="Colart Standard" pitchFamily="50" charset="0"/>
                          <a:cs typeface="Arial" panose="020B0604020202020204" pitchFamily="34" charset="0"/>
                        </a:rPr>
                        <a:t>Giess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Mandy Rich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>
                          <a:latin typeface="Colart Standard" pitchFamily="50" charset="0"/>
                          <a:cs typeface="Arial" panose="020B0604020202020204" pitchFamily="34" charset="0"/>
                        </a:rPr>
                        <a:t>Lucy Franklin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Dave</a:t>
                      </a:r>
                      <a:r>
                        <a:rPr lang="fr-FR" sz="2600" baseline="0" dirty="0">
                          <a:solidFill>
                            <a:schemeClr val="tx1"/>
                          </a:solidFill>
                          <a:latin typeface="Colart Standard" pitchFamily="50" charset="0"/>
                          <a:cs typeface="Arial" panose="020B0604020202020204" pitchFamily="34" charset="0"/>
                        </a:rPr>
                        <a:t> Gibbs </a:t>
                      </a:r>
                      <a:endParaRPr lang="fr-FR" sz="2600" dirty="0">
                        <a:solidFill>
                          <a:schemeClr val="tx1"/>
                        </a:solidFill>
                        <a:latin typeface="Colart Standard" pitchFamily="50" charset="0"/>
                        <a:cs typeface="Arial" panose="020B0604020202020204" pitchFamily="34" charset="0"/>
                      </a:endParaRPr>
                    </a:p>
                  </a:txBody>
                  <a:tcPr marL="150055" marR="150055" marT="75028" marB="75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753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8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73A34B-C78F-42E0-9005-7E748363943A}"/>
              </a:ext>
            </a:extLst>
          </p:cNvPr>
          <p:cNvSpPr/>
          <p:nvPr/>
        </p:nvSpPr>
        <p:spPr>
          <a:xfrm>
            <a:off x="452589" y="338153"/>
            <a:ext cx="3434337" cy="8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lnSpc>
                <a:spcPct val="115000"/>
              </a:lnSpc>
              <a:spcAft>
                <a:spcPts val="924"/>
              </a:spcAft>
            </a:pPr>
            <a:r>
              <a:rPr lang="en-GB" sz="4595" b="1" dirty="0">
                <a:solidFill>
                  <a:srgbClr val="002060"/>
                </a:solidFill>
                <a:latin typeface="ITC Avant Garde Std Bk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endParaRPr lang="fr-FR" sz="4595" b="1" dirty="0">
              <a:solidFill>
                <a:srgbClr val="002060"/>
              </a:solidFill>
              <a:latin typeface="ITC Avant Garde Std Bk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29A2934F-F9CC-4D8D-850B-2774A350EDF9}"/>
              </a:ext>
            </a:extLst>
          </p:cNvPr>
          <p:cNvCxnSpPr>
            <a:cxnSpLocks/>
          </p:cNvCxnSpPr>
          <p:nvPr/>
        </p:nvCxnSpPr>
        <p:spPr>
          <a:xfrm>
            <a:off x="452589" y="338153"/>
            <a:ext cx="7424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9D2525A-748F-4374-93B2-DFCB4967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0265"/>
            <a:fld id="{3A457368-8508-4181-91E7-B8DB147D8FCC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50265"/>
              <a:t>2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522001F-9B48-4FF8-9FED-2A233690FBA2}"/>
              </a:ext>
            </a:extLst>
          </p:cNvPr>
          <p:cNvSpPr/>
          <p:nvPr/>
        </p:nvSpPr>
        <p:spPr>
          <a:xfrm>
            <a:off x="452587" y="2094409"/>
            <a:ext cx="3868898" cy="62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lnSpc>
                <a:spcPct val="115000"/>
              </a:lnSpc>
              <a:spcAft>
                <a:spcPts val="924"/>
              </a:spcAft>
            </a:pPr>
            <a:r>
              <a:rPr lang="en-GB" sz="3282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fr-FR" sz="3282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483A84C-F2D1-43E9-AD11-7D80A658C331}"/>
              </a:ext>
            </a:extLst>
          </p:cNvPr>
          <p:cNvSpPr/>
          <p:nvPr/>
        </p:nvSpPr>
        <p:spPr>
          <a:xfrm>
            <a:off x="435756" y="2970264"/>
            <a:ext cx="2979930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vision</a:t>
            </a:r>
            <a:endParaRPr lang="en-GB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ambassadors</a:t>
            </a:r>
            <a:r>
              <a:rPr lang="en-GB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6F2EB0E-1ED7-4000-AEFD-CEA11FBE09E7}"/>
              </a:ext>
            </a:extLst>
          </p:cNvPr>
          <p:cNvSpPr/>
          <p:nvPr/>
        </p:nvSpPr>
        <p:spPr>
          <a:xfrm>
            <a:off x="468924" y="4609532"/>
            <a:ext cx="4713008" cy="62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lnSpc>
                <a:spcPct val="115000"/>
              </a:lnSpc>
              <a:spcAft>
                <a:spcPts val="924"/>
              </a:spcAft>
            </a:pPr>
            <a:r>
              <a:rPr lang="en-GB" sz="3282" b="1" dirty="0">
                <a:solidFill>
                  <a:srgbClr val="00C7B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MENTAL WELLBEING</a:t>
            </a:r>
            <a:endParaRPr lang="fr-FR" sz="3282" b="1" dirty="0">
              <a:solidFill>
                <a:srgbClr val="00C7B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55952B97-AC8F-483F-BBBF-5CFB4594EA88}"/>
              </a:ext>
            </a:extLst>
          </p:cNvPr>
          <p:cNvCxnSpPr>
            <a:cxnSpLocks/>
          </p:cNvCxnSpPr>
          <p:nvPr/>
        </p:nvCxnSpPr>
        <p:spPr>
          <a:xfrm>
            <a:off x="435756" y="5292533"/>
            <a:ext cx="5384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7C4FE26-CFE5-4ECD-99FD-784C6B513BF7}"/>
              </a:ext>
            </a:extLst>
          </p:cNvPr>
          <p:cNvSpPr/>
          <p:nvPr/>
        </p:nvSpPr>
        <p:spPr>
          <a:xfrm>
            <a:off x="452587" y="5483445"/>
            <a:ext cx="4448815" cy="325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spcAft>
                <a:spcPts val="924"/>
              </a:spcAft>
            </a:pPr>
            <a:r>
              <a:rPr lang="en-GB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Woman’s day &amp; Children’s day</a:t>
            </a:r>
          </a:p>
          <a:p>
            <a:pPr defTabSz="750265">
              <a:spcAft>
                <a:spcPts val="924"/>
              </a:spcAft>
            </a:pPr>
            <a:r>
              <a:rPr lang="en-GB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 to challenge</a:t>
            </a:r>
          </a:p>
          <a:p>
            <a:pPr defTabSz="750265">
              <a:spcAft>
                <a:spcPts val="924"/>
              </a:spcAft>
            </a:pPr>
            <a:r>
              <a:rPr lang="en-GB" sz="229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</a:t>
            </a:r>
            <a:r>
              <a:rPr lang="en-GB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painting workshop</a:t>
            </a:r>
          </a:p>
          <a:p>
            <a:pPr defTabSz="750265">
              <a:spcAft>
                <a:spcPts val="924"/>
              </a:spcAft>
            </a:pPr>
            <a:r>
              <a:rPr lang="en-GB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life style lecture &amp;</a:t>
            </a:r>
          </a:p>
          <a:p>
            <a:pPr defTabSz="750265">
              <a:spcAft>
                <a:spcPts val="924"/>
              </a:spcAft>
            </a:pPr>
            <a:r>
              <a:rPr lang="fr-FR" sz="229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Leather</a:t>
            </a: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9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</a:t>
            </a: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9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50265">
              <a:spcAft>
                <a:spcPts val="924"/>
              </a:spcAft>
            </a:pP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Museum WN </a:t>
            </a:r>
            <a:r>
              <a:rPr lang="fr-FR" sz="2297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workshop</a:t>
            </a:r>
          </a:p>
          <a:p>
            <a:pPr defTabSz="750265">
              <a:spcAft>
                <a:spcPts val="924"/>
              </a:spcAft>
            </a:pPr>
            <a:endParaRPr lang="fr-FR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5EC4CFAD-D3A0-4873-AF14-1ABBE1D21E99}"/>
              </a:ext>
            </a:extLst>
          </p:cNvPr>
          <p:cNvSpPr txBox="1"/>
          <p:nvPr/>
        </p:nvSpPr>
        <p:spPr>
          <a:xfrm>
            <a:off x="4901403" y="4769237"/>
            <a:ext cx="918868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/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C473845D-7BCA-4571-A3A7-5EE6D53D36B7}"/>
              </a:ext>
            </a:extLst>
          </p:cNvPr>
          <p:cNvSpPr txBox="1"/>
          <p:nvPr/>
        </p:nvSpPr>
        <p:spPr>
          <a:xfrm>
            <a:off x="4779394" y="5233734"/>
            <a:ext cx="1040878" cy="327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>
              <a:lnSpc>
                <a:spcPct val="150000"/>
              </a:lnSpc>
            </a:pP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r" defTabSz="750265">
              <a:lnSpc>
                <a:spcPct val="150000"/>
              </a:lnSpc>
            </a:pP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r" defTabSz="750265">
              <a:lnSpc>
                <a:spcPct val="150000"/>
              </a:lnSpc>
            </a:pPr>
            <a:r>
              <a:rPr lang="fr-FR" sz="229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50000"/>
              </a:lnSpc>
            </a:pP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50000"/>
              </a:lnSpc>
            </a:pP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r" defTabSz="750265">
              <a:lnSpc>
                <a:spcPct val="150000"/>
              </a:lnSpc>
            </a:pPr>
            <a:r>
              <a:rPr lang="fr-FR" sz="229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5CD889D-3D22-4C2D-9FE6-9629CCCFB2F6}"/>
              </a:ext>
            </a:extLst>
          </p:cNvPr>
          <p:cNvSpPr/>
          <p:nvPr/>
        </p:nvSpPr>
        <p:spPr>
          <a:xfrm>
            <a:off x="363175" y="9659995"/>
            <a:ext cx="5078093" cy="62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lnSpc>
                <a:spcPct val="115000"/>
              </a:lnSpc>
              <a:spcAft>
                <a:spcPts val="924"/>
              </a:spcAft>
            </a:pPr>
            <a:r>
              <a:rPr lang="en-GB" sz="3282" b="1" dirty="0">
                <a:solidFill>
                  <a:srgbClr val="FF867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PHYSICAL WELLBEING</a:t>
            </a:r>
            <a:endParaRPr lang="fr-FR" sz="3282" b="1" dirty="0">
              <a:solidFill>
                <a:srgbClr val="FF867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="" xmlns:a16="http://schemas.microsoft.com/office/drawing/2014/main" id="{1019ECC8-5826-4333-8808-6B2828113C6E}"/>
              </a:ext>
            </a:extLst>
          </p:cNvPr>
          <p:cNvCxnSpPr>
            <a:cxnSpLocks/>
          </p:cNvCxnSpPr>
          <p:nvPr/>
        </p:nvCxnSpPr>
        <p:spPr>
          <a:xfrm>
            <a:off x="452587" y="10287031"/>
            <a:ext cx="5384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66757ACC-81FA-48DF-979C-C423E57734A8}"/>
              </a:ext>
            </a:extLst>
          </p:cNvPr>
          <p:cNvSpPr txBox="1"/>
          <p:nvPr/>
        </p:nvSpPr>
        <p:spPr>
          <a:xfrm>
            <a:off x="4863010" y="9844415"/>
            <a:ext cx="1040878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/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741C9F8-6E7F-4185-A1EB-2ABB8FD82947}"/>
              </a:ext>
            </a:extLst>
          </p:cNvPr>
          <p:cNvSpPr/>
          <p:nvPr/>
        </p:nvSpPr>
        <p:spPr>
          <a:xfrm>
            <a:off x="6206220" y="2094409"/>
            <a:ext cx="5078093" cy="62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lnSpc>
                <a:spcPct val="115000"/>
              </a:lnSpc>
              <a:spcAft>
                <a:spcPts val="924"/>
              </a:spcAft>
            </a:pPr>
            <a:r>
              <a:rPr lang="en-GB" sz="3282" b="1" dirty="0">
                <a:solidFill>
                  <a:srgbClr val="FFB8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WELLBEING</a:t>
            </a:r>
            <a:endParaRPr lang="fr-FR" sz="3282" b="1" dirty="0">
              <a:solidFill>
                <a:srgbClr val="FFB81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="" xmlns:a16="http://schemas.microsoft.com/office/drawing/2014/main" id="{C1A3B998-3953-449E-AB5D-A61A456C6869}"/>
              </a:ext>
            </a:extLst>
          </p:cNvPr>
          <p:cNvCxnSpPr>
            <a:cxnSpLocks/>
          </p:cNvCxnSpPr>
          <p:nvPr/>
        </p:nvCxnSpPr>
        <p:spPr>
          <a:xfrm>
            <a:off x="6338563" y="2776346"/>
            <a:ext cx="5384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9230C2A-31D2-4A49-BA43-F9F8CF482216}"/>
              </a:ext>
            </a:extLst>
          </p:cNvPr>
          <p:cNvSpPr/>
          <p:nvPr/>
        </p:nvSpPr>
        <p:spPr>
          <a:xfrm>
            <a:off x="6206220" y="2968154"/>
            <a:ext cx="4413378" cy="1383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 Gardening</a:t>
            </a:r>
            <a:endParaRPr lang="en-GB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Donation activities</a:t>
            </a:r>
            <a:endParaRPr lang="en-GB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Chocolate for Easter</a:t>
            </a:r>
            <a:endParaRPr lang="en-GB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88329A0E-F1AA-4265-925E-3D03BB6ECBEE}"/>
              </a:ext>
            </a:extLst>
          </p:cNvPr>
          <p:cNvSpPr txBox="1"/>
          <p:nvPr/>
        </p:nvSpPr>
        <p:spPr>
          <a:xfrm>
            <a:off x="10587749" y="2183373"/>
            <a:ext cx="1040878" cy="44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/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25D2CE92-D1C0-4AF3-8B0B-6BD15D908A94}"/>
              </a:ext>
            </a:extLst>
          </p:cNvPr>
          <p:cNvSpPr txBox="1"/>
          <p:nvPr/>
        </p:nvSpPr>
        <p:spPr>
          <a:xfrm>
            <a:off x="9814478" y="2776349"/>
            <a:ext cx="1786311" cy="16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5113A1A7-9D8B-4ACD-AAEC-C08B5F5A791F}"/>
              </a:ext>
            </a:extLst>
          </p:cNvPr>
          <p:cNvCxnSpPr>
            <a:cxnSpLocks/>
          </p:cNvCxnSpPr>
          <p:nvPr/>
        </p:nvCxnSpPr>
        <p:spPr>
          <a:xfrm>
            <a:off x="6216274" y="8866134"/>
            <a:ext cx="5384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E25EA5F-D22C-4FDB-ABB4-F1CF8C7A1D4A}"/>
              </a:ext>
            </a:extLst>
          </p:cNvPr>
          <p:cNvSpPr/>
          <p:nvPr/>
        </p:nvSpPr>
        <p:spPr>
          <a:xfrm>
            <a:off x="6272393" y="8162117"/>
            <a:ext cx="7936750" cy="62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lnSpc>
                <a:spcPct val="115000"/>
              </a:lnSpc>
              <a:spcAft>
                <a:spcPts val="924"/>
              </a:spcAft>
            </a:pPr>
            <a:r>
              <a:rPr lang="fr-FR" sz="3282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9A87888B-DDFD-4B59-8621-D7E89B96F06E}"/>
              </a:ext>
            </a:extLst>
          </p:cNvPr>
          <p:cNvSpPr txBox="1"/>
          <p:nvPr/>
        </p:nvSpPr>
        <p:spPr>
          <a:xfrm>
            <a:off x="4840398" y="2823628"/>
            <a:ext cx="1040878" cy="10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="" xmlns:a16="http://schemas.microsoft.com/office/drawing/2014/main" id="{C03C3F4F-FE40-481F-AB6D-AA1DD696B6D3}"/>
              </a:ext>
            </a:extLst>
          </p:cNvPr>
          <p:cNvCxnSpPr>
            <a:cxnSpLocks/>
          </p:cNvCxnSpPr>
          <p:nvPr/>
        </p:nvCxnSpPr>
        <p:spPr>
          <a:xfrm>
            <a:off x="496762" y="2777410"/>
            <a:ext cx="5384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28A1B3E-D0DD-4639-AE6A-C49B97321417}"/>
              </a:ext>
            </a:extLst>
          </p:cNvPr>
          <p:cNvSpPr/>
          <p:nvPr/>
        </p:nvSpPr>
        <p:spPr>
          <a:xfrm>
            <a:off x="496762" y="10581582"/>
            <a:ext cx="4100104" cy="1383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Afro Djembel session</a:t>
            </a:r>
            <a:endParaRPr lang="en-GB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50265">
              <a:spcAft>
                <a:spcPts val="924"/>
              </a:spcAft>
            </a:pPr>
            <a:r>
              <a:rPr lang="en-GB" sz="229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Healthy Eating</a:t>
            </a:r>
            <a:endParaRPr lang="en-GB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50265">
              <a:spcAft>
                <a:spcPts val="924"/>
              </a:spcAft>
            </a:pPr>
            <a:endParaRPr lang="fr-FR" sz="2297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28986D8C-C557-41B6-AAE8-916C73D874F1}"/>
              </a:ext>
            </a:extLst>
          </p:cNvPr>
          <p:cNvSpPr txBox="1"/>
          <p:nvPr/>
        </p:nvSpPr>
        <p:spPr>
          <a:xfrm>
            <a:off x="4863010" y="10581582"/>
            <a:ext cx="1040878" cy="16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50000"/>
              </a:lnSpc>
            </a:pPr>
            <a:r>
              <a:rPr lang="fr-FR" sz="229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750265">
              <a:lnSpc>
                <a:spcPct val="150000"/>
              </a:lnSpc>
            </a:pPr>
            <a:endParaRPr lang="fr-FR" sz="229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F556780-8D85-4172-99E6-F96447D7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56" y="15280264"/>
            <a:ext cx="3899213" cy="8501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7896AFB7-EA45-4CF1-92A3-85ABDD45FBE4}"/>
              </a:ext>
            </a:extLst>
          </p:cNvPr>
          <p:cNvSpPr txBox="1"/>
          <p:nvPr/>
        </p:nvSpPr>
        <p:spPr>
          <a:xfrm>
            <a:off x="10916396" y="5963213"/>
            <a:ext cx="13122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3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F0A16D45-59F4-42E1-9F81-D4191CF31216}"/>
              </a:ext>
            </a:extLst>
          </p:cNvPr>
          <p:cNvSpPr txBox="1"/>
          <p:nvPr/>
        </p:nvSpPr>
        <p:spPr>
          <a:xfrm>
            <a:off x="6272392" y="5930876"/>
            <a:ext cx="464400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/>
              <a:t>WELLBEING AMBASSADORS</a:t>
            </a:r>
            <a:r>
              <a:rPr lang="fr-FR" sz="2300"/>
              <a:t>	                                  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BED6479-0E39-40AD-BBB9-3EADA752DB16}"/>
              </a:ext>
            </a:extLst>
          </p:cNvPr>
          <p:cNvSpPr txBox="1"/>
          <p:nvPr/>
        </p:nvSpPr>
        <p:spPr>
          <a:xfrm>
            <a:off x="10694680" y="8259756"/>
            <a:ext cx="18141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875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15876" y="3931452"/>
            <a:ext cx="6121319" cy="723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0265">
              <a:lnSpc>
                <a:spcPct val="150000"/>
              </a:lnSpc>
            </a:pPr>
            <a:r>
              <a:rPr lang="en-US" sz="525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During the first semester of 2021 , </a:t>
            </a:r>
          </a:p>
          <a:p>
            <a:pPr algn="ctr" defTabSz="750265">
              <a:lnSpc>
                <a:spcPct val="150000"/>
              </a:lnSpc>
            </a:pPr>
            <a:r>
              <a:rPr lang="en-US" sz="525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We have added </a:t>
            </a:r>
            <a:r>
              <a:rPr lang="en-US" sz="5251" dirty="0" err="1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colour</a:t>
            </a:r>
            <a:r>
              <a:rPr lang="en-US" sz="525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 to our lives, and this is not the end ...</a:t>
            </a:r>
            <a:endParaRPr lang="fr-FR" sz="5251" dirty="0">
              <a:solidFill>
                <a:prstClr val="white"/>
              </a:solidFill>
              <a:latin typeface="Colart Standard" pitchFamily="50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C08D07F-41B2-49FA-8A96-83F33B19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6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B59C526-D531-4482-9258-D21D2B6017E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878" y="7301654"/>
            <a:ext cx="7579881" cy="16526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0CCBF5A-DC4C-4BC2-BAAB-A9D763A649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99" y="9453210"/>
            <a:ext cx="9542802" cy="6802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3303803-4036-4022-B5A2-332DD953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518" y="1683180"/>
            <a:ext cx="10358837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56305" indent="-5210" defTabSz="1500530">
              <a:spcAft>
                <a:spcPts val="1231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dirty="0">
                <a:solidFill>
                  <a:srgbClr val="153C7D"/>
                </a:solidFill>
                <a:latin typeface="Colart Standard" pitchFamily="50" charset="0"/>
                <a:ea typeface="BatangChe" panose="020B0503020000020004" pitchFamily="49" charset="-127"/>
                <a:cs typeface="Calibri" panose="020F0502020204030204" pitchFamily="34" charset="0"/>
              </a:rPr>
              <a:t>Inspiring Colart’s People Through Living Up To Our Promises By Focusing On Their Wellbeing</a:t>
            </a:r>
          </a:p>
        </p:txBody>
      </p:sp>
      <p:sp>
        <p:nvSpPr>
          <p:cNvPr id="11" name="Autre processus 10">
            <a:extLst>
              <a:ext uri="{FF2B5EF4-FFF2-40B4-BE49-F238E27FC236}">
                <a16:creationId xmlns="" xmlns:a16="http://schemas.microsoft.com/office/drawing/2014/main" id="{BA47AD1C-6E45-495D-9F7B-376725A5858E}"/>
              </a:ext>
            </a:extLst>
          </p:cNvPr>
          <p:cNvSpPr/>
          <p:nvPr/>
        </p:nvSpPr>
        <p:spPr>
          <a:xfrm>
            <a:off x="919071" y="3479922"/>
            <a:ext cx="10030283" cy="4389591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12542" tIns="56271" rIns="112542" bIns="56271" anchor="ctr" anchorCtr="0" compatLnSpc="1">
            <a:noAutofit/>
          </a:bodyPr>
          <a:lstStyle/>
          <a:p>
            <a:pPr indent="153698" algn="ctr" defTabSz="1500530">
              <a:spcAft>
                <a:spcPts val="1231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1C1C1C"/>
                </a:solidFill>
                <a:latin typeface="Colart Standard" pitchFamily="50" charset="0"/>
                <a:cs typeface="Arial" panose="020B0604020202020204" pitchFamily="34" charset="0"/>
              </a:rPr>
              <a:t>OUR WISH</a:t>
            </a:r>
          </a:p>
          <a:p>
            <a:pPr marL="281349" indent="-281349" defTabSz="1500530">
              <a:spcAft>
                <a:spcPts val="1231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Making each person ENGAGED and PROUD both in their personal and professional lives</a:t>
            </a:r>
          </a:p>
          <a:p>
            <a:pPr marL="281349" indent="-281349" defTabSz="1500530">
              <a:spcAft>
                <a:spcPts val="1231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Building TEAM SPIRIT and collective social and environmental commitment</a:t>
            </a:r>
          </a:p>
          <a:p>
            <a:pPr marL="281349" indent="-281349" defTabSz="1500530">
              <a:spcAft>
                <a:spcPts val="1231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Supporting END-TO-END WELLBEING (mental, physical, spiritual and emotional) in and out of Colart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919071" y="8536833"/>
            <a:ext cx="10030283" cy="6728235"/>
            <a:chOff x="274311" y="5219650"/>
            <a:chExt cx="6312416" cy="2996425"/>
          </a:xfrm>
        </p:grpSpPr>
        <p:sp>
          <p:nvSpPr>
            <p:cNvPr id="13" name="Rectangle 16">
              <a:extLst>
                <a:ext uri="{FF2B5EF4-FFF2-40B4-BE49-F238E27FC236}">
                  <a16:creationId xmlns="" xmlns:a16="http://schemas.microsoft.com/office/drawing/2014/main" id="{DAAB184D-7694-4DBE-8B59-7BF28ADC05A4}"/>
                </a:ext>
              </a:extLst>
            </p:cNvPr>
            <p:cNvSpPr/>
            <p:nvPr/>
          </p:nvSpPr>
          <p:spPr>
            <a:xfrm>
              <a:off x="274311" y="5219650"/>
              <a:ext cx="6312416" cy="748800"/>
            </a:xfrm>
            <a:prstGeom prst="wav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12542" tIns="56271" rIns="112542" bIns="56271" anchor="ctr" anchorCtr="0" compatLnSpc="1">
              <a:noAutofit/>
            </a:bodyPr>
            <a:lstStyle/>
            <a:p>
              <a:pPr marL="153698" algn="ctr" defTabSz="1500530">
                <a:spcAft>
                  <a:spcPts val="98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dirty="0">
                  <a:solidFill>
                    <a:schemeClr val="bg1"/>
                  </a:solidFill>
                  <a:latin typeface="Colart Standard" pitchFamily="50" charset="0"/>
                  <a:cs typeface="Calibri" panose="020F0502020204030204" pitchFamily="34" charset="0"/>
                </a:rPr>
                <a:t>Sharing common values : the values of Colart and the values of art</a:t>
              </a:r>
              <a:endParaRPr lang="fr-FR" sz="2800" b="1" cap="small" dirty="0">
                <a:solidFill>
                  <a:schemeClr val="bg1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="" xmlns:a16="http://schemas.microsoft.com/office/drawing/2014/main" id="{DAAB184D-7694-4DBE-8B59-7BF28ADC05A4}"/>
                </a:ext>
              </a:extLst>
            </p:cNvPr>
            <p:cNvSpPr/>
            <p:nvPr/>
          </p:nvSpPr>
          <p:spPr>
            <a:xfrm>
              <a:off x="274311" y="5954951"/>
              <a:ext cx="6312416" cy="748284"/>
            </a:xfrm>
            <a:prstGeom prst="wav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12542" tIns="56271" rIns="112542" bIns="56271" anchor="ctr" anchorCtr="0" compatLnSpc="1">
              <a:noAutofit/>
            </a:bodyPr>
            <a:lstStyle/>
            <a:p>
              <a:pPr marL="153698" algn="ctr" defTabSz="1500530">
                <a:spcAft>
                  <a:spcPts val="98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dirty="0">
                  <a:solidFill>
                    <a:schemeClr val="bg1"/>
                  </a:solidFill>
                  <a:latin typeface="Colart Standard" pitchFamily="50" charset="0"/>
                  <a:cs typeface="Calibri" panose="020F0502020204030204" pitchFamily="34" charset="0"/>
                </a:rPr>
                <a:t>Sustainably develop our relationship with each other and our environment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="" xmlns:a16="http://schemas.microsoft.com/office/drawing/2014/main" id="{DAAB184D-7694-4DBE-8B59-7BF28ADC05A4}"/>
                </a:ext>
              </a:extLst>
            </p:cNvPr>
            <p:cNvSpPr/>
            <p:nvPr/>
          </p:nvSpPr>
          <p:spPr>
            <a:xfrm>
              <a:off x="274311" y="6713869"/>
              <a:ext cx="6312416" cy="748800"/>
            </a:xfrm>
            <a:prstGeom prst="wav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12542" tIns="56271" rIns="112542" bIns="56271" anchor="ctr" anchorCtr="0" compatLnSpc="1">
              <a:noAutofit/>
            </a:bodyPr>
            <a:lstStyle/>
            <a:p>
              <a:pPr marL="153698" algn="ctr" defTabSz="1500530">
                <a:spcAft>
                  <a:spcPts val="98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dirty="0">
                  <a:solidFill>
                    <a:schemeClr val="bg1"/>
                  </a:solidFill>
                  <a:latin typeface="Colart Standard" pitchFamily="50" charset="0"/>
                  <a:ea typeface="Arial" charset="0"/>
                  <a:cs typeface="Calibri" panose="020F0502020204030204" pitchFamily="34" charset="0"/>
                </a:rPr>
                <a:t>Succeed together in the long term to re-energise &amp; share in the beauty/creativity of art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="" xmlns:a16="http://schemas.microsoft.com/office/drawing/2014/main" id="{DAAB184D-7694-4DBE-8B59-7BF28ADC05A4}"/>
                </a:ext>
              </a:extLst>
            </p:cNvPr>
            <p:cNvSpPr/>
            <p:nvPr/>
          </p:nvSpPr>
          <p:spPr>
            <a:xfrm>
              <a:off x="274311" y="7467275"/>
              <a:ext cx="6312416" cy="748800"/>
            </a:xfrm>
            <a:prstGeom prst="wav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12542" tIns="56271" rIns="112542" bIns="56271" anchor="ctr" anchorCtr="0" compatLnSpc="1">
              <a:noAutofit/>
            </a:bodyPr>
            <a:lstStyle/>
            <a:p>
              <a:pPr marL="153698" algn="ctr" defTabSz="1500530">
                <a:spcAft>
                  <a:spcPts val="98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dirty="0">
                  <a:solidFill>
                    <a:schemeClr val="bg1"/>
                  </a:solidFill>
                  <a:latin typeface="Colart Standard" pitchFamily="50" charset="0"/>
                  <a:ea typeface="Arial" charset="0"/>
                  <a:cs typeface="Calibri" panose="020F0502020204030204" pitchFamily="34" charset="0"/>
                </a:rPr>
                <a:t>Value our work and leverage our skills &amp; energy to maximise the wellbeing of the greatest number</a:t>
              </a:r>
            </a:p>
          </p:txBody>
        </p:sp>
      </p:grp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4FFCE600-AD3C-4F3F-8F10-25CAD6AF0654}"/>
              </a:ext>
            </a:extLst>
          </p:cNvPr>
          <p:cNvCxnSpPr>
            <a:cxnSpLocks/>
          </p:cNvCxnSpPr>
          <p:nvPr/>
        </p:nvCxnSpPr>
        <p:spPr>
          <a:xfrm>
            <a:off x="919074" y="350347"/>
            <a:ext cx="7424445" cy="0"/>
          </a:xfrm>
          <a:prstGeom prst="line">
            <a:avLst/>
          </a:prstGeom>
          <a:ln>
            <a:solidFill>
              <a:srgbClr val="153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1E7312B-2476-41DE-BCFA-023C95087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530" r="75680">
                        <a14:foregroundMark x1="44385" y1="46341" x2="44385" y2="46341"/>
                        <a14:foregroundMark x1="43316" y1="21951" x2="43316" y2="2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36" r="17926"/>
          <a:stretch/>
        </p:blipFill>
        <p:spPr>
          <a:xfrm>
            <a:off x="9856108" y="7250330"/>
            <a:ext cx="1866969" cy="192787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7A8F3039-B3A9-4EBF-B830-AB3FDA532357}"/>
              </a:ext>
            </a:extLst>
          </p:cNvPr>
          <p:cNvSpPr txBox="1"/>
          <p:nvPr/>
        </p:nvSpPr>
        <p:spPr>
          <a:xfrm>
            <a:off x="739903" y="528635"/>
            <a:ext cx="7424445" cy="79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95" b="1" dirty="0">
                <a:solidFill>
                  <a:srgbClr val="153C7D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0FA6940-026A-444D-984D-C63D8E7C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FC6C-832E-4357-A193-D652030A7D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FD8B518-DD98-49A4-9F95-A241FA1277FE}"/>
              </a:ext>
            </a:extLst>
          </p:cNvPr>
          <p:cNvSpPr txBox="1"/>
          <p:nvPr/>
        </p:nvSpPr>
        <p:spPr>
          <a:xfrm>
            <a:off x="220133" y="0"/>
            <a:ext cx="119718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olart Standard" pitchFamily="50" charset="0"/>
            </a:endParaRPr>
          </a:p>
          <a:p>
            <a:pPr algn="ctr"/>
            <a:endParaRPr lang="en-US" sz="3200" dirty="0">
              <a:latin typeface="Colart Standard" pitchFamily="50" charset="0"/>
            </a:endParaRPr>
          </a:p>
          <a:p>
            <a:pPr algn="ctr"/>
            <a:endParaRPr lang="en-US" sz="3200" dirty="0">
              <a:latin typeface="Colart Standard" pitchFamily="50" charset="0"/>
            </a:endParaRPr>
          </a:p>
          <a:p>
            <a:pPr marL="457200"/>
            <a:r>
              <a:rPr lang="en-US" sz="2800" dirty="0">
                <a:latin typeface="Colart Standard" pitchFamily="50" charset="0"/>
              </a:rPr>
              <a:t>Our wellbeing ambassadors are the ones that make the difference with respect to our ongoing wellbeing activity so first and foremost we are pleased to welcome three new ambassadors: </a:t>
            </a:r>
          </a:p>
          <a:p>
            <a:pPr algn="ctr"/>
            <a:endParaRPr lang="en-US" sz="2800" dirty="0">
              <a:latin typeface="Colart Standard" pitchFamily="50" charset="0"/>
            </a:endParaRPr>
          </a:p>
          <a:p>
            <a:pPr indent="457200"/>
            <a:r>
              <a:rPr lang="en-US" sz="2800" b="1" dirty="0">
                <a:solidFill>
                  <a:srgbClr val="002060"/>
                </a:solidFill>
                <a:latin typeface="Colart Standard" pitchFamily="50" charset="0"/>
              </a:rPr>
              <a:t>Italy </a:t>
            </a:r>
            <a:r>
              <a:rPr lang="en-US" sz="2800" b="1" dirty="0">
                <a:solidFill>
                  <a:srgbClr val="000099"/>
                </a:solidFill>
                <a:latin typeface="Colart Standard" pitchFamily="50" charset="0"/>
              </a:rPr>
              <a:t>: </a:t>
            </a:r>
            <a:r>
              <a:rPr lang="en-US" sz="2800" dirty="0">
                <a:latin typeface="Colart Standard" pitchFamily="50" charset="0"/>
              </a:rPr>
              <a:t>Alice Villani </a:t>
            </a:r>
          </a:p>
          <a:p>
            <a:pPr indent="457200"/>
            <a:endParaRPr lang="en-US" sz="2800" dirty="0">
              <a:latin typeface="Colart Standard" pitchFamily="50" charset="0"/>
            </a:endParaRPr>
          </a:p>
          <a:p>
            <a:pPr indent="457200"/>
            <a:r>
              <a:rPr lang="en-US" sz="2800" b="1" dirty="0">
                <a:solidFill>
                  <a:srgbClr val="002060"/>
                </a:solidFill>
                <a:latin typeface="Colart Standard" pitchFamily="50" charset="0"/>
              </a:rPr>
              <a:t>London Hub:  </a:t>
            </a:r>
            <a:r>
              <a:rPr lang="en-US" sz="2800" dirty="0">
                <a:latin typeface="Colart Standard" pitchFamily="50" charset="0"/>
              </a:rPr>
              <a:t>Charlotte Caton and Kris Gebis </a:t>
            </a:r>
          </a:p>
          <a:p>
            <a:endParaRPr lang="fr-FR" sz="4000" dirty="0">
              <a:latin typeface="Colart Standard" pitchFamily="50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1C6BDAC-8884-41F1-9F18-50209520D826}"/>
              </a:ext>
            </a:extLst>
          </p:cNvPr>
          <p:cNvSpPr txBox="1"/>
          <p:nvPr/>
        </p:nvSpPr>
        <p:spPr>
          <a:xfrm>
            <a:off x="651630" y="5616296"/>
            <a:ext cx="11108872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olart Standard" pitchFamily="50" charset="0"/>
              </a:rPr>
              <a:t>An interview of Kris Gebis : </a:t>
            </a:r>
          </a:p>
          <a:p>
            <a:endParaRPr lang="fr-FR" sz="2400" dirty="0">
              <a:latin typeface="Colart Standard" pitchFamily="50" charset="0"/>
            </a:endParaRPr>
          </a:p>
          <a:p>
            <a:r>
              <a:rPr lang="en-US" sz="2400" b="1" i="1" dirty="0">
                <a:latin typeface="Colart Standard" pitchFamily="50" charset="0"/>
              </a:rPr>
              <a:t>Kris, What does Wellbeing mean to you ?</a:t>
            </a:r>
          </a:p>
          <a:p>
            <a:endParaRPr lang="en-US" sz="2400" dirty="0">
              <a:latin typeface="Colart Standard" pitchFamily="50" charset="0"/>
            </a:endParaRPr>
          </a:p>
          <a:p>
            <a:r>
              <a:rPr lang="en-US" sz="2200" dirty="0">
                <a:latin typeface="Colart Standard" pitchFamily="50" charset="0"/>
              </a:rPr>
              <a:t>To me, Wellbeing is understood as experiencing life satisfaction across different factors, such as economic, social or personal. In a work context it is about having a good day, being empowered and fit to achieve my potential. </a:t>
            </a:r>
          </a:p>
          <a:p>
            <a:r>
              <a:rPr lang="en-US" sz="2400" dirty="0">
                <a:latin typeface="Colart Standard" pitchFamily="50" charset="0"/>
              </a:rPr>
              <a:t>	</a:t>
            </a:r>
          </a:p>
          <a:p>
            <a:r>
              <a:rPr lang="en-US" sz="2400" b="1" i="1" dirty="0">
                <a:latin typeface="Colart Standard" pitchFamily="50" charset="0"/>
              </a:rPr>
              <a:t>What sort of Wellbeing initiatives and activities has the Wellbeing team launched in Head Office?</a:t>
            </a:r>
          </a:p>
          <a:p>
            <a:endParaRPr lang="en-US" sz="2400" dirty="0">
              <a:latin typeface="Colart Standard" pitchFamily="50" charset="0"/>
            </a:endParaRPr>
          </a:p>
          <a:p>
            <a:r>
              <a:rPr lang="en-US" sz="2200" dirty="0">
                <a:latin typeface="Colart Standard" pitchFamily="50" charset="0"/>
              </a:rPr>
              <a:t>There are all sorts of different initiatives and activities that contribute to the Wellbeing of our employees such as quiet/meditation zone in the head office. The London Hub project initiatives are to organize Welcome Drinks in September, Elephant Space is purchasing a BBQ which will allow us to gather all together and engage as a team - this is a great way to meet colleagues and provide some work/life balance to our routine.   Furthermore, there is a Wellbeing even calendar which is a great way of planning ahead some events, for example for Halloween, Christmas etc. </a:t>
            </a:r>
          </a:p>
          <a:p>
            <a:endParaRPr lang="en-US" sz="2400" dirty="0">
              <a:latin typeface="Colart Standard" pitchFamily="50" charset="0"/>
            </a:endParaRPr>
          </a:p>
          <a:p>
            <a:r>
              <a:rPr lang="en-US" sz="2400" b="1" i="1" dirty="0">
                <a:latin typeface="Colart Standard" pitchFamily="50" charset="0"/>
              </a:rPr>
              <a:t>What has been the most exciting, interesting or important initiative that you have seen the Wellbeing team perform?</a:t>
            </a:r>
          </a:p>
          <a:p>
            <a:endParaRPr lang="en-US" sz="2400" dirty="0">
              <a:latin typeface="Colart Standard" pitchFamily="50" charset="0"/>
            </a:endParaRPr>
          </a:p>
          <a:p>
            <a:r>
              <a:rPr lang="en-US" sz="2200" dirty="0">
                <a:latin typeface="Colart Standard" pitchFamily="50" charset="0"/>
              </a:rPr>
              <a:t>The very interesting/exciting and, undoubtedly, important initiative was recently shared by Jan Lennon. It is to inspire and 'wake up' the inner artist by designing a Christmas Card Challenge 2021. This was a fantastic idea to introduce people to the world of art and engage in collaborative activity. In a way, this initiative will contribute to the wellbeing due to the fact that any artistic activity is proven to help in stress reduction and relaxation. </a:t>
            </a:r>
            <a:endParaRPr lang="fr-FR" sz="2000" dirty="0">
              <a:latin typeface="Colart Standard" pitchFamily="50" charset="0"/>
            </a:endParaRPr>
          </a:p>
        </p:txBody>
      </p:sp>
      <p:cxnSp>
        <p:nvCxnSpPr>
          <p:cNvPr id="7" name="Connecteur droit 16">
            <a:extLst>
              <a:ext uri="{FF2B5EF4-FFF2-40B4-BE49-F238E27FC236}">
                <a16:creationId xmlns="" xmlns:a16="http://schemas.microsoft.com/office/drawing/2014/main" id="{2C323FBB-5B02-47CD-A20D-EE2988D3308A}"/>
              </a:ext>
            </a:extLst>
          </p:cNvPr>
          <p:cNvCxnSpPr>
            <a:cxnSpLocks/>
          </p:cNvCxnSpPr>
          <p:nvPr/>
        </p:nvCxnSpPr>
        <p:spPr>
          <a:xfrm>
            <a:off x="919074" y="350347"/>
            <a:ext cx="7424445" cy="0"/>
          </a:xfrm>
          <a:prstGeom prst="line">
            <a:avLst/>
          </a:prstGeom>
          <a:ln>
            <a:solidFill>
              <a:srgbClr val="153C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7">
            <a:extLst>
              <a:ext uri="{FF2B5EF4-FFF2-40B4-BE49-F238E27FC236}">
                <a16:creationId xmlns="" xmlns:a16="http://schemas.microsoft.com/office/drawing/2014/main" id="{2948816B-481C-4610-8725-E5544F9CEF27}"/>
              </a:ext>
            </a:extLst>
          </p:cNvPr>
          <p:cNvSpPr txBox="1"/>
          <p:nvPr/>
        </p:nvSpPr>
        <p:spPr>
          <a:xfrm>
            <a:off x="739903" y="528635"/>
            <a:ext cx="9340268" cy="79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95" b="1" dirty="0">
                <a:solidFill>
                  <a:srgbClr val="153C7D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OUR NEW AMBASSADORS</a:t>
            </a:r>
          </a:p>
        </p:txBody>
      </p:sp>
      <p:pic>
        <p:nvPicPr>
          <p:cNvPr id="10" name="Image 5" descr="Une image contenant personne, cravate, homme, mur&#10;&#10;Description générée automatiquement">
            <a:extLst>
              <a:ext uri="{FF2B5EF4-FFF2-40B4-BE49-F238E27FC236}">
                <a16:creationId xmlns="" xmlns:a16="http://schemas.microsoft.com/office/drawing/2014/main" id="{0F1CC9E6-F176-4CAD-B028-50616C4C2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6" y="4106837"/>
            <a:ext cx="2233084" cy="27093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47E649-9929-4E5C-9913-48426965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67C1C3-C0FF-436B-8538-C48FF6D0214C}"/>
              </a:ext>
            </a:extLst>
          </p:cNvPr>
          <p:cNvSpPr txBox="1"/>
          <p:nvPr/>
        </p:nvSpPr>
        <p:spPr>
          <a:xfrm>
            <a:off x="2706376" y="6688554"/>
            <a:ext cx="6912000" cy="281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0265"/>
            <a:r>
              <a:rPr lang="fr-FR" sz="886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Arial" charset="0"/>
              </a:rPr>
              <a:t> </a:t>
            </a:r>
            <a:r>
              <a:rPr lang="fr-FR" sz="8861" dirty="0">
                <a:solidFill>
                  <a:prstClr val="white"/>
                </a:solidFill>
                <a:latin typeface="Colart Standard" pitchFamily="50" charset="0"/>
                <a:ea typeface="Arial" charset="0"/>
                <a:cs typeface="Calibri" panose="020F0502020204030204" pitchFamily="34" charset="0"/>
              </a:rPr>
              <a:t>MENTAL WELLBEING</a:t>
            </a:r>
            <a:endParaRPr lang="en-US" sz="8861" dirty="0">
              <a:solidFill>
                <a:prstClr val="black"/>
              </a:solidFill>
              <a:latin typeface="Colart Standard" pitchFamily="50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62BBBAC-3A88-40F6-B7F9-0AA4A895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62772" y="362758"/>
            <a:ext cx="7551997" cy="809197"/>
            <a:chOff x="-87681" y="206062"/>
            <a:chExt cx="4601998" cy="493104"/>
          </a:xfrm>
        </p:grpSpPr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4FFCE600-AD3C-4F3F-8F10-25CAD6AF0654}"/>
                </a:ext>
              </a:extLst>
            </p:cNvPr>
            <p:cNvCxnSpPr>
              <a:cxnSpLocks/>
            </p:cNvCxnSpPr>
            <p:nvPr/>
          </p:nvCxnSpPr>
          <p:spPr>
            <a:xfrm>
              <a:off x="-9954" y="206062"/>
              <a:ext cx="452427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A8F3039-B3A9-4EBF-B830-AB3FDA532357}"/>
                </a:ext>
              </a:extLst>
            </p:cNvPr>
            <p:cNvSpPr txBox="1"/>
            <p:nvPr/>
          </p:nvSpPr>
          <p:spPr>
            <a:xfrm>
              <a:off x="-87681" y="212001"/>
              <a:ext cx="4357102" cy="48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r>
                <a:rPr lang="fr-FR" sz="4595" b="1" dirty="0">
                  <a:solidFill>
                    <a:srgbClr val="2DCCD3"/>
                  </a:solidFill>
                  <a:latin typeface="Colart Standard" pitchFamily="50" charset="0"/>
                  <a:ea typeface="Arial" charset="0"/>
                  <a:cs typeface="Arial" charset="0"/>
                </a:rPr>
                <a:t>MENTAL WELLBEING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2767F579-B58D-4F32-9F56-ED53631424BE}"/>
                </a:ext>
              </a:extLst>
            </p:cNvPr>
            <p:cNvSpPr txBox="1"/>
            <p:nvPr/>
          </p:nvSpPr>
          <p:spPr>
            <a:xfrm>
              <a:off x="-87681" y="455583"/>
              <a:ext cx="3967357" cy="19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endParaRPr lang="fr-FR" sz="1477" dirty="0">
                <a:solidFill>
                  <a:prstClr val="black"/>
                </a:solidFill>
                <a:latin typeface="Colart Standard" pitchFamily="50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2" name="Afbeelding 9">
            <a:extLst>
              <a:ext uri="{FF2B5EF4-FFF2-40B4-BE49-F238E27FC236}">
                <a16:creationId xmlns="" xmlns:a16="http://schemas.microsoft.com/office/drawing/2014/main" id="{C9342359-9CD1-435E-A433-49BABEC2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725" y="8468797"/>
            <a:ext cx="7424445" cy="742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47AEE7E-1C07-4B34-BCDF-6BEDE47D3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832" y="2492326"/>
            <a:ext cx="6549696" cy="436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D808C36-28C1-46AF-9F86-D7A183788DE9}"/>
              </a:ext>
            </a:extLst>
          </p:cNvPr>
          <p:cNvSpPr txBox="1"/>
          <p:nvPr/>
        </p:nvSpPr>
        <p:spPr>
          <a:xfrm>
            <a:off x="7373307" y="2152480"/>
            <a:ext cx="45268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50265"/>
            <a:r>
              <a:rPr lang="en-US" sz="2800" b="1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  <a:t>Woman’s day and Children’s day in Colart Tianjin:</a:t>
            </a:r>
          </a:p>
          <a:p>
            <a:pPr algn="just" defTabSz="750265"/>
            <a:r>
              <a:rPr lang="en-US" sz="2800" b="1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prstClr val="black"/>
              </a:solidFill>
              <a:latin typeface="Colart Standard" pitchFamily="50" charset="0"/>
              <a:cs typeface="Arial" panose="020B0604020202020204" pitchFamily="34" charset="0"/>
            </a:endParaRPr>
          </a:p>
          <a:p>
            <a:pPr defTabSz="750265"/>
            <a:r>
              <a:rPr lang="en-US" sz="2800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  <a:t>Like every 1st June, children in China celebrate International Children’s Day. It is almost a holiday in the schools; so the children take advantage of this moment to carry out playful activities, performances, shows… </a:t>
            </a:r>
            <a:br>
              <a:rPr lang="en-US" sz="2800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</a:br>
            <a:endParaRPr lang="en-US" sz="2800" dirty="0">
              <a:solidFill>
                <a:prstClr val="black"/>
              </a:solidFill>
              <a:latin typeface="Colart Standard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3ACD29-679B-4529-B831-528799DB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A32A760-A690-499D-8FB8-D6F8EC727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24" y="10200447"/>
            <a:ext cx="2565676" cy="26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62772" y="362758"/>
            <a:ext cx="7551997" cy="809197"/>
            <a:chOff x="-87681" y="206062"/>
            <a:chExt cx="4601998" cy="493104"/>
          </a:xfrm>
        </p:grpSpPr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4FFCE600-AD3C-4F3F-8F10-25CAD6AF0654}"/>
                </a:ext>
              </a:extLst>
            </p:cNvPr>
            <p:cNvCxnSpPr>
              <a:cxnSpLocks/>
            </p:cNvCxnSpPr>
            <p:nvPr/>
          </p:nvCxnSpPr>
          <p:spPr>
            <a:xfrm>
              <a:off x="-9954" y="206062"/>
              <a:ext cx="452427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A8F3039-B3A9-4EBF-B830-AB3FDA532357}"/>
                </a:ext>
              </a:extLst>
            </p:cNvPr>
            <p:cNvSpPr txBox="1"/>
            <p:nvPr/>
          </p:nvSpPr>
          <p:spPr>
            <a:xfrm>
              <a:off x="-87681" y="212001"/>
              <a:ext cx="4357102" cy="48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r>
                <a:rPr lang="fr-FR" sz="4595" b="1" dirty="0">
                  <a:solidFill>
                    <a:srgbClr val="2DCCD3"/>
                  </a:solidFill>
                  <a:latin typeface="Colart Standard" pitchFamily="50" charset="0"/>
                  <a:ea typeface="Arial" charset="0"/>
                  <a:cs typeface="Arial" charset="0"/>
                </a:rPr>
                <a:t>MENTAL WELLBEING</a:t>
              </a:r>
            </a:p>
          </p:txBody>
        </p:sp>
      </p:grpSp>
      <p:pic>
        <p:nvPicPr>
          <p:cNvPr id="12" name="Afbeelding 9">
            <a:extLst>
              <a:ext uri="{FF2B5EF4-FFF2-40B4-BE49-F238E27FC236}">
                <a16:creationId xmlns="" xmlns:a16="http://schemas.microsoft.com/office/drawing/2014/main" id="{C9342359-9CD1-435E-A433-49BABEC2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6594" y="9890197"/>
            <a:ext cx="6427909" cy="636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47AEE7E-1C07-4B34-BCDF-6BEDE47D3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97" y="1588179"/>
            <a:ext cx="11037006" cy="788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D808C36-28C1-46AF-9F86-D7A183788DE9}"/>
              </a:ext>
            </a:extLst>
          </p:cNvPr>
          <p:cNvSpPr txBox="1"/>
          <p:nvPr/>
        </p:nvSpPr>
        <p:spPr>
          <a:xfrm>
            <a:off x="253938" y="9934699"/>
            <a:ext cx="4696434" cy="693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50265"/>
            <a:r>
              <a:rPr lang="en-US" sz="2800" b="1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Choose to challenge for woman’s day : </a:t>
            </a:r>
          </a:p>
          <a:p>
            <a:pPr algn="just" defTabSz="750265"/>
            <a:endParaRPr lang="en-US" sz="2800" b="1" dirty="0">
              <a:solidFill>
                <a:prstClr val="black"/>
              </a:solidFill>
              <a:latin typeface="Colart Standard" pitchFamily="50" charset="0"/>
              <a:cs typeface="Calibri" panose="020F0502020204030204" pitchFamily="34" charset="0"/>
            </a:endParaRPr>
          </a:p>
          <a:p>
            <a:pPr algn="just" defTabSz="750265"/>
            <a:r>
              <a:rPr lang="en-US" sz="28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March 8 is International Women’s Rights Day. Worldwide, it resonates as an invitation, an appeal, an incentive to act for gender equality, and more broadly for diversity and inclusion. This year, </a:t>
            </a:r>
            <a:r>
              <a:rPr lang="en-US" sz="2800" dirty="0">
                <a:latin typeface="Colart Standard" pitchFamily="50" charset="0"/>
                <a:cs typeface="Calibri" panose="020F0502020204030204" pitchFamily="34" charset="0"/>
              </a:rPr>
              <a:t>the ambition </a:t>
            </a:r>
            <a:r>
              <a:rPr lang="en-US" sz="2800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holds in three words: </a:t>
            </a:r>
            <a:r>
              <a:rPr lang="en-US" sz="2800" b="1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choose to challenge.</a:t>
            </a:r>
            <a:endParaRPr lang="en-US" sz="2800" dirty="0">
              <a:solidFill>
                <a:prstClr val="black"/>
              </a:solidFill>
              <a:latin typeface="Colart Standard" pitchFamily="50" charset="0"/>
              <a:cs typeface="Calibri" panose="020F0502020204030204" pitchFamily="34" charset="0"/>
            </a:endParaRPr>
          </a:p>
          <a:p>
            <a:pPr defTabSz="750265"/>
            <a:r>
              <a:rPr lang="en-US" sz="2626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  <a:t/>
            </a:r>
            <a:br>
              <a:rPr lang="en-US" sz="2626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</a:br>
            <a:endParaRPr lang="en-US" sz="2626" dirty="0">
              <a:solidFill>
                <a:prstClr val="black"/>
              </a:solidFill>
              <a:latin typeface="Colart Standard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2B5CFCF-8EB7-4BA7-AC01-239C2C6B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1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62772" y="362758"/>
            <a:ext cx="7551997" cy="809197"/>
            <a:chOff x="-87681" y="206062"/>
            <a:chExt cx="4601998" cy="493104"/>
          </a:xfrm>
        </p:grpSpPr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4FFCE600-AD3C-4F3F-8F10-25CAD6AF0654}"/>
                </a:ext>
              </a:extLst>
            </p:cNvPr>
            <p:cNvCxnSpPr>
              <a:cxnSpLocks/>
            </p:cNvCxnSpPr>
            <p:nvPr/>
          </p:nvCxnSpPr>
          <p:spPr>
            <a:xfrm>
              <a:off x="-9954" y="206062"/>
              <a:ext cx="452427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A8F3039-B3A9-4EBF-B830-AB3FDA532357}"/>
                </a:ext>
              </a:extLst>
            </p:cNvPr>
            <p:cNvSpPr txBox="1"/>
            <p:nvPr/>
          </p:nvSpPr>
          <p:spPr>
            <a:xfrm>
              <a:off x="-87681" y="212001"/>
              <a:ext cx="4357102" cy="48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r>
                <a:rPr lang="fr-FR" sz="4595" b="1" dirty="0">
                  <a:solidFill>
                    <a:srgbClr val="2DCCD3"/>
                  </a:solidFill>
                  <a:latin typeface="Colart Standard" pitchFamily="50" charset="0"/>
                  <a:ea typeface="Arial" charset="0"/>
                  <a:cs typeface="Arial" charset="0"/>
                </a:rPr>
                <a:t>MENTAL WELLBEING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47AEE7E-1C07-4B34-BCDF-6BEDE47D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046" y="3788714"/>
            <a:ext cx="8939906" cy="1053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D808C36-28C1-46AF-9F86-D7A183788DE9}"/>
              </a:ext>
            </a:extLst>
          </p:cNvPr>
          <p:cNvSpPr txBox="1"/>
          <p:nvPr/>
        </p:nvSpPr>
        <p:spPr>
          <a:xfrm>
            <a:off x="862772" y="1783862"/>
            <a:ext cx="11223359" cy="139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50265"/>
            <a:r>
              <a:rPr lang="en-US" sz="3200" b="1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Color and painting workshop in  Colart Tianjin </a:t>
            </a:r>
          </a:p>
          <a:p>
            <a:pPr defTabSz="750265"/>
            <a:r>
              <a:rPr lang="en-US" sz="2626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  <a:t/>
            </a:r>
            <a:br>
              <a:rPr lang="en-US" sz="2626" dirty="0">
                <a:solidFill>
                  <a:prstClr val="black"/>
                </a:solidFill>
                <a:latin typeface="Colart Standard" pitchFamily="50" charset="0"/>
                <a:cs typeface="Arial" panose="020B0604020202020204" pitchFamily="34" charset="0"/>
              </a:rPr>
            </a:br>
            <a:endParaRPr lang="en-US" sz="2626" dirty="0">
              <a:solidFill>
                <a:prstClr val="black"/>
              </a:solidFill>
              <a:latin typeface="Colart Standard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DF0C8CB-1AA7-45F5-AC81-777339ED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862772" y="362758"/>
            <a:ext cx="7551997" cy="809197"/>
            <a:chOff x="-87681" y="206062"/>
            <a:chExt cx="4601998" cy="493104"/>
          </a:xfrm>
        </p:grpSpPr>
        <p:cxnSp>
          <p:nvCxnSpPr>
            <p:cNvPr id="4" name="Connecteur droit 3">
              <a:extLst>
                <a:ext uri="{FF2B5EF4-FFF2-40B4-BE49-F238E27FC236}">
                  <a16:creationId xmlns="" xmlns:a16="http://schemas.microsoft.com/office/drawing/2014/main" id="{4FFCE600-AD3C-4F3F-8F10-25CAD6AF0654}"/>
                </a:ext>
              </a:extLst>
            </p:cNvPr>
            <p:cNvCxnSpPr>
              <a:cxnSpLocks/>
            </p:cNvCxnSpPr>
            <p:nvPr/>
          </p:nvCxnSpPr>
          <p:spPr>
            <a:xfrm>
              <a:off x="-9954" y="206062"/>
              <a:ext cx="452427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7A8F3039-B3A9-4EBF-B830-AB3FDA532357}"/>
                </a:ext>
              </a:extLst>
            </p:cNvPr>
            <p:cNvSpPr txBox="1"/>
            <p:nvPr/>
          </p:nvSpPr>
          <p:spPr>
            <a:xfrm>
              <a:off x="-87681" y="212001"/>
              <a:ext cx="4357102" cy="48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0265"/>
              <a:r>
                <a:rPr lang="fr-FR" sz="4595" b="1" dirty="0">
                  <a:solidFill>
                    <a:srgbClr val="2DCCD3"/>
                  </a:solidFill>
                  <a:latin typeface="Colart Standard" pitchFamily="50" charset="0"/>
                  <a:ea typeface="Arial" charset="0"/>
                  <a:cs typeface="Arial" charset="0"/>
                </a:rPr>
                <a:t>MENTAL WELLBEING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47AEE7E-1C07-4B34-BCDF-6BEDE47D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7775" y="6237416"/>
            <a:ext cx="3389826" cy="684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D808C36-28C1-46AF-9F86-D7A183788DE9}"/>
              </a:ext>
            </a:extLst>
          </p:cNvPr>
          <p:cNvSpPr txBox="1"/>
          <p:nvPr/>
        </p:nvSpPr>
        <p:spPr>
          <a:xfrm>
            <a:off x="862772" y="1647298"/>
            <a:ext cx="1122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0265"/>
            <a:r>
              <a:rPr lang="en-US" sz="3200" b="1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Painting a landscape with Laurent </a:t>
            </a:r>
            <a:r>
              <a:rPr lang="en-US" sz="3200" b="1" dirty="0" err="1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Blandin</a:t>
            </a:r>
            <a:r>
              <a:rPr lang="en-US" sz="3200" b="1" dirty="0">
                <a:solidFill>
                  <a:prstClr val="black"/>
                </a:solidFill>
                <a:latin typeface="Colart Standard" pitchFamily="50" charset="0"/>
                <a:cs typeface="Calibri" panose="020F0502020204030204" pitchFamily="34" charset="0"/>
              </a:rPr>
              <a:t> (artist) </a:t>
            </a:r>
          </a:p>
        </p:txBody>
      </p:sp>
      <p:pic>
        <p:nvPicPr>
          <p:cNvPr id="7" name="Image 6" descr="Une image contenant texte, intérieur, personne, table&#10;&#10;Description générée automatiquement">
            <a:extLst>
              <a:ext uri="{FF2B5EF4-FFF2-40B4-BE49-F238E27FC236}">
                <a16:creationId xmlns="" xmlns:a16="http://schemas.microsoft.com/office/drawing/2014/main" id="{7C6A57CA-D1B5-47FC-9DD3-CA61668B6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416"/>
            <a:ext cx="4317775" cy="8721050"/>
          </a:xfrm>
          <a:prstGeom prst="rect">
            <a:avLst/>
          </a:prstGeom>
        </p:spPr>
      </p:pic>
      <p:pic>
        <p:nvPicPr>
          <p:cNvPr id="19" name="Image 18" descr="Une image contenant texte, posant, cadre&#10;&#10;Description générée automatiquement">
            <a:extLst>
              <a:ext uri="{FF2B5EF4-FFF2-40B4-BE49-F238E27FC236}">
                <a16:creationId xmlns="" xmlns:a16="http://schemas.microsoft.com/office/drawing/2014/main" id="{1C0566FD-1303-4225-A252-66F761709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94" y="2498814"/>
            <a:ext cx="5535206" cy="3738601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2444B2B1-EA6E-4F1F-B9A2-B333499FB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2126"/>
            <a:ext cx="7707600" cy="4055922"/>
          </a:xfrm>
          <a:prstGeom prst="rect">
            <a:avLst/>
          </a:prstGeom>
        </p:spPr>
      </p:pic>
      <p:pic>
        <p:nvPicPr>
          <p:cNvPr id="23" name="Image 22" descr="Une image contenant personne, intérieur&#10;&#10;Description générée automatiquement">
            <a:extLst>
              <a:ext uri="{FF2B5EF4-FFF2-40B4-BE49-F238E27FC236}">
                <a16:creationId xmlns="" xmlns:a16="http://schemas.microsoft.com/office/drawing/2014/main" id="{3D90323E-7A61-4D16-8304-809D93D78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152"/>
            <a:ext cx="3135086" cy="37472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CACB73F-6D24-4621-8728-DF0F8554653C}"/>
              </a:ext>
            </a:extLst>
          </p:cNvPr>
          <p:cNvSpPr txBox="1"/>
          <p:nvPr/>
        </p:nvSpPr>
        <p:spPr>
          <a:xfrm>
            <a:off x="8177043" y="5675586"/>
            <a:ext cx="3685126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lart Standard" pitchFamily="50" charset="0"/>
              </a:rPr>
              <a:t>“The wellbeing painting workshop allows to discover the use of products manufactured within the company while discovering a pictorial technique and awakens employees to art”</a:t>
            </a:r>
          </a:p>
          <a:p>
            <a:pPr algn="just"/>
            <a:endParaRPr lang="en-US" sz="3200" dirty="0">
              <a:latin typeface="Colart Standard" pitchFamily="50" charset="0"/>
            </a:endParaRPr>
          </a:p>
          <a:p>
            <a:pPr algn="just"/>
            <a:r>
              <a:rPr lang="en-US" sz="3200" dirty="0">
                <a:latin typeface="Colart Standard" pitchFamily="50" charset="0"/>
              </a:rPr>
              <a:t>- By Laurent </a:t>
            </a:r>
            <a:r>
              <a:rPr lang="en-US" sz="3200" dirty="0" err="1">
                <a:latin typeface="Colart Standard" pitchFamily="50" charset="0"/>
              </a:rPr>
              <a:t>Blandin</a:t>
            </a:r>
            <a:r>
              <a:rPr lang="en-US" sz="3200" dirty="0">
                <a:latin typeface="Colart Standard" pitchFamily="50" charset="0"/>
              </a:rPr>
              <a:t>, </a:t>
            </a:r>
            <a:r>
              <a:rPr lang="en-US" sz="3200" dirty="0" err="1">
                <a:latin typeface="Colart Standard" pitchFamily="50" charset="0"/>
              </a:rPr>
              <a:t>Colart</a:t>
            </a:r>
            <a:r>
              <a:rPr lang="en-US" sz="3200" dirty="0">
                <a:latin typeface="Colart Standard" pitchFamily="50" charset="0"/>
              </a:rPr>
              <a:t> France </a:t>
            </a:r>
            <a:endParaRPr lang="fr-FR" sz="3200" dirty="0">
              <a:latin typeface="Colart Standard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47A5EFB8-2C9F-4F45-935D-E778565E0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9237" y="4756109"/>
            <a:ext cx="856996" cy="5847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A170B8-ECFA-48F9-8427-07EF3487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7368-8508-4181-91E7-B8DB147D8F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olart">
      <a:dk1>
        <a:sysClr val="windowText" lastClr="000000"/>
      </a:dk1>
      <a:lt1>
        <a:sysClr val="window" lastClr="FFFFFF"/>
      </a:lt1>
      <a:dk2>
        <a:srgbClr val="115E67"/>
      </a:dk2>
      <a:lt2>
        <a:srgbClr val="E7E6E6"/>
      </a:lt2>
      <a:accent1>
        <a:srgbClr val="2DCCD3"/>
      </a:accent1>
      <a:accent2>
        <a:srgbClr val="FF8674"/>
      </a:accent2>
      <a:accent3>
        <a:srgbClr val="D7C4B7"/>
      </a:accent3>
      <a:accent4>
        <a:srgbClr val="FFB81C"/>
      </a:accent4>
      <a:accent5>
        <a:srgbClr val="00C7B1"/>
      </a:accent5>
      <a:accent6>
        <a:srgbClr val="115E67"/>
      </a:accent6>
      <a:hlink>
        <a:srgbClr val="CE0037"/>
      </a:hlink>
      <a:folHlink>
        <a:srgbClr val="FF58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Colart">
      <a:dk1>
        <a:sysClr val="windowText" lastClr="000000"/>
      </a:dk1>
      <a:lt1>
        <a:sysClr val="window" lastClr="FFFFFF"/>
      </a:lt1>
      <a:dk2>
        <a:srgbClr val="115E67"/>
      </a:dk2>
      <a:lt2>
        <a:srgbClr val="E7E6E6"/>
      </a:lt2>
      <a:accent1>
        <a:srgbClr val="2DCCD3"/>
      </a:accent1>
      <a:accent2>
        <a:srgbClr val="FF8674"/>
      </a:accent2>
      <a:accent3>
        <a:srgbClr val="D7C4B7"/>
      </a:accent3>
      <a:accent4>
        <a:srgbClr val="FFB81C"/>
      </a:accent4>
      <a:accent5>
        <a:srgbClr val="00C7B1"/>
      </a:accent5>
      <a:accent6>
        <a:srgbClr val="115E67"/>
      </a:accent6>
      <a:hlink>
        <a:srgbClr val="CE0037"/>
      </a:hlink>
      <a:folHlink>
        <a:srgbClr val="FF58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</TotalTime>
  <Words>744</Words>
  <Application>Microsoft Office PowerPoint</Application>
  <PresentationFormat>Personnalisé</PresentationFormat>
  <Paragraphs>189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PHYSICAL WELLBEING</vt:lpstr>
      <vt:lpstr>Présentation PowerPoint</vt:lpstr>
      <vt:lpstr>Présentation PowerPoint</vt:lpstr>
      <vt:lpstr>SOCIAL WELLBEING</vt:lpstr>
      <vt:lpstr>SOCIAL WELLBEING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for the first trimerster</dc:title>
  <dc:creator>Mathilde SIECZKAREK</dc:creator>
  <cp:lastModifiedBy>CAROLE BRIQUET</cp:lastModifiedBy>
  <cp:revision>63</cp:revision>
  <cp:lastPrinted>2021-07-29T07:59:04Z</cp:lastPrinted>
  <dcterms:created xsi:type="dcterms:W3CDTF">2021-07-13T07:57:18Z</dcterms:created>
  <dcterms:modified xsi:type="dcterms:W3CDTF">2021-07-29T09:28:34Z</dcterms:modified>
</cp:coreProperties>
</file>