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sldIdLst>
    <p:sldId id="2146847780" r:id="rId5"/>
    <p:sldId id="2146847824" r:id="rId6"/>
    <p:sldId id="2146847834" r:id="rId7"/>
    <p:sldId id="2146847833" r:id="rId8"/>
    <p:sldId id="2146847823" r:id="rId9"/>
    <p:sldId id="2146847828" r:id="rId10"/>
    <p:sldId id="2146847831" r:id="rId11"/>
    <p:sldId id="2146847832" r:id="rId12"/>
    <p:sldId id="2146847829" r:id="rId13"/>
    <p:sldId id="2146847820" r:id="rId14"/>
    <p:sldId id="2146847835" r:id="rId15"/>
    <p:sldId id="2146847825" r:id="rId16"/>
    <p:sldId id="2146847826" r:id="rId17"/>
    <p:sldId id="2146847827" r:id="rId18"/>
    <p:sldId id="2146847819" r:id="rId19"/>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C942A15-523D-D245-5F88-810688EA37EF}" name="Susana Ng" initials="SN" userId="S::susana.ng@colart.com::a5527448-6ba0-4840-bf57-5d7b1f5a2849" providerId="AD"/>
  <p188:author id="{FDF8EA26-CC8D-C3CE-FBDC-0A112D7871B3}" name="Agostina Capria" initials="AC" userId="S::agostina.capria@ColArt.com::465ceeea-fb29-4b3d-88a8-b14e002e4525" providerId="AD"/>
  <p188:author id="{3529CA30-65F4-6B64-5895-775ECB55729E}" name="Rebecca Byrne" initials="RB" userId="S::rebecca.byrne@ColArt.com::2104f416-ab90-4b4a-bc67-284dbe21dd84" providerId="AD"/>
  <p188:author id="{81C00138-34DA-026A-6B22-BC9FA40D707D}" name="Jean Brooke Sumner" initials="JS" userId="S::jean.brookesumner@colart.com::79d253a9-4cc5-4b6e-8da8-b0242c8e8841" providerId="AD"/>
  <p188:author id="{73975539-16F9-47A5-39BD-8200FE5281CF}" name="Marta Tinoco De Faria" initials="MF" userId="S::marta.tinoco@colart.com::6512d35c-678b-410d-87d6-3a48b0f16d33" providerId="AD"/>
  <p188:author id="{4ACC817C-5F59-F2BE-3194-F945C79BD32C}" name="Susana Ng" initials="SN" userId="S::susana.ng@ColArt.com::a5527448-6ba0-4840-bf57-5d7b1f5a2849" providerId="AD"/>
  <p188:author id="{B1EA687D-266D-9856-9ED4-4CE97F2B5363}" name="Agency Four" initials="AF" userId="S::stuart_agencyfour.co.uk#ext#@colart365.onmicrosoft.com::15bd7555-90df-4636-931c-be5b1580282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tephanie Eldred" initials="SE" lastIdx="12" clrIdx="0">
    <p:extLst>
      <p:ext uri="{19B8F6BF-5375-455C-9EA6-DF929625EA0E}">
        <p15:presenceInfo xmlns:p15="http://schemas.microsoft.com/office/powerpoint/2012/main" userId="S::stephanie.eldred@ColArt.com::3b5bba1d-3556-4c6e-83f9-54589e426869" providerId="AD"/>
      </p:ext>
    </p:extLst>
  </p:cmAuthor>
  <p:cmAuthor id="2" name="Sebastian Bucholski" initials="SB" lastIdx="3" clrIdx="1">
    <p:extLst>
      <p:ext uri="{19B8F6BF-5375-455C-9EA6-DF929625EA0E}">
        <p15:presenceInfo xmlns:p15="http://schemas.microsoft.com/office/powerpoint/2012/main" userId="S::sebastian.bucholski@ColArt.com::9c45da87-1d05-48be-89bf-0b1dac19d99f" providerId="AD"/>
      </p:ext>
    </p:extLst>
  </p:cmAuthor>
  <p:cmAuthor id="3" name="Marta Tinoco De Faria" initials="MTDF" lastIdx="1" clrIdx="2">
    <p:extLst>
      <p:ext uri="{19B8F6BF-5375-455C-9EA6-DF929625EA0E}">
        <p15:presenceInfo xmlns:p15="http://schemas.microsoft.com/office/powerpoint/2012/main" userId="S::marta.tinoco@ColArt.com::6512d35c-678b-410d-87d6-3a48b0f16d33" providerId="AD"/>
      </p:ext>
    </p:extLst>
  </p:cmAuthor>
  <p:cmAuthor id="4" name="Susana Ng" initials="SN" lastIdx="3" clrIdx="3">
    <p:extLst>
      <p:ext uri="{19B8F6BF-5375-455C-9EA6-DF929625EA0E}">
        <p15:presenceInfo xmlns:p15="http://schemas.microsoft.com/office/powerpoint/2012/main" userId="S::susana.ng@colart.com::a5527448-6ba0-4840-bf57-5d7b1f5a28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BEAE"/>
    <a:srgbClr val="D3D1C5"/>
    <a:srgbClr val="CFCBBD"/>
    <a:srgbClr val="D7D0C7"/>
    <a:srgbClr val="E12E06"/>
    <a:srgbClr val="0A0031"/>
    <a:srgbClr val="040A6D"/>
    <a:srgbClr val="FA5C02"/>
    <a:srgbClr val="E9633A"/>
    <a:srgbClr val="EF8F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65DBA7-5878-483C-88C1-B36988C1587F}" v="3379" dt="2024-09-12T09:45:47.659"/>
    <p1510:client id="{273AA731-A540-4985-88E7-D67D843DF8D7}" v="7" dt="2024-09-12T07:52:50.878"/>
    <p1510:client id="{4541963C-90A1-4919-AD6E-E8F2151B99B2}" v="1055" dt="2024-09-11T16:03:19.411"/>
    <p1510:client id="{772F7DF2-60FE-4E98-8E5B-C1465C0AF39D}" v="5646" dt="2024-09-12T14:03:05.157"/>
    <p1510:client id="{7B1A8049-CFBE-4AC5-AE1E-AFBF23845C93}" v="10" dt="2024-09-12T14:15:41.223"/>
    <p1510:client id="{84E65702-5043-4513-A7D2-D1B79AABE0D4}" v="142" dt="2024-09-11T18:20:06.567"/>
    <p1510:client id="{BEBB4CD0-889F-49D5-833E-0446F5C9F14D}" v="1" dt="2024-09-13T13:29:15.728"/>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7" d="100"/>
          <a:sy n="57" d="100"/>
        </p:scale>
        <p:origin x="92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7739" cy="471054"/>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4023092" y="1"/>
            <a:ext cx="3077739" cy="471054"/>
          </a:xfrm>
          <a:prstGeom prst="rect">
            <a:avLst/>
          </a:prstGeom>
        </p:spPr>
        <p:txBody>
          <a:bodyPr vert="horz" lIns="91440" tIns="45720" rIns="91440" bIns="45720" rtlCol="0"/>
          <a:lstStyle>
            <a:lvl1pPr algn="r">
              <a:defRPr sz="1200" b="0" i="0">
                <a:latin typeface="Arial" panose="020B0604020202020204" pitchFamily="34" charset="0"/>
              </a:defRPr>
            </a:lvl1pPr>
          </a:lstStyle>
          <a:p>
            <a:fld id="{8201CBEA-7502-F548-962D-F64D8B9DAD3C}" type="datetimeFigureOut">
              <a:rPr lang="en-US" smtClean="0"/>
              <a:pPr/>
              <a:t>9/13/2024</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10248" y="4518203"/>
            <a:ext cx="5681980" cy="3696712"/>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917423"/>
            <a:ext cx="3077739" cy="471053"/>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4023092" y="8917423"/>
            <a:ext cx="3077739" cy="471053"/>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5373430D-5786-0E44-BF65-43840DE3E781}" type="slidenum">
              <a:rPr lang="en-US" smtClean="0"/>
              <a:pPr/>
              <a:t>‹#›</a:t>
            </a:fld>
            <a:endParaRPr lang="en-US"/>
          </a:p>
        </p:txBody>
      </p:sp>
    </p:spTree>
    <p:extLst>
      <p:ext uri="{BB962C8B-B14F-4D97-AF65-F5344CB8AC3E}">
        <p14:creationId xmlns:p14="http://schemas.microsoft.com/office/powerpoint/2010/main" val="986574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373430D-5786-0E44-BF65-43840DE3E781}" type="slidenum">
              <a:rPr lang="en-US" smtClean="0"/>
              <a:pPr/>
              <a:t>1</a:t>
            </a:fld>
            <a:endParaRPr lang="en-US"/>
          </a:p>
        </p:txBody>
      </p:sp>
    </p:spTree>
    <p:extLst>
      <p:ext uri="{BB962C8B-B14F-4D97-AF65-F5344CB8AC3E}">
        <p14:creationId xmlns:p14="http://schemas.microsoft.com/office/powerpoint/2010/main" val="2989032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a:p>
        </p:txBody>
      </p:sp>
      <p:sp>
        <p:nvSpPr>
          <p:cNvPr id="4" name="Slide Number Placeholder 3"/>
          <p:cNvSpPr>
            <a:spLocks noGrp="1"/>
          </p:cNvSpPr>
          <p:nvPr>
            <p:ph type="sldNum" sz="quarter" idx="5"/>
          </p:nvPr>
        </p:nvSpPr>
        <p:spPr/>
        <p:txBody>
          <a:bodyPr/>
          <a:lstStyle/>
          <a:p>
            <a:fld id="{5373430D-5786-0E44-BF65-43840DE3E781}" type="slidenum">
              <a:rPr lang="en-US" smtClean="0"/>
              <a:pPr/>
              <a:t>12</a:t>
            </a:fld>
            <a:endParaRPr lang="en-US"/>
          </a:p>
        </p:txBody>
      </p:sp>
    </p:spTree>
    <p:extLst>
      <p:ext uri="{BB962C8B-B14F-4D97-AF65-F5344CB8AC3E}">
        <p14:creationId xmlns:p14="http://schemas.microsoft.com/office/powerpoint/2010/main" val="121489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{Kevin]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Again, a big thank you to everyone that has been a part of this amazing Project Team.</a:t>
            </a:r>
            <a:br>
              <a:rPr lang="en-US"/>
            </a:b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As we move forward, the Winsor &amp; Newton website on Shopify will not only enhance our customer experience but also play a crucial role in achieving our strategic mid-term goals.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I am excited about the opportunities this platform presents and look forward to continuing our journey with renewed energy and focus.  Thank you.</a:t>
            </a:r>
            <a:endParaRPr lang="en-US"/>
          </a:p>
        </p:txBody>
      </p:sp>
      <p:sp>
        <p:nvSpPr>
          <p:cNvPr id="4" name="Slide Number Placeholder 3"/>
          <p:cNvSpPr>
            <a:spLocks noGrp="1"/>
          </p:cNvSpPr>
          <p:nvPr>
            <p:ph type="sldNum" sz="quarter" idx="5"/>
          </p:nvPr>
        </p:nvSpPr>
        <p:spPr/>
        <p:txBody>
          <a:bodyPr/>
          <a:lstStyle/>
          <a:p>
            <a:fld id="{5373430D-5786-0E44-BF65-43840DE3E781}" type="slidenum">
              <a:rPr lang="en-US" smtClean="0"/>
              <a:pPr/>
              <a:t>15</a:t>
            </a:fld>
            <a:endParaRPr lang="en-US"/>
          </a:p>
        </p:txBody>
      </p:sp>
    </p:spTree>
    <p:extLst>
      <p:ext uri="{BB962C8B-B14F-4D97-AF65-F5344CB8AC3E}">
        <p14:creationId xmlns:p14="http://schemas.microsoft.com/office/powerpoint/2010/main" val="2287595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{Kevin]</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Good [morning/afternoon/evening] everyone, I’m excited to share the successful launch of our new Winsor &amp; Newton website on Shopify. This is a significant milestone in our ongoing efforts to enhance our digital presence and drive growth through our brand websites.</a:t>
            </a:r>
          </a:p>
          <a:p>
            <a:pPr marL="0" marR="0">
              <a:spcBef>
                <a:spcPts val="0"/>
              </a:spcBef>
              <a:spcAft>
                <a:spcPts val="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Under our Consumer First strategic pillar, one of our key priorities was to increase the contribution of our brand websites to 10% of net sales by 2030. Our brand websites are not just online stores; they’re a direct channel through which we can meticulously manage the consumer journey and build a personal, one-to-one relationship with each consumer.</a:t>
            </a:r>
          </a:p>
          <a:p>
            <a:pPr marL="0" marR="0">
              <a:spcBef>
                <a:spcPts val="0"/>
              </a:spcBef>
              <a:spcAft>
                <a:spcPts val="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The first step in enhancing our brand websites was to migrate to a scalable, best-in-class e-commerce platform. This move aligns perfectly with our future business objectives and ambitions. Project Wisdom represents our commitment to our Perform 2030 goal.</a:t>
            </a:r>
          </a:p>
          <a:p>
            <a:pPr marL="0" marR="0">
              <a:spcBef>
                <a:spcPts val="0"/>
              </a:spcBef>
              <a:spcAft>
                <a:spcPts val="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Today, we celebrate the successful migration of our largest brand, Winsor &amp; Newton, to Shopify.</a:t>
            </a:r>
          </a:p>
          <a:p>
            <a:pPr marL="0" marR="0">
              <a:spcBef>
                <a:spcPts val="0"/>
              </a:spcBef>
              <a:spcAft>
                <a:spcPts val="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This accomplishment not only showcases our capability to adapt and innovate but also sets the stage for migrating our other brands to Shopify in 2025.</a:t>
            </a:r>
          </a:p>
          <a:p>
            <a:endParaRPr lang="en-US"/>
          </a:p>
        </p:txBody>
      </p:sp>
      <p:sp>
        <p:nvSpPr>
          <p:cNvPr id="4" name="Slide Number Placeholder 3"/>
          <p:cNvSpPr>
            <a:spLocks noGrp="1"/>
          </p:cNvSpPr>
          <p:nvPr>
            <p:ph type="sldNum" sz="quarter" idx="5"/>
          </p:nvPr>
        </p:nvSpPr>
        <p:spPr/>
        <p:txBody>
          <a:bodyPr/>
          <a:lstStyle/>
          <a:p>
            <a:fld id="{5373430D-5786-0E44-BF65-43840DE3E781}" type="slidenum">
              <a:rPr lang="en-US" smtClean="0"/>
              <a:pPr/>
              <a:t>2</a:t>
            </a:fld>
            <a:endParaRPr lang="en-US"/>
          </a:p>
        </p:txBody>
      </p:sp>
    </p:spTree>
    <p:extLst>
      <p:ext uri="{BB962C8B-B14F-4D97-AF65-F5344CB8AC3E}">
        <p14:creationId xmlns:p14="http://schemas.microsoft.com/office/powerpoint/2010/main" val="881771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{Kevin]</a:t>
            </a:r>
          </a:p>
          <a:p>
            <a:pPr marL="0" marR="0">
              <a:spcBef>
                <a:spcPts val="0"/>
              </a:spcBef>
              <a:spcAft>
                <a:spcPts val="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I want to extend a heartfelt thank you to the entire project team for their dedication and hard work in delivering this project on time. Your effort and expertise have been instrumental in making this launch a reality. Additionally, I’d like to express our gratitude to the key stakeholders for their unwavering support throughout this journey.</a:t>
            </a:r>
          </a:p>
          <a:p>
            <a:pPr marL="0" marR="0">
              <a:spcBef>
                <a:spcPts val="0"/>
              </a:spcBef>
              <a:spcAft>
                <a:spcPts val="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I will now turn it over to a few members of the Project team to share some additional insights and learnings of Project Wisdom</a:t>
            </a:r>
          </a:p>
          <a:p>
            <a:endParaRPr lang="en-US"/>
          </a:p>
        </p:txBody>
      </p:sp>
      <p:sp>
        <p:nvSpPr>
          <p:cNvPr id="4" name="Slide Number Placeholder 3"/>
          <p:cNvSpPr>
            <a:spLocks noGrp="1"/>
          </p:cNvSpPr>
          <p:nvPr>
            <p:ph type="sldNum" sz="quarter" idx="5"/>
          </p:nvPr>
        </p:nvSpPr>
        <p:spPr/>
        <p:txBody>
          <a:bodyPr/>
          <a:lstStyle/>
          <a:p>
            <a:fld id="{5373430D-5786-0E44-BF65-43840DE3E781}" type="slidenum">
              <a:rPr lang="en-US" smtClean="0"/>
              <a:pPr/>
              <a:t>3</a:t>
            </a:fld>
            <a:endParaRPr lang="en-US"/>
          </a:p>
        </p:txBody>
      </p:sp>
    </p:spTree>
    <p:extLst>
      <p:ext uri="{BB962C8B-B14F-4D97-AF65-F5344CB8AC3E}">
        <p14:creationId xmlns:p14="http://schemas.microsoft.com/office/powerpoint/2010/main" val="3217567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373430D-5786-0E44-BF65-43840DE3E781}" type="slidenum">
              <a:rPr lang="en-US" smtClean="0"/>
              <a:pPr/>
              <a:t>4</a:t>
            </a:fld>
            <a:endParaRPr lang="en-US"/>
          </a:p>
        </p:txBody>
      </p:sp>
    </p:spTree>
    <p:extLst>
      <p:ext uri="{BB962C8B-B14F-4D97-AF65-F5344CB8AC3E}">
        <p14:creationId xmlns:p14="http://schemas.microsoft.com/office/powerpoint/2010/main" val="2639938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a:effectLst/>
                <a:latin typeface="Aptos" panose="020B0004020202020204" pitchFamily="34" charset="0"/>
                <a:ea typeface="Aptos" panose="020B0004020202020204" pitchFamily="34" charset="0"/>
                <a:cs typeface="Times New Roman" panose="02020603050405020304" pitchFamily="18" charset="0"/>
              </a:rPr>
              <a:t>It’s been a big year for Winsor &amp; Newton the brand. We kicked off 2024 with our new brand positioning ‘Through the eyes of the artist’ . This involved updating the previous website, and all the assets that go with it, to reflect and represent the new brand positioning. This was a key first stage and put us in really good stead for the launch of our new website later on.</a:t>
            </a:r>
          </a:p>
          <a:p>
            <a:pPr>
              <a:lnSpc>
                <a:spcPct val="107000"/>
              </a:lnSpc>
              <a:spcAft>
                <a:spcPts val="800"/>
              </a:spcAft>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a:effectLst/>
                <a:latin typeface="Aptos" panose="020B0004020202020204" pitchFamily="34" charset="0"/>
                <a:ea typeface="Aptos" panose="020B0004020202020204" pitchFamily="34" charset="0"/>
                <a:cs typeface="Times New Roman" panose="02020603050405020304" pitchFamily="18" charset="0"/>
              </a:rPr>
              <a:t>We also announced a wonderful new partnership with Paul Smith’s Foundation for which there is a dedicated section on the website for.</a:t>
            </a:r>
          </a:p>
          <a:p>
            <a:pPr>
              <a:lnSpc>
                <a:spcPct val="107000"/>
              </a:lnSpc>
              <a:spcAft>
                <a:spcPts val="800"/>
              </a:spcAft>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a:effectLst/>
                <a:latin typeface="Aptos" panose="020B0004020202020204" pitchFamily="34" charset="0"/>
                <a:ea typeface="Aptos" panose="020B0004020202020204" pitchFamily="34" charset="0"/>
                <a:cs typeface="Times New Roman" panose="02020603050405020304" pitchFamily="18" charset="0"/>
              </a:rPr>
              <a:t>We have exciting new products hitting the markets this quarter.</a:t>
            </a:r>
          </a:p>
          <a:p>
            <a:pPr>
              <a:lnSpc>
                <a:spcPct val="107000"/>
              </a:lnSpc>
              <a:spcAft>
                <a:spcPts val="800"/>
              </a:spcAft>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a:effectLst/>
                <a:latin typeface="Aptos" panose="020B0004020202020204" pitchFamily="34" charset="0"/>
                <a:ea typeface="Aptos" panose="020B0004020202020204" pitchFamily="34" charset="0"/>
                <a:cs typeface="Times New Roman" panose="02020603050405020304" pitchFamily="18" charset="0"/>
              </a:rPr>
              <a:t>And… in the last 5 months, we’ve been working hard behind-the-scenes to build a brand new shopify website … which will support the business DTC ambitions and also continue to improve on the overall brand experience.</a:t>
            </a:r>
          </a:p>
          <a:p>
            <a:pPr>
              <a:lnSpc>
                <a:spcPct val="107000"/>
              </a:lnSpc>
              <a:spcAft>
                <a:spcPts val="800"/>
              </a:spcAft>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a:effectLst/>
                <a:latin typeface="Aptos" panose="020B0004020202020204" pitchFamily="34" charset="0"/>
                <a:ea typeface="Aptos" panose="020B0004020202020204" pitchFamily="34" charset="0"/>
                <a:cs typeface="Times New Roman" panose="02020603050405020304" pitchFamily="18" charset="0"/>
              </a:rPr>
              <a:t>So, we’re extremely delighted to have launched the new website, featuring NPDs, brand-led campaigns and enhancements to the navigation, search functionality and product listings, as well as optimisation of our brand content. Such as the community work which we’re really proud of and all the important educational content we offer to artists, all of which Tom Ball will now take you through in more detail.</a:t>
            </a:r>
          </a:p>
        </p:txBody>
      </p:sp>
      <p:sp>
        <p:nvSpPr>
          <p:cNvPr id="4" name="Slide Number Placeholder 3"/>
          <p:cNvSpPr>
            <a:spLocks noGrp="1"/>
          </p:cNvSpPr>
          <p:nvPr>
            <p:ph type="sldNum" sz="quarter" idx="5"/>
          </p:nvPr>
        </p:nvSpPr>
        <p:spPr/>
        <p:txBody>
          <a:bodyPr/>
          <a:lstStyle/>
          <a:p>
            <a:fld id="{5373430D-5786-0E44-BF65-43840DE3E781}" type="slidenum">
              <a:rPr lang="en-US" smtClean="0"/>
              <a:pPr/>
              <a:t>5</a:t>
            </a:fld>
            <a:endParaRPr lang="en-US"/>
          </a:p>
        </p:txBody>
      </p:sp>
    </p:spTree>
    <p:extLst>
      <p:ext uri="{BB962C8B-B14F-4D97-AF65-F5344CB8AC3E}">
        <p14:creationId xmlns:p14="http://schemas.microsoft.com/office/powerpoint/2010/main" val="3733352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a:effectLst/>
                <a:latin typeface="Aptos" panose="020B0004020202020204" pitchFamily="34" charset="0"/>
                <a:ea typeface="Aptos" panose="020B0004020202020204" pitchFamily="34" charset="0"/>
                <a:cs typeface="Times New Roman" panose="02020603050405020304" pitchFamily="18" charset="0"/>
              </a:rPr>
              <a:t>As Kevin touched on, this migration will primarily look to feed into </a:t>
            </a:r>
            <a:r>
              <a:rPr lang="en-GB" sz="1800" kern="100" err="1">
                <a:effectLst/>
                <a:latin typeface="Aptos" panose="020B0004020202020204" pitchFamily="34" charset="0"/>
                <a:ea typeface="Aptos" panose="020B0004020202020204" pitchFamily="34" charset="0"/>
                <a:cs typeface="Times New Roman" panose="02020603050405020304" pitchFamily="18" charset="0"/>
              </a:rPr>
              <a:t>Colart’s</a:t>
            </a:r>
            <a:r>
              <a:rPr lang="en-GB" sz="1800" kern="100">
                <a:effectLst/>
                <a:latin typeface="Aptos" panose="020B0004020202020204" pitchFamily="34" charset="0"/>
                <a:ea typeface="Aptos" panose="020B0004020202020204" pitchFamily="34" charset="0"/>
                <a:cs typeface="Times New Roman" panose="02020603050405020304" pitchFamily="18" charset="0"/>
              </a:rPr>
              <a:t> DTC aims. Building this new site will undoubtedly improve the ecommerce experience for our customers, but it has also afforded us the opportunity to integrate a huge wealth of internal and external feedback to improve the brand experience too.</a:t>
            </a:r>
          </a:p>
          <a:p>
            <a:pPr>
              <a:lnSpc>
                <a:spcPct val="107000"/>
              </a:lnSpc>
              <a:spcAft>
                <a:spcPts val="800"/>
              </a:spcAft>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a:effectLst/>
                <a:latin typeface="Aptos" panose="020B0004020202020204" pitchFamily="34" charset="0"/>
                <a:ea typeface="Aptos" panose="020B0004020202020204" pitchFamily="34" charset="0"/>
                <a:cs typeface="Times New Roman" panose="02020603050405020304" pitchFamily="18" charset="0"/>
              </a:rPr>
              <a:t>The migration to </a:t>
            </a:r>
            <a:r>
              <a:rPr lang="en-GB" sz="1800" kern="100" err="1">
                <a:effectLst/>
                <a:latin typeface="Aptos" panose="020B0004020202020204" pitchFamily="34" charset="0"/>
                <a:ea typeface="Aptos" panose="020B0004020202020204" pitchFamily="34" charset="0"/>
                <a:cs typeface="Times New Roman" panose="02020603050405020304" pitchFamily="18" charset="0"/>
              </a:rPr>
              <a:t>shopify</a:t>
            </a:r>
            <a:r>
              <a:rPr lang="en-GB" sz="1800" kern="100">
                <a:effectLst/>
                <a:latin typeface="Aptos" panose="020B0004020202020204" pitchFamily="34" charset="0"/>
                <a:ea typeface="Aptos" panose="020B0004020202020204" pitchFamily="34" charset="0"/>
                <a:cs typeface="Times New Roman" panose="02020603050405020304" pitchFamily="18" charset="0"/>
              </a:rPr>
              <a:t> has allowed us to finally implement product detail pages – which allow us to truly communicate our brilliant products by showcasing product shots, lifestyle photography, products USPs and video content as well as being able to recommend other products. </a:t>
            </a:r>
            <a:br>
              <a:rPr lang="en-GB" sz="1800" kern="100">
                <a:effectLst/>
                <a:latin typeface="Aptos" panose="020B0004020202020204" pitchFamily="34" charset="0"/>
                <a:ea typeface="Aptos" panose="020B0004020202020204" pitchFamily="34" charset="0"/>
                <a:cs typeface="Times New Roman" panose="02020603050405020304" pitchFamily="18" charset="0"/>
              </a:rPr>
            </a:br>
            <a:br>
              <a:rPr lang="en-GB" sz="1800" kern="100">
                <a:effectLst/>
                <a:latin typeface="Aptos" panose="020B0004020202020204" pitchFamily="34" charset="0"/>
                <a:ea typeface="Aptos" panose="020B0004020202020204" pitchFamily="34" charset="0"/>
                <a:cs typeface="Times New Roman" panose="02020603050405020304" pitchFamily="18" charset="0"/>
              </a:rPr>
            </a:br>
            <a:r>
              <a:rPr lang="en-GB" sz="1800" kern="100">
                <a:effectLst/>
                <a:latin typeface="Aptos" panose="020B0004020202020204" pitchFamily="34" charset="0"/>
                <a:ea typeface="Aptos" panose="020B0004020202020204" pitchFamily="34" charset="0"/>
                <a:cs typeface="Times New Roman" panose="02020603050405020304" pitchFamily="18" charset="0"/>
              </a:rPr>
              <a:t>We’ve also worked on a new homepage which we now believe is a healthy mix of brand-led content as well as product merchandising.</a:t>
            </a:r>
          </a:p>
          <a:p>
            <a:pPr>
              <a:lnSpc>
                <a:spcPct val="107000"/>
              </a:lnSpc>
              <a:spcAft>
                <a:spcPts val="800"/>
              </a:spcAft>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a:effectLst/>
                <a:latin typeface="Aptos" panose="020B0004020202020204" pitchFamily="34" charset="0"/>
                <a:ea typeface="Aptos" panose="020B0004020202020204" pitchFamily="34" charset="0"/>
                <a:cs typeface="Times New Roman" panose="02020603050405020304" pitchFamily="18" charset="0"/>
              </a:rPr>
              <a:t>We’ve also taken the time to improve the discoverability of our brushes section, giving a much improved customer experience - as well as optimising all our community and educational content which I’ll cover in more detail shortly</a:t>
            </a:r>
          </a:p>
          <a:p>
            <a:pPr>
              <a:lnSpc>
                <a:spcPct val="107000"/>
              </a:lnSpc>
              <a:spcAft>
                <a:spcPts val="800"/>
              </a:spcAft>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a:effectLst/>
                <a:latin typeface="Aptos" panose="020B0004020202020204" pitchFamily="34" charset="0"/>
                <a:ea typeface="Aptos" panose="020B0004020202020204" pitchFamily="34" charset="0"/>
                <a:cs typeface="Times New Roman" panose="02020603050405020304" pitchFamily="18" charset="0"/>
              </a:rPr>
              <a:t>The Brand Team will continue to work closely alongside our ecommerce team on a day-to-day basis, ensuring that we’re delivering a fantastic brand experience as well as an efficient customer journey from brand content to checkout. </a:t>
            </a:r>
          </a:p>
        </p:txBody>
      </p:sp>
      <p:sp>
        <p:nvSpPr>
          <p:cNvPr id="4" name="Slide Number Placeholder 3"/>
          <p:cNvSpPr>
            <a:spLocks noGrp="1"/>
          </p:cNvSpPr>
          <p:nvPr>
            <p:ph type="sldNum" sz="quarter" idx="5"/>
          </p:nvPr>
        </p:nvSpPr>
        <p:spPr/>
        <p:txBody>
          <a:bodyPr/>
          <a:lstStyle/>
          <a:p>
            <a:fld id="{5373430D-5786-0E44-BF65-43840DE3E781}" type="slidenum">
              <a:rPr lang="en-US" smtClean="0"/>
              <a:pPr/>
              <a:t>6</a:t>
            </a:fld>
            <a:endParaRPr lang="en-US"/>
          </a:p>
        </p:txBody>
      </p:sp>
    </p:spTree>
    <p:extLst>
      <p:ext uri="{BB962C8B-B14F-4D97-AF65-F5344CB8AC3E}">
        <p14:creationId xmlns:p14="http://schemas.microsoft.com/office/powerpoint/2010/main" val="3055678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a:effectLst/>
                <a:latin typeface="Aptos" panose="020B0004020202020204" pitchFamily="34" charset="0"/>
                <a:ea typeface="Aptos" panose="020B0004020202020204" pitchFamily="34" charset="0"/>
                <a:cs typeface="Times New Roman" panose="02020603050405020304" pitchFamily="18" charset="0"/>
              </a:rPr>
              <a:t>The launch of TTEOTA at the beginning of 2024 included an update to our previous </a:t>
            </a:r>
            <a:r>
              <a:rPr lang="en-GB" sz="1800" kern="100" err="1">
                <a:effectLst/>
                <a:latin typeface="Aptos" panose="020B0004020202020204" pitchFamily="34" charset="0"/>
                <a:ea typeface="Aptos" panose="020B0004020202020204" pitchFamily="34" charset="0"/>
                <a:cs typeface="Times New Roman" panose="02020603050405020304" pitchFamily="18" charset="0"/>
              </a:rPr>
              <a:t>wordpress</a:t>
            </a:r>
            <a:r>
              <a:rPr lang="en-GB" sz="1800" kern="100">
                <a:effectLst/>
                <a:latin typeface="Aptos" panose="020B0004020202020204" pitchFamily="34" charset="0"/>
                <a:ea typeface="Aptos" panose="020B0004020202020204" pitchFamily="34" charset="0"/>
                <a:cs typeface="Times New Roman" panose="02020603050405020304" pitchFamily="18" charset="0"/>
              </a:rPr>
              <a:t> site to fall in line with the new visual identity and tone of voice of the brand – so much of the new brand positioning had already been covered off in a separate project at the beginning of the year.</a:t>
            </a:r>
          </a:p>
          <a:p>
            <a:pPr>
              <a:lnSpc>
                <a:spcPct val="107000"/>
              </a:lnSpc>
              <a:spcAft>
                <a:spcPts val="800"/>
              </a:spcAft>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a:effectLst/>
                <a:latin typeface="Aptos" panose="020B0004020202020204" pitchFamily="34" charset="0"/>
                <a:ea typeface="Aptos" panose="020B0004020202020204" pitchFamily="34" charset="0"/>
                <a:cs typeface="Times New Roman" panose="02020603050405020304" pitchFamily="18" charset="0"/>
              </a:rPr>
              <a:t>Whilst that was an important step for winsornewton.com, moving to </a:t>
            </a:r>
            <a:r>
              <a:rPr lang="en-GB" sz="1800" kern="100" err="1">
                <a:effectLst/>
                <a:latin typeface="Aptos" panose="020B0004020202020204" pitchFamily="34" charset="0"/>
                <a:ea typeface="Aptos" panose="020B0004020202020204" pitchFamily="34" charset="0"/>
                <a:cs typeface="Times New Roman" panose="02020603050405020304" pitchFamily="18" charset="0"/>
              </a:rPr>
              <a:t>shopify</a:t>
            </a:r>
            <a:r>
              <a:rPr lang="en-GB" sz="1800" kern="100">
                <a:effectLst/>
                <a:latin typeface="Aptos" panose="020B0004020202020204" pitchFamily="34" charset="0"/>
                <a:ea typeface="Aptos" panose="020B0004020202020204" pitchFamily="34" charset="0"/>
                <a:cs typeface="Times New Roman" panose="02020603050405020304" pitchFamily="18" charset="0"/>
              </a:rPr>
              <a:t> has allowed us to build a home that truly serves this positioning in the best possible way. </a:t>
            </a:r>
          </a:p>
          <a:p>
            <a:pPr>
              <a:lnSpc>
                <a:spcPct val="107000"/>
              </a:lnSpc>
              <a:spcAft>
                <a:spcPts val="800"/>
              </a:spcAft>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a:effectLst/>
                <a:latin typeface="Aptos" panose="020B0004020202020204" pitchFamily="34" charset="0"/>
                <a:ea typeface="Aptos" panose="020B0004020202020204" pitchFamily="34" charset="0"/>
                <a:cs typeface="Times New Roman" panose="02020603050405020304" pitchFamily="18" charset="0"/>
              </a:rPr>
              <a:t>And you will get the first taste of how </a:t>
            </a:r>
            <a:r>
              <a:rPr lang="en-GB" sz="1800" kern="100" err="1">
                <a:effectLst/>
                <a:latin typeface="Aptos" panose="020B0004020202020204" pitchFamily="34" charset="0"/>
                <a:ea typeface="Aptos" panose="020B0004020202020204" pitchFamily="34" charset="0"/>
                <a:cs typeface="Times New Roman" panose="02020603050405020304" pitchFamily="18" charset="0"/>
              </a:rPr>
              <a:t>shopify</a:t>
            </a:r>
            <a:r>
              <a:rPr lang="en-GB" sz="1800" kern="100">
                <a:effectLst/>
                <a:latin typeface="Aptos" panose="020B0004020202020204" pitchFamily="34" charset="0"/>
                <a:ea typeface="Aptos" panose="020B0004020202020204" pitchFamily="34" charset="0"/>
                <a:cs typeface="Times New Roman" panose="02020603050405020304" pitchFamily="18" charset="0"/>
              </a:rPr>
              <a:t> supports this new brand positioning during our oil colour campaign, which starts in the next couple of weeks. Shopify has enabled us to offer bundles together for our consumers which will support the campaign ‘mixing it up with oil colour’ and allowing our consumers to blend their own palette – something which was not available to us on the old website.</a:t>
            </a:r>
          </a:p>
          <a:p>
            <a:pPr>
              <a:lnSpc>
                <a:spcPct val="107000"/>
              </a:lnSpc>
              <a:spcAft>
                <a:spcPts val="800"/>
              </a:spcAft>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a:effectLst/>
                <a:latin typeface="Aptos" panose="020B0004020202020204" pitchFamily="34" charset="0"/>
                <a:ea typeface="Aptos" panose="020B0004020202020204" pitchFamily="34" charset="0"/>
                <a:cs typeface="Times New Roman" panose="02020603050405020304" pitchFamily="18" charset="0"/>
              </a:rPr>
              <a:t>Our seasonal gifting campaign towards the end of the year will be a great showcase of how Shopify can help us to deliver a more commercially focused brand campaign and a perfect blend of DTC and brand communications.</a:t>
            </a:r>
            <a:endParaRPr lang="en-GB">
              <a:latin typeface="Arial"/>
              <a:cs typeface="Arial"/>
            </a:endParaRPr>
          </a:p>
          <a:p>
            <a:endParaRPr lang="en-GB">
              <a:latin typeface="Arial"/>
              <a:cs typeface="Arial"/>
            </a:endParaRPr>
          </a:p>
        </p:txBody>
      </p:sp>
      <p:sp>
        <p:nvSpPr>
          <p:cNvPr id="4" name="Slide Number Placeholder 3"/>
          <p:cNvSpPr>
            <a:spLocks noGrp="1"/>
          </p:cNvSpPr>
          <p:nvPr>
            <p:ph type="sldNum" sz="quarter" idx="5"/>
          </p:nvPr>
        </p:nvSpPr>
        <p:spPr/>
        <p:txBody>
          <a:bodyPr/>
          <a:lstStyle/>
          <a:p>
            <a:fld id="{5373430D-5786-0E44-BF65-43840DE3E781}" type="slidenum">
              <a:rPr lang="en-US" smtClean="0"/>
              <a:pPr/>
              <a:t>7</a:t>
            </a:fld>
            <a:endParaRPr lang="en-US"/>
          </a:p>
        </p:txBody>
      </p:sp>
    </p:spTree>
    <p:extLst>
      <p:ext uri="{BB962C8B-B14F-4D97-AF65-F5344CB8AC3E}">
        <p14:creationId xmlns:p14="http://schemas.microsoft.com/office/powerpoint/2010/main" val="2975538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a:effectLst/>
                <a:latin typeface="Aptos" panose="020B0004020202020204" pitchFamily="34" charset="0"/>
                <a:ea typeface="Aptos" panose="020B0004020202020204" pitchFamily="34" charset="0"/>
                <a:cs typeface="Times New Roman" panose="02020603050405020304" pitchFamily="18" charset="0"/>
              </a:rPr>
              <a:t>We’ve also taken this opportunity to update the Community section of the website.</a:t>
            </a:r>
          </a:p>
          <a:p>
            <a:pPr>
              <a:lnSpc>
                <a:spcPct val="107000"/>
              </a:lnSpc>
              <a:spcAft>
                <a:spcPts val="800"/>
              </a:spcAft>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a:effectLst/>
                <a:latin typeface="Aptos" panose="020B0004020202020204" pitchFamily="34" charset="0"/>
                <a:ea typeface="Aptos" panose="020B0004020202020204" pitchFamily="34" charset="0"/>
                <a:cs typeface="Times New Roman" panose="02020603050405020304" pitchFamily="18" charset="0"/>
              </a:rPr>
              <a:t>Winsor &amp; Newton has always maintained a strong connection with its community and it was very important to the Brand Team that this was reflected within the new website.</a:t>
            </a:r>
          </a:p>
          <a:p>
            <a:pPr>
              <a:lnSpc>
                <a:spcPct val="107000"/>
              </a:lnSpc>
              <a:spcAft>
                <a:spcPts val="800"/>
              </a:spcAft>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a:effectLst/>
                <a:latin typeface="Aptos" panose="020B0004020202020204" pitchFamily="34" charset="0"/>
                <a:ea typeface="Aptos" panose="020B0004020202020204" pitchFamily="34" charset="0"/>
                <a:cs typeface="Times New Roman" panose="02020603050405020304" pitchFamily="18" charset="0"/>
              </a:rPr>
              <a:t>So to that end, our new and improved community section sits at the top of the website and contains information about ongoing and previous partnerships whilst also being the main hub for all of our artist-led content.</a:t>
            </a:r>
          </a:p>
          <a:p>
            <a:pPr>
              <a:lnSpc>
                <a:spcPct val="107000"/>
              </a:lnSpc>
              <a:spcAft>
                <a:spcPts val="800"/>
              </a:spcAft>
            </a:pPr>
            <a:endParaRPr lang="en-GB" sz="1800" kern="100">
              <a:effectLst/>
              <a:latin typeface="Aptos" panose="020B0004020202020204" pitchFamily="34" charset="0"/>
              <a:cs typeface="Times New Roman" panose="02020603050405020304" pitchFamily="18" charset="0"/>
            </a:endParaRPr>
          </a:p>
          <a:p>
            <a:pPr>
              <a:lnSpc>
                <a:spcPct val="107000"/>
              </a:lnSpc>
              <a:spcAft>
                <a:spcPts val="800"/>
              </a:spcAft>
            </a:pPr>
            <a:r>
              <a:rPr lang="en-GB" sz="1800" kern="100">
                <a:effectLst/>
                <a:latin typeface="Aptos" panose="020B0004020202020204" pitchFamily="34" charset="0"/>
                <a:cs typeface="Times New Roman" panose="02020603050405020304" pitchFamily="18" charset="0"/>
              </a:rPr>
              <a:t>Our ‘Featured Artist’ series has been fully renamed to ‘Through the eyes of’ and has its own section on the site, giving it more prominence than before where it was previously buried within our articles section.</a:t>
            </a:r>
            <a:endParaRPr lang="en-GB">
              <a:latin typeface="Arial"/>
              <a:cs typeface="Arial"/>
            </a:endParaRPr>
          </a:p>
          <a:p>
            <a:endParaRPr lang="en-GB">
              <a:latin typeface="Arial"/>
              <a:cs typeface="Arial"/>
            </a:endParaRPr>
          </a:p>
        </p:txBody>
      </p:sp>
      <p:sp>
        <p:nvSpPr>
          <p:cNvPr id="4" name="Slide Number Placeholder 3"/>
          <p:cNvSpPr>
            <a:spLocks noGrp="1"/>
          </p:cNvSpPr>
          <p:nvPr>
            <p:ph type="sldNum" sz="quarter" idx="5"/>
          </p:nvPr>
        </p:nvSpPr>
        <p:spPr/>
        <p:txBody>
          <a:bodyPr/>
          <a:lstStyle/>
          <a:p>
            <a:fld id="{5373430D-5786-0E44-BF65-43840DE3E781}" type="slidenum">
              <a:rPr lang="en-US" smtClean="0"/>
              <a:pPr/>
              <a:t>8</a:t>
            </a:fld>
            <a:endParaRPr lang="en-US"/>
          </a:p>
        </p:txBody>
      </p:sp>
    </p:spTree>
    <p:extLst>
      <p:ext uri="{BB962C8B-B14F-4D97-AF65-F5344CB8AC3E}">
        <p14:creationId xmlns:p14="http://schemas.microsoft.com/office/powerpoint/2010/main" val="1713569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a:effectLst/>
                <a:latin typeface="Aptos" panose="020B0004020202020204" pitchFamily="34" charset="0"/>
                <a:ea typeface="Aptos" panose="020B0004020202020204" pitchFamily="34" charset="0"/>
                <a:cs typeface="Times New Roman" panose="02020603050405020304" pitchFamily="18" charset="0"/>
              </a:rPr>
              <a:t>And WN also prides itself on supporting our community of artists - our vast library of educational content being the foundation for that.</a:t>
            </a:r>
            <a:br>
              <a:rPr lang="en-GB" sz="1800" kern="100">
                <a:effectLst/>
                <a:latin typeface="Aptos" panose="020B0004020202020204" pitchFamily="34" charset="0"/>
                <a:ea typeface="Aptos" panose="020B0004020202020204" pitchFamily="34" charset="0"/>
                <a:cs typeface="Times New Roman" panose="02020603050405020304" pitchFamily="18" charset="0"/>
              </a:rPr>
            </a:br>
            <a:br>
              <a:rPr lang="en-GB" sz="1800" kern="100">
                <a:effectLst/>
                <a:latin typeface="Aptos" panose="020B0004020202020204" pitchFamily="34" charset="0"/>
                <a:ea typeface="Aptos" panose="020B0004020202020204" pitchFamily="34" charset="0"/>
                <a:cs typeface="Times New Roman" panose="02020603050405020304" pitchFamily="18" charset="0"/>
              </a:rPr>
            </a:br>
            <a:r>
              <a:rPr lang="en-GB" sz="1800" kern="100">
                <a:effectLst/>
                <a:latin typeface="Aptos" panose="020B0004020202020204" pitchFamily="34" charset="0"/>
                <a:ea typeface="Aptos" panose="020B0004020202020204" pitchFamily="34" charset="0"/>
                <a:cs typeface="Times New Roman" panose="02020603050405020304" pitchFamily="18" charset="0"/>
              </a:rPr>
              <a:t>And despite DTC being such a huge focus for this project, we have also been able to streamline and improve WN’s educational content offering. </a:t>
            </a:r>
            <a:br>
              <a:rPr lang="en-GB" sz="1800" kern="100">
                <a:effectLst/>
                <a:latin typeface="Aptos" panose="020B0004020202020204" pitchFamily="34" charset="0"/>
                <a:ea typeface="Aptos" panose="020B0004020202020204" pitchFamily="34" charset="0"/>
                <a:cs typeface="Times New Roman" panose="02020603050405020304" pitchFamily="18" charset="0"/>
              </a:rPr>
            </a:br>
            <a:br>
              <a:rPr lang="en-GB" sz="1800" kern="100">
                <a:effectLst/>
                <a:latin typeface="Aptos" panose="020B0004020202020204" pitchFamily="34" charset="0"/>
                <a:ea typeface="Aptos" panose="020B0004020202020204" pitchFamily="34" charset="0"/>
                <a:cs typeface="Times New Roman" panose="02020603050405020304" pitchFamily="18" charset="0"/>
              </a:rPr>
            </a:br>
            <a:r>
              <a:rPr lang="en-GB" sz="1800" kern="100">
                <a:effectLst/>
                <a:latin typeface="Aptos" panose="020B0004020202020204" pitchFamily="34" charset="0"/>
                <a:ea typeface="Aptos" panose="020B0004020202020204" pitchFamily="34" charset="0"/>
                <a:cs typeface="Times New Roman" panose="02020603050405020304" pitchFamily="18" charset="0"/>
              </a:rPr>
              <a:t>This content section is now called ‘resources’ and sits at the top of the website, alongside the community section.</a:t>
            </a:r>
            <a:br>
              <a:rPr lang="en-GB" sz="1800" kern="100">
                <a:effectLst/>
                <a:latin typeface="Aptos" panose="020B0004020202020204" pitchFamily="34" charset="0"/>
                <a:ea typeface="Aptos" panose="020B0004020202020204" pitchFamily="34" charset="0"/>
                <a:cs typeface="Times New Roman" panose="02020603050405020304" pitchFamily="18" charset="0"/>
              </a:rPr>
            </a:br>
            <a:br>
              <a:rPr lang="en-GB" sz="1800" kern="100">
                <a:effectLst/>
                <a:latin typeface="Aptos" panose="020B0004020202020204" pitchFamily="34" charset="0"/>
                <a:ea typeface="Aptos" panose="020B0004020202020204" pitchFamily="34" charset="0"/>
                <a:cs typeface="Times New Roman" panose="02020603050405020304" pitchFamily="18" charset="0"/>
              </a:rPr>
            </a:br>
            <a:r>
              <a:rPr lang="en-GB" sz="1800" kern="100">
                <a:effectLst/>
                <a:latin typeface="Aptos" panose="020B0004020202020204" pitchFamily="34" charset="0"/>
                <a:ea typeface="Aptos" panose="020B0004020202020204" pitchFamily="34" charset="0"/>
                <a:cs typeface="Times New Roman" panose="02020603050405020304" pitchFamily="18" charset="0"/>
              </a:rPr>
              <a:t>We’ve streamlined this section to enhance both the website performance, but also allows each individual piece of content to be richer and more useful to the reader.</a:t>
            </a:r>
          </a:p>
          <a:p>
            <a:pPr>
              <a:lnSpc>
                <a:spcPct val="107000"/>
              </a:lnSpc>
              <a:spcAft>
                <a:spcPts val="800"/>
              </a:spcAft>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a:effectLst/>
                <a:latin typeface="Aptos" panose="020B0004020202020204" pitchFamily="34" charset="0"/>
                <a:ea typeface="Aptos" panose="020B0004020202020204" pitchFamily="34" charset="0"/>
                <a:cs typeface="Times New Roman" panose="02020603050405020304" pitchFamily="18" charset="0"/>
              </a:rPr>
              <a:t>We have now four main formats of educational content, or resources:. Articles, Guides, Masterclass and How-</a:t>
            </a:r>
            <a:r>
              <a:rPr lang="en-GB" sz="1800" kern="100" err="1">
                <a:effectLst/>
                <a:latin typeface="Aptos" panose="020B0004020202020204" pitchFamily="34" charset="0"/>
                <a:ea typeface="Aptos" panose="020B0004020202020204" pitchFamily="34" charset="0"/>
                <a:cs typeface="Times New Roman" panose="02020603050405020304" pitchFamily="18" charset="0"/>
              </a:rPr>
              <a:t>tos</a:t>
            </a:r>
            <a:r>
              <a:rPr lang="en-GB" sz="1800" kern="100">
                <a:effectLst/>
                <a:latin typeface="Aptos" panose="020B0004020202020204" pitchFamily="34" charset="0"/>
                <a:ea typeface="Aptos" panose="020B0004020202020204" pitchFamily="34" charset="0"/>
                <a:cs typeface="Times New Roman" panose="02020603050405020304" pitchFamily="18" charset="0"/>
              </a:rPr>
              <a:t>. </a:t>
            </a:r>
            <a:br>
              <a:rPr lang="en-GB" sz="1800" kern="100">
                <a:effectLst/>
                <a:latin typeface="Aptos" panose="020B0004020202020204" pitchFamily="34" charset="0"/>
                <a:ea typeface="Aptos" panose="020B0004020202020204" pitchFamily="34" charset="0"/>
                <a:cs typeface="Times New Roman" panose="02020603050405020304" pitchFamily="18" charset="0"/>
              </a:rPr>
            </a:b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a:effectLst/>
                <a:latin typeface="Aptos" panose="020B0004020202020204" pitchFamily="34" charset="0"/>
                <a:ea typeface="Aptos" panose="020B0004020202020204" pitchFamily="34" charset="0"/>
                <a:cs typeface="Times New Roman" panose="02020603050405020304" pitchFamily="18" charset="0"/>
              </a:rPr>
              <a:t>During the project, we really took time to consider the purpose of these resources and what they offer our consumers.</a:t>
            </a:r>
          </a:p>
          <a:p>
            <a:pPr>
              <a:lnSpc>
                <a:spcPct val="107000"/>
              </a:lnSpc>
              <a:spcAft>
                <a:spcPts val="800"/>
              </a:spcAft>
            </a:pPr>
            <a:endParaRPr lang="en-GB" sz="1800" kern="100">
              <a:latin typeface="Aptos"/>
              <a:ea typeface="Aptos" panose="020B0004020202020204" pitchFamily="34" charset="0"/>
              <a:cs typeface="Times New Roman" panose="02020603050405020304" pitchFamily="18" charset="0"/>
            </a:endParaRPr>
          </a:p>
          <a:p>
            <a:pPr>
              <a:lnSpc>
                <a:spcPct val="107000"/>
              </a:lnSpc>
              <a:spcAft>
                <a:spcPts val="800"/>
              </a:spcAft>
            </a:pPr>
            <a:r>
              <a:rPr lang="en-GB" sz="1800" kern="100">
                <a:effectLst/>
                <a:latin typeface="Aptos"/>
                <a:ea typeface="Aptos" panose="020B0004020202020204" pitchFamily="34" charset="0"/>
                <a:cs typeface="Times New Roman" panose="02020603050405020304" pitchFamily="18" charset="0"/>
              </a:rPr>
              <a:t>Articles, we’ve decided, are for our long-running colour stories format, our new </a:t>
            </a:r>
            <a:r>
              <a:rPr lang="en-GB" sz="1800" kern="100" err="1">
                <a:effectLst/>
                <a:latin typeface="Aptos"/>
                <a:ea typeface="Aptos" panose="020B0004020202020204" pitchFamily="34" charset="0"/>
                <a:cs typeface="Times New Roman" panose="02020603050405020304" pitchFamily="18" charset="0"/>
              </a:rPr>
              <a:t>winsor</a:t>
            </a:r>
            <a:r>
              <a:rPr lang="en-GB" sz="1800" kern="100">
                <a:effectLst/>
                <a:latin typeface="Aptos"/>
                <a:ea typeface="Aptos" panose="020B0004020202020204" pitchFamily="34" charset="0"/>
                <a:cs typeface="Times New Roman" panose="02020603050405020304" pitchFamily="18" charset="0"/>
              </a:rPr>
              <a:t> newton archive series, as well as blogs about a variety of topics ranging from sustainability, art history, and product innovations.</a:t>
            </a:r>
          </a:p>
          <a:p>
            <a:pPr>
              <a:lnSpc>
                <a:spcPct val="107000"/>
              </a:lnSpc>
              <a:spcAft>
                <a:spcPts val="800"/>
              </a:spcAft>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a:effectLst/>
                <a:latin typeface="Aptos" panose="020B0004020202020204" pitchFamily="34" charset="0"/>
                <a:ea typeface="Aptos" panose="020B0004020202020204" pitchFamily="34" charset="0"/>
                <a:cs typeface="Times New Roman" panose="02020603050405020304" pitchFamily="18" charset="0"/>
              </a:rPr>
              <a:t>Our guides are now a more prominent part of the site and aim to support artists to solve any problems they may have and looks to address frequently asked questions that artists have about products. </a:t>
            </a:r>
          </a:p>
          <a:p>
            <a:pPr>
              <a:lnSpc>
                <a:spcPct val="107000"/>
              </a:lnSpc>
              <a:spcAft>
                <a:spcPts val="800"/>
              </a:spcAft>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a:effectLst/>
                <a:latin typeface="Aptos" panose="020B0004020202020204" pitchFamily="34" charset="0"/>
                <a:ea typeface="Aptos" panose="020B0004020202020204" pitchFamily="34" charset="0"/>
                <a:cs typeface="Times New Roman" panose="02020603050405020304" pitchFamily="18" charset="0"/>
              </a:rPr>
              <a:t>And finally, our Masterclass series and our range of How-</a:t>
            </a:r>
            <a:r>
              <a:rPr lang="en-GB" sz="1800" kern="100" err="1">
                <a:effectLst/>
                <a:latin typeface="Aptos" panose="020B0004020202020204" pitchFamily="34" charset="0"/>
                <a:ea typeface="Aptos" panose="020B0004020202020204" pitchFamily="34" charset="0"/>
                <a:cs typeface="Times New Roman" panose="02020603050405020304" pitchFamily="18" charset="0"/>
              </a:rPr>
              <a:t>to’s</a:t>
            </a:r>
            <a:r>
              <a:rPr lang="en-GB" sz="1800" kern="100">
                <a:effectLst/>
                <a:latin typeface="Aptos" panose="020B0004020202020204" pitchFamily="34" charset="0"/>
                <a:ea typeface="Aptos" panose="020B0004020202020204" pitchFamily="34" charset="0"/>
                <a:cs typeface="Times New Roman" panose="02020603050405020304" pitchFamily="18" charset="0"/>
              </a:rPr>
              <a:t> are intended to help artists to develop new or existing skills and techniques. </a:t>
            </a:r>
          </a:p>
          <a:p>
            <a:pPr>
              <a:lnSpc>
                <a:spcPct val="107000"/>
              </a:lnSpc>
              <a:spcAft>
                <a:spcPts val="800"/>
              </a:spcAft>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a:effectLst/>
                <a:latin typeface="Aptos" panose="020B0004020202020204" pitchFamily="34" charset="0"/>
                <a:ea typeface="Aptos" panose="020B0004020202020204" pitchFamily="34" charset="0"/>
                <a:cs typeface="Times New Roman" panose="02020603050405020304" pitchFamily="18" charset="0"/>
              </a:rPr>
              <a:t>We’ve also housed all the colour charts and composition and permanence tables in the resources section now too.</a:t>
            </a:r>
          </a:p>
          <a:p>
            <a:pPr>
              <a:lnSpc>
                <a:spcPct val="107000"/>
              </a:lnSpc>
              <a:spcAft>
                <a:spcPts val="800"/>
              </a:spcAft>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a:effectLst/>
                <a:latin typeface="Aptos" panose="020B0004020202020204" pitchFamily="34" charset="0"/>
                <a:ea typeface="Aptos" panose="020B0004020202020204" pitchFamily="34" charset="0"/>
                <a:cs typeface="Times New Roman" panose="02020603050405020304" pitchFamily="18" charset="0"/>
              </a:rPr>
              <a:t>We’ve not only restructured and streamlined our resources section, but we’ve also looked to optimise each individual piece of content. You’ll hopefully now notice there is much more cross-selling, related content sections and bespoke filtering on the collection pages. </a:t>
            </a:r>
            <a:br>
              <a:rPr lang="en-GB" sz="1800" kern="100">
                <a:effectLst/>
                <a:latin typeface="Aptos" panose="020B0004020202020204" pitchFamily="34" charset="0"/>
                <a:ea typeface="Aptos" panose="020B0004020202020204" pitchFamily="34" charset="0"/>
                <a:cs typeface="Times New Roman" panose="02020603050405020304" pitchFamily="18" charset="0"/>
              </a:rPr>
            </a:b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a:effectLst/>
                <a:latin typeface="Aptos"/>
                <a:ea typeface="Aptos" panose="020B0004020202020204" pitchFamily="34" charset="0"/>
                <a:cs typeface="Times New Roman" panose="02020603050405020304" pitchFamily="18" charset="0"/>
              </a:rPr>
              <a:t>Whilst we go through this DTC drive within </a:t>
            </a:r>
            <a:r>
              <a:rPr lang="en-GB" sz="1800" kern="100" err="1">
                <a:effectLst/>
                <a:latin typeface="Aptos"/>
                <a:ea typeface="Aptos" panose="020B0004020202020204" pitchFamily="34" charset="0"/>
                <a:cs typeface="Times New Roman" panose="02020603050405020304" pitchFamily="18" charset="0"/>
              </a:rPr>
              <a:t>Colart</a:t>
            </a:r>
            <a:r>
              <a:rPr lang="en-GB" sz="1800" kern="100">
                <a:effectLst/>
                <a:latin typeface="Aptos"/>
                <a:ea typeface="Aptos" panose="020B0004020202020204" pitchFamily="34" charset="0"/>
                <a:cs typeface="Times New Roman" panose="02020603050405020304" pitchFamily="18" charset="0"/>
              </a:rPr>
              <a:t>, it’s still important that Winsor &amp; Newton maintains its status as a brand pushing art forward and being an ally and a friend to artists. As our brand manifesto says:</a:t>
            </a:r>
            <a:br>
              <a:rPr lang="en-GB" sz="1800" kern="100">
                <a:effectLst/>
                <a:latin typeface="Aptos"/>
                <a:ea typeface="Aptos" panose="020B0004020202020204" pitchFamily="34" charset="0"/>
                <a:cs typeface="Times New Roman" panose="02020603050405020304" pitchFamily="18" charset="0"/>
              </a:rPr>
            </a:br>
            <a:endParaRPr lang="en-GB" sz="1800" kern="100">
              <a:effectLst/>
              <a:latin typeface="Aptos"/>
              <a:ea typeface="Aptos" panose="020B0004020202020204" pitchFamily="34" charset="0"/>
              <a:cs typeface="Times New Roman" panose="02020603050405020304" pitchFamily="18" charset="0"/>
            </a:endParaRPr>
          </a:p>
          <a:p>
            <a:pPr>
              <a:lnSpc>
                <a:spcPct val="107000"/>
              </a:lnSpc>
              <a:spcAft>
                <a:spcPts val="800"/>
              </a:spcAft>
            </a:pPr>
            <a:r>
              <a:rPr lang="en-GB" sz="1800" b="1" kern="100">
                <a:effectLst/>
                <a:latin typeface="Aptos" panose="020B0004020202020204" pitchFamily="34" charset="0"/>
                <a:ea typeface="Aptos" panose="020B0004020202020204" pitchFamily="34" charset="0"/>
                <a:cs typeface="Times New Roman" panose="02020603050405020304" pitchFamily="18" charset="0"/>
              </a:rPr>
              <a:t>To make our marks is </a:t>
            </a:r>
            <a:r>
              <a:rPr lang="en-GB" sz="1800" b="1" i="1" kern="100">
                <a:effectLst/>
                <a:latin typeface="Aptos" panose="020B0004020202020204" pitchFamily="34" charset="0"/>
                <a:ea typeface="Aptos" panose="020B0004020202020204" pitchFamily="34" charset="0"/>
                <a:cs typeface="Times New Roman" panose="02020603050405020304" pitchFamily="18" charset="0"/>
              </a:rPr>
              <a:t>to grow.</a:t>
            </a:r>
            <a:r>
              <a:rPr lang="en-GB" sz="1800" b="1" kern="100">
                <a:effectLst/>
                <a:latin typeface="Aptos" panose="020B0004020202020204" pitchFamily="34" charset="0"/>
                <a:ea typeface="Aptos" panose="020B0004020202020204" pitchFamily="34" charset="0"/>
                <a:cs typeface="Times New Roman" panose="02020603050405020304" pitchFamily="18" charset="0"/>
              </a:rPr>
              <a:t> Outwardly. Inwardly.</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a:effectLst/>
                <a:latin typeface="Aptos" panose="020B0004020202020204" pitchFamily="34" charset="0"/>
                <a:ea typeface="Aptos" panose="020B0004020202020204" pitchFamily="34" charset="0"/>
                <a:cs typeface="Times New Roman" panose="02020603050405020304" pitchFamily="18" charset="0"/>
              </a:rPr>
              <a:t>To </a:t>
            </a:r>
            <a:r>
              <a:rPr lang="en-GB" sz="1800" b="1" i="1" kern="100">
                <a:effectLst/>
                <a:latin typeface="Aptos" panose="020B0004020202020204" pitchFamily="34" charset="0"/>
                <a:ea typeface="Aptos" panose="020B0004020202020204" pitchFamily="34" charset="0"/>
                <a:cs typeface="Times New Roman" panose="02020603050405020304" pitchFamily="18" charset="0"/>
              </a:rPr>
              <a:t>better our art</a:t>
            </a:r>
            <a:r>
              <a:rPr lang="en-GB" sz="1800" b="1" kern="100">
                <a:effectLst/>
                <a:latin typeface="Aptos" panose="020B0004020202020204" pitchFamily="34" charset="0"/>
                <a:ea typeface="Aptos" panose="020B0004020202020204" pitchFamily="34" charset="0"/>
                <a:cs typeface="Times New Roman" panose="02020603050405020304" pitchFamily="18" charset="0"/>
              </a:rPr>
              <a:t>. Ourselves. </a:t>
            </a:r>
            <a:r>
              <a:rPr lang="en-GB" sz="1800" b="1" i="1" kern="100">
                <a:effectLst/>
                <a:latin typeface="Aptos" panose="020B0004020202020204" pitchFamily="34" charset="0"/>
                <a:ea typeface="Aptos" panose="020B0004020202020204" pitchFamily="34" charset="0"/>
                <a:cs typeface="Times New Roman" panose="02020603050405020304" pitchFamily="18" charset="0"/>
              </a:rPr>
              <a:t>Our society</a:t>
            </a:r>
            <a:r>
              <a:rPr lang="en-GB" sz="1800" b="1" kern="100">
                <a:effectLst/>
                <a:latin typeface="Aptos" panose="020B0004020202020204" pitchFamily="34" charset="0"/>
                <a:ea typeface="Aptos" panose="020B0004020202020204" pitchFamily="34" charset="0"/>
                <a:cs typeface="Times New Roman" panose="02020603050405020304" pitchFamily="18" charset="0"/>
              </a:rPr>
              <a:t>.</a:t>
            </a:r>
          </a:p>
          <a:p>
            <a:pPr>
              <a:lnSpc>
                <a:spcPct val="107000"/>
              </a:lnSpc>
              <a:spcAft>
                <a:spcPts val="800"/>
              </a:spcAft>
            </a:pPr>
            <a:endParaRPr lang="en-GB" sz="1800" b="1" kern="100">
              <a:effectLst/>
              <a:latin typeface="Aptos" panose="020B0004020202020204" pitchFamily="34" charset="0"/>
              <a:cs typeface="Times New Roman" panose="02020603050405020304" pitchFamily="18" charset="0"/>
            </a:endParaRPr>
          </a:p>
          <a:p>
            <a:r>
              <a:rPr lang="en-GB">
                <a:latin typeface="Arial"/>
                <a:cs typeface="Arial"/>
              </a:rPr>
              <a:t>With that, I will hand over to Natalia who will take us through us some technical advantages of </a:t>
            </a:r>
            <a:r>
              <a:rPr lang="en-GB" err="1">
                <a:latin typeface="Arial"/>
                <a:cs typeface="Arial"/>
              </a:rPr>
              <a:t>shopify</a:t>
            </a:r>
            <a:r>
              <a:rPr lang="en-GB">
                <a:latin typeface="Arial"/>
                <a:cs typeface="Arial"/>
              </a:rPr>
              <a:t> compared to </a:t>
            </a:r>
            <a:r>
              <a:rPr lang="en-GB" err="1">
                <a:latin typeface="Arial"/>
                <a:cs typeface="Arial"/>
              </a:rPr>
              <a:t>wordpress</a:t>
            </a:r>
            <a:endParaRPr lang="en-GB">
              <a:latin typeface="Arial"/>
              <a:cs typeface="Arial"/>
            </a:endParaRPr>
          </a:p>
        </p:txBody>
      </p:sp>
      <p:sp>
        <p:nvSpPr>
          <p:cNvPr id="4" name="Slide Number Placeholder 3"/>
          <p:cNvSpPr>
            <a:spLocks noGrp="1"/>
          </p:cNvSpPr>
          <p:nvPr>
            <p:ph type="sldNum" sz="quarter" idx="5"/>
          </p:nvPr>
        </p:nvSpPr>
        <p:spPr/>
        <p:txBody>
          <a:bodyPr/>
          <a:lstStyle/>
          <a:p>
            <a:fld id="{5373430D-5786-0E44-BF65-43840DE3E781}" type="slidenum">
              <a:rPr lang="en-US" smtClean="0"/>
              <a:pPr/>
              <a:t>9</a:t>
            </a:fld>
            <a:endParaRPr lang="en-US"/>
          </a:p>
        </p:txBody>
      </p:sp>
    </p:spTree>
    <p:extLst>
      <p:ext uri="{BB962C8B-B14F-4D97-AF65-F5344CB8AC3E}">
        <p14:creationId xmlns:p14="http://schemas.microsoft.com/office/powerpoint/2010/main" val="1205516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F6D000-D453-4F4F-B21B-3906726C139F}"/>
              </a:ext>
            </a:extLst>
          </p:cNvPr>
          <p:cNvSpPr>
            <a:spLocks noGrp="1"/>
          </p:cNvSpPr>
          <p:nvPr>
            <p:ph type="sldNum" sz="quarter" idx="11"/>
          </p:nvPr>
        </p:nvSpPr>
        <p:spPr>
          <a:xfrm>
            <a:off x="11353800" y="6452404"/>
            <a:ext cx="669235" cy="365125"/>
          </a:xfrm>
        </p:spPr>
        <p:txBody>
          <a:bodyPr/>
          <a:lstStyle/>
          <a:p>
            <a:fld id="{FC7A6D7F-02FE-0647-B822-26FE74783363}" type="slidenum">
              <a:rPr lang="en-US" smtClean="0"/>
              <a:t>‹#›</a:t>
            </a:fld>
            <a:endParaRPr lang="en-US"/>
          </a:p>
        </p:txBody>
      </p:sp>
      <p:sp>
        <p:nvSpPr>
          <p:cNvPr id="9" name="Rectangle 8">
            <a:extLst>
              <a:ext uri="{FF2B5EF4-FFF2-40B4-BE49-F238E27FC236}">
                <a16:creationId xmlns:a16="http://schemas.microsoft.com/office/drawing/2014/main" id="{286A7A30-9198-9B48-A835-E189AC720283}"/>
              </a:ext>
            </a:extLst>
          </p:cNvPr>
          <p:cNvSpPr/>
          <p:nvPr userDrawn="1"/>
        </p:nvSpPr>
        <p:spPr>
          <a:xfrm>
            <a:off x="0" y="0"/>
            <a:ext cx="12192000" cy="844825"/>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EA7500-0C8D-B748-B64D-BCEE2B018CD9}"/>
              </a:ext>
            </a:extLst>
          </p:cNvPr>
          <p:cNvSpPr>
            <a:spLocks noGrp="1"/>
          </p:cNvSpPr>
          <p:nvPr>
            <p:ph type="title"/>
          </p:nvPr>
        </p:nvSpPr>
        <p:spPr>
          <a:xfrm>
            <a:off x="95583" y="175539"/>
            <a:ext cx="11927452" cy="448152"/>
          </a:xfrm>
          <a:prstGeom prst="rect">
            <a:avLst/>
          </a:prstGeom>
        </p:spPr>
        <p:txBody>
          <a:bodyPr/>
          <a:lstStyle>
            <a:lvl1pPr>
              <a:defRPr sz="2400">
                <a:solidFill>
                  <a:schemeClr val="bg1"/>
                </a:solidFill>
                <a:latin typeface="DM Serif Text" pitchFamily="2" charset="0"/>
              </a:defRPr>
            </a:lvl1pPr>
          </a:lstStyle>
          <a:p>
            <a:r>
              <a:rPr lang="en-GB"/>
              <a:t>Click to edit Master title style</a:t>
            </a:r>
            <a:endParaRPr lang="en-US"/>
          </a:p>
        </p:txBody>
      </p:sp>
      <p:sp>
        <p:nvSpPr>
          <p:cNvPr id="30" name="TextBox 29">
            <a:extLst>
              <a:ext uri="{FF2B5EF4-FFF2-40B4-BE49-F238E27FC236}">
                <a16:creationId xmlns:a16="http://schemas.microsoft.com/office/drawing/2014/main" id="{A6E11C90-1DB9-1B46-942C-C0F34BE485C3}"/>
              </a:ext>
            </a:extLst>
          </p:cNvPr>
          <p:cNvSpPr txBox="1"/>
          <p:nvPr userDrawn="1"/>
        </p:nvSpPr>
        <p:spPr>
          <a:xfrm>
            <a:off x="138143" y="6562254"/>
            <a:ext cx="6104965" cy="200055"/>
          </a:xfrm>
          <a:prstGeom prst="rect">
            <a:avLst/>
          </a:prstGeom>
          <a:noFill/>
        </p:spPr>
        <p:txBody>
          <a:bodyPr wrap="square" rtlCol="0">
            <a:spAutoFit/>
          </a:bodyPr>
          <a:lstStyle/>
          <a:p>
            <a:r>
              <a:rPr lang="en-US" sz="700">
                <a:latin typeface="DM Serif Text" pitchFamily="2" charset="0"/>
              </a:rPr>
              <a:t>Private &amp; Confidential</a:t>
            </a:r>
          </a:p>
        </p:txBody>
      </p:sp>
      <p:sp>
        <p:nvSpPr>
          <p:cNvPr id="3" name="Rectangle 2">
            <a:extLst>
              <a:ext uri="{FF2B5EF4-FFF2-40B4-BE49-F238E27FC236}">
                <a16:creationId xmlns:a16="http://schemas.microsoft.com/office/drawing/2014/main" id="{66896DE7-2D3D-863F-BB3A-E77054F77229}"/>
              </a:ext>
            </a:extLst>
          </p:cNvPr>
          <p:cNvSpPr/>
          <p:nvPr userDrawn="1"/>
        </p:nvSpPr>
        <p:spPr>
          <a:xfrm>
            <a:off x="0" y="694029"/>
            <a:ext cx="12192000" cy="150796"/>
          </a:xfrm>
          <a:prstGeom prst="rect">
            <a:avLst/>
          </a:prstGeom>
          <a:solidFill>
            <a:srgbClr val="CBBE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3126829"/>
      </p:ext>
    </p:extLst>
  </p:cSld>
  <p:clrMapOvr>
    <a:masterClrMapping/>
  </p:clrMapOvr>
  <p:extLst>
    <p:ext uri="{DCECCB84-F9BA-43D5-87BE-67443E8EF086}">
      <p15:sldGuideLst xmlns:p15="http://schemas.microsoft.com/office/powerpoint/2012/main">
        <p15:guide id="1" pos="7537" userDrawn="1">
          <p15:clr>
            <a:srgbClr val="FBAE40"/>
          </p15:clr>
        </p15:guide>
        <p15:guide id="2" pos="121" userDrawn="1">
          <p15:clr>
            <a:srgbClr val="FBAE40"/>
          </p15:clr>
        </p15:guide>
        <p15:guide id="3" orient="horz" pos="845" userDrawn="1">
          <p15:clr>
            <a:srgbClr val="FBAE40"/>
          </p15:clr>
        </p15:guide>
        <p15:guide id="4" orient="horz" pos="4042" userDrawn="1">
          <p15:clr>
            <a:srgbClr val="FBAE40"/>
          </p15:clr>
        </p15:guide>
        <p15:guide id="5" pos="2547" userDrawn="1">
          <p15:clr>
            <a:srgbClr val="FBAE40"/>
          </p15:clr>
        </p15:guide>
        <p15:guide id="6" pos="284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4524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EA2D635-A439-AA40-B6CC-B1D677940216}"/>
              </a:ext>
            </a:extLst>
          </p:cNvPr>
          <p:cNvSpPr/>
          <p:nvPr userDrawn="1"/>
        </p:nvSpPr>
        <p:spPr>
          <a:xfrm>
            <a:off x="0" y="0"/>
            <a:ext cx="5483225" cy="6858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2F159B1D-5118-894F-B996-2607F5B7DE1A}"/>
              </a:ext>
            </a:extLst>
          </p:cNvPr>
          <p:cNvSpPr>
            <a:spLocks noGrp="1"/>
          </p:cNvSpPr>
          <p:nvPr>
            <p:ph type="sldNum" sz="quarter" idx="10"/>
          </p:nvPr>
        </p:nvSpPr>
        <p:spPr/>
        <p:txBody>
          <a:bodyPr/>
          <a:lstStyle/>
          <a:p>
            <a:fld id="{FC7A6D7F-02FE-0647-B822-26FE74783363}" type="slidenum">
              <a:rPr lang="en-US" smtClean="0"/>
              <a:t>‹#›</a:t>
            </a:fld>
            <a:endParaRPr lang="en-US"/>
          </a:p>
        </p:txBody>
      </p:sp>
      <p:pic>
        <p:nvPicPr>
          <p:cNvPr id="7" name="Picture 6">
            <a:extLst>
              <a:ext uri="{FF2B5EF4-FFF2-40B4-BE49-F238E27FC236}">
                <a16:creationId xmlns:a16="http://schemas.microsoft.com/office/drawing/2014/main" id="{3FE13643-EBF6-7844-A0FC-25ADDA9D2C3C}"/>
              </a:ext>
            </a:extLst>
          </p:cNvPr>
          <p:cNvPicPr>
            <a:picLocks noChangeAspect="1"/>
          </p:cNvPicPr>
          <p:nvPr userDrawn="1"/>
        </p:nvPicPr>
        <p:blipFill>
          <a:blip r:embed="rId2"/>
          <a:stretch>
            <a:fillRect/>
          </a:stretch>
        </p:blipFill>
        <p:spPr>
          <a:xfrm>
            <a:off x="8354908" y="3857607"/>
            <a:ext cx="3837092" cy="3000393"/>
          </a:xfrm>
          <a:prstGeom prst="rect">
            <a:avLst/>
          </a:prstGeom>
        </p:spPr>
      </p:pic>
      <p:pic>
        <p:nvPicPr>
          <p:cNvPr id="8" name="Picture 7">
            <a:extLst>
              <a:ext uri="{FF2B5EF4-FFF2-40B4-BE49-F238E27FC236}">
                <a16:creationId xmlns:a16="http://schemas.microsoft.com/office/drawing/2014/main" id="{27E7D869-A30F-E946-9D33-C985DFEB0090}"/>
              </a:ext>
            </a:extLst>
          </p:cNvPr>
          <p:cNvPicPr>
            <a:picLocks noChangeAspect="1"/>
          </p:cNvPicPr>
          <p:nvPr userDrawn="1"/>
        </p:nvPicPr>
        <p:blipFill rotWithShape="1">
          <a:blip r:embed="rId3"/>
          <a:srcRect l="4706" r="4708"/>
          <a:stretch/>
        </p:blipFill>
        <p:spPr>
          <a:xfrm>
            <a:off x="5483224" y="3857607"/>
            <a:ext cx="3837093" cy="3000393"/>
          </a:xfrm>
          <a:prstGeom prst="rect">
            <a:avLst/>
          </a:prstGeom>
        </p:spPr>
      </p:pic>
      <p:pic>
        <p:nvPicPr>
          <p:cNvPr id="9" name="Picture 8">
            <a:extLst>
              <a:ext uri="{FF2B5EF4-FFF2-40B4-BE49-F238E27FC236}">
                <a16:creationId xmlns:a16="http://schemas.microsoft.com/office/drawing/2014/main" id="{37A572D3-973D-6948-881A-5CB6A39C5F67}"/>
              </a:ext>
            </a:extLst>
          </p:cNvPr>
          <p:cNvPicPr>
            <a:picLocks noChangeAspect="1"/>
          </p:cNvPicPr>
          <p:nvPr userDrawn="1"/>
        </p:nvPicPr>
        <p:blipFill rotWithShape="1">
          <a:blip r:embed="rId4"/>
          <a:srcRect l="9152" r="2444"/>
          <a:stretch/>
        </p:blipFill>
        <p:spPr>
          <a:xfrm>
            <a:off x="5483225" y="-1"/>
            <a:ext cx="6708775" cy="3857607"/>
          </a:xfrm>
          <a:prstGeom prst="rect">
            <a:avLst/>
          </a:prstGeom>
        </p:spPr>
      </p:pic>
      <p:pic>
        <p:nvPicPr>
          <p:cNvPr id="13" name="Picture 12" descr="Text&#10;&#10;Description automatically generated">
            <a:extLst>
              <a:ext uri="{FF2B5EF4-FFF2-40B4-BE49-F238E27FC236}">
                <a16:creationId xmlns:a16="http://schemas.microsoft.com/office/drawing/2014/main" id="{9169090B-BA58-5949-B9A4-D3B5089554C6}"/>
              </a:ext>
            </a:extLst>
          </p:cNvPr>
          <p:cNvPicPr>
            <a:picLocks noChangeAspect="1"/>
          </p:cNvPicPr>
          <p:nvPr userDrawn="1"/>
        </p:nvPicPr>
        <p:blipFill>
          <a:blip r:embed="rId5"/>
          <a:stretch>
            <a:fillRect/>
          </a:stretch>
        </p:blipFill>
        <p:spPr>
          <a:xfrm>
            <a:off x="499012" y="3313430"/>
            <a:ext cx="984858" cy="916209"/>
          </a:xfrm>
          <a:prstGeom prst="rect">
            <a:avLst/>
          </a:prstGeom>
        </p:spPr>
      </p:pic>
      <p:sp>
        <p:nvSpPr>
          <p:cNvPr id="14" name="TextBox 13">
            <a:extLst>
              <a:ext uri="{FF2B5EF4-FFF2-40B4-BE49-F238E27FC236}">
                <a16:creationId xmlns:a16="http://schemas.microsoft.com/office/drawing/2014/main" id="{64162093-754D-4F45-B815-BE4255A50638}"/>
              </a:ext>
            </a:extLst>
          </p:cNvPr>
          <p:cNvSpPr txBox="1"/>
          <p:nvPr userDrawn="1"/>
        </p:nvSpPr>
        <p:spPr>
          <a:xfrm>
            <a:off x="417800" y="4399169"/>
            <a:ext cx="4213971" cy="646331"/>
          </a:xfrm>
          <a:prstGeom prst="rect">
            <a:avLst/>
          </a:prstGeom>
          <a:noFill/>
        </p:spPr>
        <p:txBody>
          <a:bodyPr wrap="square" rtlCol="0">
            <a:spAutoFit/>
          </a:bodyPr>
          <a:lstStyle/>
          <a:p>
            <a:r>
              <a:rPr lang="en-US" sz="3600" b="0" spc="0">
                <a:solidFill>
                  <a:schemeClr val="bg1"/>
                </a:solidFill>
                <a:latin typeface="DM Serif Text" pitchFamily="2" charset="0"/>
              </a:rPr>
              <a:t>Brand Plan 2021</a:t>
            </a:r>
          </a:p>
        </p:txBody>
      </p:sp>
      <p:sp>
        <p:nvSpPr>
          <p:cNvPr id="16" name="TextBox 15">
            <a:extLst>
              <a:ext uri="{FF2B5EF4-FFF2-40B4-BE49-F238E27FC236}">
                <a16:creationId xmlns:a16="http://schemas.microsoft.com/office/drawing/2014/main" id="{4B6E7B3F-C53F-0F41-8ED5-55251FDDB1EC}"/>
              </a:ext>
            </a:extLst>
          </p:cNvPr>
          <p:cNvSpPr txBox="1"/>
          <p:nvPr userDrawn="1"/>
        </p:nvSpPr>
        <p:spPr>
          <a:xfrm>
            <a:off x="431052" y="4938906"/>
            <a:ext cx="4213971" cy="338554"/>
          </a:xfrm>
          <a:prstGeom prst="rect">
            <a:avLst/>
          </a:prstGeom>
          <a:noFill/>
        </p:spPr>
        <p:txBody>
          <a:bodyPr wrap="square" rtlCol="0">
            <a:spAutoFit/>
          </a:bodyPr>
          <a:lstStyle/>
          <a:p>
            <a:r>
              <a:rPr lang="en-US" sz="1600" b="0">
                <a:solidFill>
                  <a:schemeClr val="bg1"/>
                </a:solidFill>
                <a:latin typeface="DM Serif Text" pitchFamily="2" charset="0"/>
              </a:rPr>
              <a:t>Brand Plan Briefing Session</a:t>
            </a:r>
          </a:p>
        </p:txBody>
      </p:sp>
      <p:sp>
        <p:nvSpPr>
          <p:cNvPr id="18" name="TextBox 17">
            <a:extLst>
              <a:ext uri="{FF2B5EF4-FFF2-40B4-BE49-F238E27FC236}">
                <a16:creationId xmlns:a16="http://schemas.microsoft.com/office/drawing/2014/main" id="{A55124FC-2B3C-CA4E-89A5-817B9273BA24}"/>
              </a:ext>
            </a:extLst>
          </p:cNvPr>
          <p:cNvSpPr txBox="1"/>
          <p:nvPr userDrawn="1"/>
        </p:nvSpPr>
        <p:spPr>
          <a:xfrm>
            <a:off x="431052" y="6187073"/>
            <a:ext cx="4213971" cy="338554"/>
          </a:xfrm>
          <a:prstGeom prst="rect">
            <a:avLst/>
          </a:prstGeom>
          <a:noFill/>
        </p:spPr>
        <p:txBody>
          <a:bodyPr wrap="square" rtlCol="0">
            <a:spAutoFit/>
          </a:bodyPr>
          <a:lstStyle/>
          <a:p>
            <a:r>
              <a:rPr lang="en-US" sz="1600" b="0">
                <a:solidFill>
                  <a:schemeClr val="bg1"/>
                </a:solidFill>
                <a:latin typeface="DM Serif Text" pitchFamily="2" charset="0"/>
              </a:rPr>
              <a:t>08.06.2021</a:t>
            </a:r>
          </a:p>
        </p:txBody>
      </p:sp>
    </p:spTree>
    <p:extLst>
      <p:ext uri="{BB962C8B-B14F-4D97-AF65-F5344CB8AC3E}">
        <p14:creationId xmlns:p14="http://schemas.microsoft.com/office/powerpoint/2010/main" val="1074374681"/>
      </p:ext>
    </p:extLst>
  </p:cSld>
  <p:clrMapOvr>
    <a:masterClrMapping/>
  </p:clrMapOvr>
  <p:extLst>
    <p:ext uri="{DCECCB84-F9BA-43D5-87BE-67443E8EF086}">
      <p15:sldGuideLst xmlns:p15="http://schemas.microsoft.com/office/powerpoint/2012/main">
        <p15:guide id="1" pos="3454" userDrawn="1">
          <p15:clr>
            <a:srgbClr val="FBAE40"/>
          </p15:clr>
        </p15:guide>
        <p15:guide id="2" orient="horz" pos="404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EA2D635-A439-AA40-B6CC-B1D677940216}"/>
              </a:ext>
            </a:extLst>
          </p:cNvPr>
          <p:cNvSpPr/>
          <p:nvPr userDrawn="1"/>
        </p:nvSpPr>
        <p:spPr>
          <a:xfrm>
            <a:off x="0" y="0"/>
            <a:ext cx="5483225" cy="6858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2F159B1D-5118-894F-B996-2607F5B7DE1A}"/>
              </a:ext>
            </a:extLst>
          </p:cNvPr>
          <p:cNvSpPr>
            <a:spLocks noGrp="1"/>
          </p:cNvSpPr>
          <p:nvPr>
            <p:ph type="sldNum" sz="quarter" idx="10"/>
          </p:nvPr>
        </p:nvSpPr>
        <p:spPr/>
        <p:txBody>
          <a:bodyPr/>
          <a:lstStyle/>
          <a:p>
            <a:fld id="{FC7A6D7F-02FE-0647-B822-26FE74783363}" type="slidenum">
              <a:rPr lang="en-US" smtClean="0"/>
              <a:t>‹#›</a:t>
            </a:fld>
            <a:endParaRPr lang="en-US"/>
          </a:p>
        </p:txBody>
      </p:sp>
      <p:pic>
        <p:nvPicPr>
          <p:cNvPr id="9" name="Picture 8">
            <a:extLst>
              <a:ext uri="{FF2B5EF4-FFF2-40B4-BE49-F238E27FC236}">
                <a16:creationId xmlns:a16="http://schemas.microsoft.com/office/drawing/2014/main" id="{37A572D3-973D-6948-881A-5CB6A39C5F67}"/>
              </a:ext>
            </a:extLst>
          </p:cNvPr>
          <p:cNvPicPr>
            <a:picLocks noChangeAspect="1"/>
          </p:cNvPicPr>
          <p:nvPr userDrawn="1"/>
        </p:nvPicPr>
        <p:blipFill rotWithShape="1">
          <a:blip r:embed="rId2"/>
          <a:srcRect l="47829" r="2444"/>
          <a:stretch/>
        </p:blipFill>
        <p:spPr>
          <a:xfrm>
            <a:off x="5483225" y="-1"/>
            <a:ext cx="6708775" cy="6858000"/>
          </a:xfrm>
          <a:prstGeom prst="rect">
            <a:avLst/>
          </a:prstGeom>
        </p:spPr>
      </p:pic>
      <p:sp>
        <p:nvSpPr>
          <p:cNvPr id="14" name="TextBox 13">
            <a:extLst>
              <a:ext uri="{FF2B5EF4-FFF2-40B4-BE49-F238E27FC236}">
                <a16:creationId xmlns:a16="http://schemas.microsoft.com/office/drawing/2014/main" id="{64162093-754D-4F45-B815-BE4255A50638}"/>
              </a:ext>
            </a:extLst>
          </p:cNvPr>
          <p:cNvSpPr txBox="1"/>
          <p:nvPr userDrawn="1"/>
        </p:nvSpPr>
        <p:spPr>
          <a:xfrm>
            <a:off x="417800" y="4399169"/>
            <a:ext cx="4565017" cy="1754326"/>
          </a:xfrm>
          <a:prstGeom prst="rect">
            <a:avLst/>
          </a:prstGeom>
          <a:noFill/>
        </p:spPr>
        <p:txBody>
          <a:bodyPr wrap="square" rtlCol="0">
            <a:spAutoFit/>
          </a:bodyPr>
          <a:lstStyle/>
          <a:p>
            <a:r>
              <a:rPr lang="en-US" sz="3600" b="0" spc="0">
                <a:solidFill>
                  <a:schemeClr val="bg1"/>
                </a:solidFill>
                <a:latin typeface="DM Serif Text" pitchFamily="2" charset="0"/>
              </a:rPr>
              <a:t>Brand Strategy &amp; Initiatives Roadmap</a:t>
            </a:r>
          </a:p>
          <a:p>
            <a:endParaRPr lang="en-US" sz="3600" b="0" spc="0">
              <a:solidFill>
                <a:schemeClr val="bg1"/>
              </a:solidFill>
            </a:endParaRPr>
          </a:p>
        </p:txBody>
      </p:sp>
    </p:spTree>
    <p:extLst>
      <p:ext uri="{BB962C8B-B14F-4D97-AF65-F5344CB8AC3E}">
        <p14:creationId xmlns:p14="http://schemas.microsoft.com/office/powerpoint/2010/main" val="4088825776"/>
      </p:ext>
    </p:extLst>
  </p:cSld>
  <p:clrMapOvr>
    <a:masterClrMapping/>
  </p:clrMapOvr>
  <p:extLst>
    <p:ext uri="{DCECCB84-F9BA-43D5-87BE-67443E8EF086}">
      <p15:sldGuideLst xmlns:p15="http://schemas.microsoft.com/office/powerpoint/2012/main">
        <p15:guide id="1" pos="3454" userDrawn="1">
          <p15:clr>
            <a:srgbClr val="FBAE40"/>
          </p15:clr>
        </p15:guide>
        <p15:guide id="2" orient="horz" pos="40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EA2D635-A439-AA40-B6CC-B1D677940216}"/>
              </a:ext>
            </a:extLst>
          </p:cNvPr>
          <p:cNvSpPr/>
          <p:nvPr userDrawn="1"/>
        </p:nvSpPr>
        <p:spPr>
          <a:xfrm>
            <a:off x="0" y="0"/>
            <a:ext cx="12192000" cy="6858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59A4691-3912-EC42-B092-EE42509390D0}"/>
              </a:ext>
            </a:extLst>
          </p:cNvPr>
          <p:cNvSpPr txBox="1"/>
          <p:nvPr userDrawn="1"/>
        </p:nvSpPr>
        <p:spPr>
          <a:xfrm>
            <a:off x="2842372" y="2551837"/>
            <a:ext cx="6507256" cy="1754326"/>
          </a:xfrm>
          <a:prstGeom prst="rect">
            <a:avLst/>
          </a:prstGeom>
          <a:noFill/>
        </p:spPr>
        <p:txBody>
          <a:bodyPr wrap="square" rtlCol="0">
            <a:spAutoFit/>
          </a:bodyPr>
          <a:lstStyle/>
          <a:p>
            <a:pPr algn="ctr"/>
            <a:r>
              <a:rPr lang="en-US" sz="5400" b="0" spc="0">
                <a:solidFill>
                  <a:schemeClr val="bg1"/>
                </a:solidFill>
                <a:latin typeface="DM Serif Text" pitchFamily="2" charset="0"/>
              </a:rPr>
              <a:t>Digital: Website, Email &amp; Social </a:t>
            </a:r>
          </a:p>
        </p:txBody>
      </p:sp>
    </p:spTree>
    <p:extLst>
      <p:ext uri="{BB962C8B-B14F-4D97-AF65-F5344CB8AC3E}">
        <p14:creationId xmlns:p14="http://schemas.microsoft.com/office/powerpoint/2010/main" val="288006556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EA2D635-A439-AA40-B6CC-B1D677940216}"/>
              </a:ext>
            </a:extLst>
          </p:cNvPr>
          <p:cNvSpPr/>
          <p:nvPr userDrawn="1"/>
        </p:nvSpPr>
        <p:spPr>
          <a:xfrm>
            <a:off x="0" y="0"/>
            <a:ext cx="12192000" cy="6858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59A4691-3912-EC42-B092-EE42509390D0}"/>
              </a:ext>
            </a:extLst>
          </p:cNvPr>
          <p:cNvSpPr txBox="1"/>
          <p:nvPr userDrawn="1"/>
        </p:nvSpPr>
        <p:spPr>
          <a:xfrm>
            <a:off x="2842372" y="2828835"/>
            <a:ext cx="6507256" cy="1200329"/>
          </a:xfrm>
          <a:prstGeom prst="rect">
            <a:avLst/>
          </a:prstGeom>
          <a:noFill/>
        </p:spPr>
        <p:txBody>
          <a:bodyPr wrap="square" rtlCol="0">
            <a:spAutoFit/>
          </a:bodyPr>
          <a:lstStyle/>
          <a:p>
            <a:pPr algn="ctr"/>
            <a:r>
              <a:rPr lang="en-US" sz="7200" b="0" spc="0">
                <a:solidFill>
                  <a:schemeClr val="bg1"/>
                </a:solidFill>
                <a:latin typeface="DM Serif Text" pitchFamily="2" charset="0"/>
              </a:rPr>
              <a:t>Thank you</a:t>
            </a:r>
          </a:p>
        </p:txBody>
      </p:sp>
    </p:spTree>
    <p:extLst>
      <p:ext uri="{BB962C8B-B14F-4D97-AF65-F5344CB8AC3E}">
        <p14:creationId xmlns:p14="http://schemas.microsoft.com/office/powerpoint/2010/main" val="3834356820"/>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EA2D635-A439-AA40-B6CC-B1D677940216}"/>
              </a:ext>
            </a:extLst>
          </p:cNvPr>
          <p:cNvSpPr/>
          <p:nvPr userDrawn="1"/>
        </p:nvSpPr>
        <p:spPr>
          <a:xfrm>
            <a:off x="0" y="0"/>
            <a:ext cx="12192000" cy="6858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3" name="Picture 2" descr="A black and white logo with a lion and text&#10;&#10;Description automatically generated">
            <a:extLst>
              <a:ext uri="{FF2B5EF4-FFF2-40B4-BE49-F238E27FC236}">
                <a16:creationId xmlns:a16="http://schemas.microsoft.com/office/drawing/2014/main" id="{94325B3A-89F2-E5F8-451D-63276AE8F77E}"/>
              </a:ext>
            </a:extLst>
          </p:cNvPr>
          <p:cNvPicPr>
            <a:picLocks noChangeAspect="1"/>
          </p:cNvPicPr>
          <p:nvPr userDrawn="1"/>
        </p:nvPicPr>
        <p:blipFill>
          <a:blip r:embed="rId2"/>
          <a:stretch>
            <a:fillRect/>
          </a:stretch>
        </p:blipFill>
        <p:spPr>
          <a:xfrm>
            <a:off x="3302000" y="1225550"/>
            <a:ext cx="5588000" cy="4406900"/>
          </a:xfrm>
          <a:prstGeom prst="rect">
            <a:avLst/>
          </a:prstGeom>
        </p:spPr>
      </p:pic>
    </p:spTree>
    <p:extLst>
      <p:ext uri="{BB962C8B-B14F-4D97-AF65-F5344CB8AC3E}">
        <p14:creationId xmlns:p14="http://schemas.microsoft.com/office/powerpoint/2010/main" val="1881434703"/>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BB0EF88-2D87-DC45-9A5B-4A97D2BF51BE}"/>
              </a:ext>
            </a:extLst>
          </p:cNvPr>
          <p:cNvSpPr>
            <a:spLocks noGrp="1"/>
          </p:cNvSpPr>
          <p:nvPr>
            <p:ph type="ctrTitle"/>
          </p:nvPr>
        </p:nvSpPr>
        <p:spPr>
          <a:xfrm>
            <a:off x="558801" y="488309"/>
            <a:ext cx="11091332" cy="630079"/>
          </a:xfrm>
          <a:prstGeom prst="rect">
            <a:avLst/>
          </a:prstGeom>
        </p:spPr>
        <p:txBody>
          <a:bodyPr lIns="0" tIns="0" rIns="0" bIns="0" anchor="b"/>
          <a:lstStyle>
            <a:lvl1pPr>
              <a:defRPr>
                <a:solidFill>
                  <a:schemeClr val="tx1">
                    <a:lumMod val="85000"/>
                    <a:lumOff val="15000"/>
                  </a:schemeClr>
                </a:solidFill>
                <a:latin typeface="Colart Standard" pitchFamily="50" charset="0"/>
              </a:defRPr>
            </a:lvl1pPr>
          </a:lstStyle>
          <a:p>
            <a:r>
              <a:rPr lang="en-GB"/>
              <a:t>Click to edit Master title style</a:t>
            </a:r>
            <a:endParaRPr lang="en-US"/>
          </a:p>
        </p:txBody>
      </p:sp>
      <p:sp>
        <p:nvSpPr>
          <p:cNvPr id="8" name="Content Placeholder 2">
            <a:extLst>
              <a:ext uri="{FF2B5EF4-FFF2-40B4-BE49-F238E27FC236}">
                <a16:creationId xmlns:a16="http://schemas.microsoft.com/office/drawing/2014/main" id="{1A7995DD-9A75-2A40-A27F-39BE78B2BFB2}"/>
              </a:ext>
            </a:extLst>
          </p:cNvPr>
          <p:cNvSpPr>
            <a:spLocks noGrp="1"/>
          </p:cNvSpPr>
          <p:nvPr>
            <p:ph sz="half" idx="1" hasCustomPrompt="1"/>
          </p:nvPr>
        </p:nvSpPr>
        <p:spPr>
          <a:xfrm>
            <a:off x="559645" y="1371601"/>
            <a:ext cx="11090489" cy="4998092"/>
          </a:xfrm>
          <a:prstGeom prst="rect">
            <a:avLst/>
          </a:prstGeom>
        </p:spPr>
        <p:txBody>
          <a:bodyPr lIns="0" tIns="0" rIns="0" bIns="0">
            <a:normAutofit/>
          </a:bodyPr>
          <a:lstStyle>
            <a:lvl1pPr marL="380990" indent="-380990">
              <a:buFont typeface="Arial"/>
              <a:buChar char="•"/>
              <a:defRPr sz="2133">
                <a:solidFill>
                  <a:schemeClr val="tx1">
                    <a:lumMod val="85000"/>
                    <a:lumOff val="15000"/>
                  </a:schemeClr>
                </a:solidFill>
                <a:latin typeface="Colart Standard Light" pitchFamily="50" charset="0"/>
                <a:cs typeface="Arial" panose="020B0604020202020204" pitchFamily="34" charset="0"/>
              </a:defRPr>
            </a:lvl1pPr>
            <a:lvl2pPr>
              <a:defRPr sz="1867"/>
            </a:lvl2pPr>
            <a:lvl3pPr>
              <a:defRPr sz="1600"/>
            </a:lvl3pPr>
            <a:lvl4pPr>
              <a:defRPr sz="1467"/>
            </a:lvl4pPr>
            <a:lvl5pPr>
              <a:defRPr sz="1400"/>
            </a:lvl5pPr>
            <a:lvl6pPr>
              <a:defRPr sz="2400"/>
            </a:lvl6pPr>
            <a:lvl7pPr>
              <a:defRPr sz="2400"/>
            </a:lvl7pPr>
            <a:lvl8pPr>
              <a:defRPr sz="2400"/>
            </a:lvl8pPr>
            <a:lvl9pPr>
              <a:defRPr sz="2400"/>
            </a:lvl9pPr>
          </a:lstStyle>
          <a:p>
            <a:pPr lvl="0"/>
            <a:r>
              <a:rPr lang="en-GB"/>
              <a:t>This is a test</a:t>
            </a:r>
          </a:p>
          <a:p>
            <a:pPr lvl="1"/>
            <a:r>
              <a:rPr lang="en-GB"/>
              <a:t>This is a test</a:t>
            </a:r>
          </a:p>
          <a:p>
            <a:pPr lvl="2"/>
            <a:r>
              <a:rPr lang="en-GB"/>
              <a:t>This is a test</a:t>
            </a:r>
          </a:p>
          <a:p>
            <a:pPr lvl="3"/>
            <a:r>
              <a:rPr lang="en-GB"/>
              <a:t>This is a test</a:t>
            </a:r>
          </a:p>
          <a:p>
            <a:pPr lvl="4"/>
            <a:r>
              <a:rPr lang="en-GB"/>
              <a:t>This is a test</a:t>
            </a:r>
          </a:p>
          <a:p>
            <a:pPr lvl="0"/>
            <a:endParaRPr lang="en-GB"/>
          </a:p>
        </p:txBody>
      </p:sp>
      <p:sp>
        <p:nvSpPr>
          <p:cNvPr id="10" name="Slide Number Placeholder 3">
            <a:extLst>
              <a:ext uri="{FF2B5EF4-FFF2-40B4-BE49-F238E27FC236}">
                <a16:creationId xmlns:a16="http://schemas.microsoft.com/office/drawing/2014/main" id="{54292FA6-8CF8-4651-996A-4B5C5E0A9616}"/>
              </a:ext>
            </a:extLst>
          </p:cNvPr>
          <p:cNvSpPr>
            <a:spLocks noGrp="1"/>
          </p:cNvSpPr>
          <p:nvPr>
            <p:ph type="sldNum" sz="quarter" idx="4"/>
          </p:nvPr>
        </p:nvSpPr>
        <p:spPr>
          <a:xfrm>
            <a:off x="11650132" y="6528443"/>
            <a:ext cx="451104" cy="321600"/>
          </a:xfrm>
          <a:prstGeom prst="rect">
            <a:avLst/>
          </a:prstGeom>
        </p:spPr>
        <p:txBody>
          <a:bodyPr anchor="ctr"/>
          <a:lstStyle>
            <a:lvl1pPr>
              <a:defRPr>
                <a:solidFill>
                  <a:schemeClr val="bg1">
                    <a:lumMod val="50000"/>
                  </a:schemeClr>
                </a:solidFill>
                <a:latin typeface="+mn-lt"/>
              </a:defRPr>
            </a:lvl1pPr>
          </a:lstStyle>
          <a:p>
            <a:pPr algn="r">
              <a:defRPr/>
            </a:pPr>
            <a:fld id="{282A0A07-47CC-DB44-A11B-D8673270CCE0}" type="slidenum">
              <a:rPr lang="en-US" sz="1067" smtClean="0">
                <a:cs typeface="Arial" panose="020B0604020202020204" pitchFamily="34" charset="0"/>
              </a:rPr>
              <a:pPr algn="r">
                <a:defRPr/>
              </a:pPr>
              <a:t>‹#›</a:t>
            </a:fld>
            <a:endParaRPr lang="en-US" sz="1067">
              <a:cs typeface="Arial" panose="020B0604020202020204" pitchFamily="34" charset="0"/>
            </a:endParaRPr>
          </a:p>
        </p:txBody>
      </p:sp>
      <p:sp>
        <p:nvSpPr>
          <p:cNvPr id="11" name="Footer Placeholder 2">
            <a:extLst>
              <a:ext uri="{FF2B5EF4-FFF2-40B4-BE49-F238E27FC236}">
                <a16:creationId xmlns:a16="http://schemas.microsoft.com/office/drawing/2014/main" id="{85113C03-7C98-4434-96C1-D6D03F077B08}"/>
              </a:ext>
            </a:extLst>
          </p:cNvPr>
          <p:cNvSpPr>
            <a:spLocks noGrp="1"/>
          </p:cNvSpPr>
          <p:nvPr>
            <p:ph type="ftr" sz="quarter" idx="3"/>
          </p:nvPr>
        </p:nvSpPr>
        <p:spPr>
          <a:xfrm>
            <a:off x="1392072" y="6529899"/>
            <a:ext cx="6368955" cy="319003"/>
          </a:xfrm>
          <a:prstGeom prst="rect">
            <a:avLst/>
          </a:prstGeom>
        </p:spPr>
        <p:txBody>
          <a:bodyPr anchor="ctr"/>
          <a:lstStyle>
            <a:lvl1pPr algn="l">
              <a:defRPr sz="1067" b="0">
                <a:solidFill>
                  <a:schemeClr val="bg1">
                    <a:lumMod val="50000"/>
                  </a:schemeClr>
                </a:solidFill>
                <a:latin typeface="+mj-lt"/>
              </a:defRPr>
            </a:lvl1pPr>
          </a:lstStyle>
          <a:p>
            <a:endParaRPr lang="en-US"/>
          </a:p>
        </p:txBody>
      </p:sp>
      <p:sp>
        <p:nvSpPr>
          <p:cNvPr id="12" name="Date Placeholder 13">
            <a:extLst>
              <a:ext uri="{FF2B5EF4-FFF2-40B4-BE49-F238E27FC236}">
                <a16:creationId xmlns:a16="http://schemas.microsoft.com/office/drawing/2014/main" id="{4EF1F667-F7B1-4083-B10B-9FD52EC5DC6E}"/>
              </a:ext>
            </a:extLst>
          </p:cNvPr>
          <p:cNvSpPr>
            <a:spLocks noGrp="1"/>
          </p:cNvSpPr>
          <p:nvPr>
            <p:ph type="dt" sz="half" idx="2"/>
          </p:nvPr>
        </p:nvSpPr>
        <p:spPr>
          <a:xfrm>
            <a:off x="8553735" y="6528000"/>
            <a:ext cx="2743200" cy="321600"/>
          </a:xfrm>
          <a:prstGeom prst="rect">
            <a:avLst/>
          </a:prstGeom>
        </p:spPr>
        <p:txBody>
          <a:bodyPr vert="horz" lIns="91440" tIns="45720" rIns="91440" bIns="45720" rtlCol="0" anchor="ctr"/>
          <a:lstStyle>
            <a:lvl1pPr algn="r">
              <a:defRPr sz="1067">
                <a:solidFill>
                  <a:schemeClr val="tx1">
                    <a:tint val="75000"/>
                  </a:schemeClr>
                </a:solidFill>
              </a:defRPr>
            </a:lvl1pPr>
          </a:lstStyle>
          <a:p>
            <a:fld id="{26A30540-D323-4ADA-87AA-70EE6C94EF16}" type="datetime3">
              <a:rPr lang="en-GB" smtClean="0"/>
              <a:t>13 September, 2024</a:t>
            </a:fld>
            <a:endParaRPr lang="en-GB"/>
          </a:p>
        </p:txBody>
      </p:sp>
    </p:spTree>
    <p:extLst>
      <p:ext uri="{BB962C8B-B14F-4D97-AF65-F5344CB8AC3E}">
        <p14:creationId xmlns:p14="http://schemas.microsoft.com/office/powerpoint/2010/main" val="3328792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F3C55A8-88E0-1441-B781-12B805641810}"/>
              </a:ext>
            </a:extLst>
          </p:cNvPr>
          <p:cNvSpPr>
            <a:spLocks noGrp="1"/>
          </p:cNvSpPr>
          <p:nvPr>
            <p:ph type="sldNum" sz="quarter" idx="4"/>
          </p:nvPr>
        </p:nvSpPr>
        <p:spPr>
          <a:xfrm>
            <a:off x="10684564" y="6356350"/>
            <a:ext cx="66923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7A6D7F-02FE-0647-B822-26FE74783363}" type="slidenum">
              <a:rPr lang="en-US" smtClean="0"/>
              <a:t>‹#›</a:t>
            </a:fld>
            <a:endParaRPr lang="en-US"/>
          </a:p>
        </p:txBody>
      </p:sp>
      <p:sp>
        <p:nvSpPr>
          <p:cNvPr id="8" name="Footer Placeholder 7">
            <a:extLst>
              <a:ext uri="{FF2B5EF4-FFF2-40B4-BE49-F238E27FC236}">
                <a16:creationId xmlns:a16="http://schemas.microsoft.com/office/drawing/2014/main" id="{5E913622-CAE6-0440-B435-64ADF8969086}"/>
              </a:ext>
            </a:extLst>
          </p:cNvPr>
          <p:cNvSpPr>
            <a:spLocks noGrp="1"/>
          </p:cNvSpPr>
          <p:nvPr>
            <p:ph type="ftr" sz="quarter" idx="3"/>
          </p:nvPr>
        </p:nvSpPr>
        <p:spPr>
          <a:xfrm>
            <a:off x="298807" y="19185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708439027"/>
      </p:ext>
    </p:extLst>
  </p:cSld>
  <p:clrMap bg1="lt1" tx1="dk1" bg2="lt2" tx2="dk2" accent1="accent1" accent2="accent2" accent3="accent3" accent4="accent4" accent5="accent5" accent6="accent6" hlink="hlink" folHlink="folHlink"/>
  <p:sldLayoutIdLst>
    <p:sldLayoutId id="2147483651" r:id="rId1"/>
    <p:sldLayoutId id="2147483656" r:id="rId2"/>
    <p:sldLayoutId id="2147483653" r:id="rId3"/>
    <p:sldLayoutId id="2147483654" r:id="rId4"/>
    <p:sldLayoutId id="2147483655" r:id="rId5"/>
    <p:sldLayoutId id="2147483657" r:id="rId6"/>
    <p:sldLayoutId id="2147483658" r:id="rId7"/>
    <p:sldLayoutId id="2147483659"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microsoft.com/office/2007/relationships/hdphoto" Target="../media/hdphoto1.wdp"/><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11" Type="http://schemas.microsoft.com/office/2007/relationships/hdphoto" Target="../media/hdphoto3.wdp"/><Relationship Id="rId5" Type="http://schemas.openxmlformats.org/officeDocument/2006/relationships/image" Target="../media/image9.jpeg"/><Relationship Id="rId10" Type="http://schemas.openxmlformats.org/officeDocument/2006/relationships/image" Target="../media/image12.png"/><Relationship Id="rId4" Type="http://schemas.openxmlformats.org/officeDocument/2006/relationships/image" Target="../media/image8.jpeg"/><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pen in his mouth&#10;&#10;Description automatically generated">
            <a:extLst>
              <a:ext uri="{FF2B5EF4-FFF2-40B4-BE49-F238E27FC236}">
                <a16:creationId xmlns:a16="http://schemas.microsoft.com/office/drawing/2014/main" id="{7CA6A196-C313-67A4-5F12-243ABD91E778}"/>
              </a:ext>
            </a:extLst>
          </p:cNvPr>
          <p:cNvPicPr>
            <a:picLocks noChangeAspect="1"/>
          </p:cNvPicPr>
          <p:nvPr/>
        </p:nvPicPr>
        <p:blipFill rotWithShape="1">
          <a:blip r:embed="rId3"/>
          <a:srcRect r="33848"/>
          <a:stretch/>
        </p:blipFill>
        <p:spPr>
          <a:xfrm>
            <a:off x="5382043" y="-35511"/>
            <a:ext cx="6809957" cy="6893511"/>
          </a:xfrm>
          <a:prstGeom prst="rect">
            <a:avLst/>
          </a:prstGeom>
        </p:spPr>
      </p:pic>
      <p:sp>
        <p:nvSpPr>
          <p:cNvPr id="2" name="Rectangle 1">
            <a:extLst>
              <a:ext uri="{FF2B5EF4-FFF2-40B4-BE49-F238E27FC236}">
                <a16:creationId xmlns:a16="http://schemas.microsoft.com/office/drawing/2014/main" id="{26D4FBF7-97FF-954C-898D-A50711DF10F3}"/>
              </a:ext>
            </a:extLst>
          </p:cNvPr>
          <p:cNvSpPr/>
          <p:nvPr/>
        </p:nvSpPr>
        <p:spPr>
          <a:xfrm>
            <a:off x="1" y="-35511"/>
            <a:ext cx="5477522" cy="6893512"/>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7" name="Picture 6" descr="Text&#10;&#10;Description automatically generated">
            <a:extLst>
              <a:ext uri="{FF2B5EF4-FFF2-40B4-BE49-F238E27FC236}">
                <a16:creationId xmlns:a16="http://schemas.microsoft.com/office/drawing/2014/main" id="{FB965422-3E0E-C444-8D8D-011B661E1DB0}"/>
              </a:ext>
            </a:extLst>
          </p:cNvPr>
          <p:cNvPicPr>
            <a:picLocks noChangeAspect="1"/>
          </p:cNvPicPr>
          <p:nvPr/>
        </p:nvPicPr>
        <p:blipFill>
          <a:blip r:embed="rId4"/>
          <a:stretch>
            <a:fillRect/>
          </a:stretch>
        </p:blipFill>
        <p:spPr>
          <a:xfrm>
            <a:off x="492012" y="2818628"/>
            <a:ext cx="1341688" cy="1248167"/>
          </a:xfrm>
          <a:prstGeom prst="rect">
            <a:avLst/>
          </a:prstGeom>
        </p:spPr>
      </p:pic>
      <p:sp>
        <p:nvSpPr>
          <p:cNvPr id="8" name="TextBox 7">
            <a:extLst>
              <a:ext uri="{FF2B5EF4-FFF2-40B4-BE49-F238E27FC236}">
                <a16:creationId xmlns:a16="http://schemas.microsoft.com/office/drawing/2014/main" id="{4E8B30A2-E951-8C41-9035-0DAB43E62E32}"/>
              </a:ext>
            </a:extLst>
          </p:cNvPr>
          <p:cNvSpPr txBox="1"/>
          <p:nvPr/>
        </p:nvSpPr>
        <p:spPr>
          <a:xfrm>
            <a:off x="400850" y="4304696"/>
            <a:ext cx="4366359" cy="461665"/>
          </a:xfrm>
          <a:prstGeom prst="rect">
            <a:avLst/>
          </a:prstGeom>
          <a:noFill/>
        </p:spPr>
        <p:txBody>
          <a:bodyPr wrap="square" rtlCol="0">
            <a:spAutoFit/>
          </a:bodyPr>
          <a:lstStyle/>
          <a:p>
            <a:r>
              <a:rPr lang="en-US" sz="2400" spc="0">
                <a:solidFill>
                  <a:schemeClr val="bg1"/>
                </a:solidFill>
                <a:latin typeface="DM Serif Text" pitchFamily="2" charset="0"/>
              </a:rPr>
              <a:t>Project Wisdom</a:t>
            </a:r>
          </a:p>
        </p:txBody>
      </p:sp>
      <p:sp>
        <p:nvSpPr>
          <p:cNvPr id="10" name="TextBox 9">
            <a:extLst>
              <a:ext uri="{FF2B5EF4-FFF2-40B4-BE49-F238E27FC236}">
                <a16:creationId xmlns:a16="http://schemas.microsoft.com/office/drawing/2014/main" id="{E2B82A92-D732-5948-B740-818CFB91415F}"/>
              </a:ext>
            </a:extLst>
          </p:cNvPr>
          <p:cNvSpPr txBox="1"/>
          <p:nvPr/>
        </p:nvSpPr>
        <p:spPr>
          <a:xfrm>
            <a:off x="431052" y="6187073"/>
            <a:ext cx="4213971" cy="338554"/>
          </a:xfrm>
          <a:prstGeom prst="rect">
            <a:avLst/>
          </a:prstGeom>
          <a:noFill/>
        </p:spPr>
        <p:txBody>
          <a:bodyPr wrap="square" rtlCol="0">
            <a:spAutoFit/>
          </a:bodyPr>
          <a:lstStyle/>
          <a:p>
            <a:r>
              <a:rPr lang="en-US" sz="1600" b="0">
                <a:solidFill>
                  <a:schemeClr val="bg1"/>
                </a:solidFill>
                <a:latin typeface="DM Serif Text" pitchFamily="2" charset="0"/>
              </a:rPr>
              <a:t>September 2024</a:t>
            </a:r>
          </a:p>
        </p:txBody>
      </p:sp>
      <p:sp>
        <p:nvSpPr>
          <p:cNvPr id="3" name="TextBox 2">
            <a:extLst>
              <a:ext uri="{FF2B5EF4-FFF2-40B4-BE49-F238E27FC236}">
                <a16:creationId xmlns:a16="http://schemas.microsoft.com/office/drawing/2014/main" id="{0402A127-D730-34F1-9AC4-5966CDD54C29}"/>
              </a:ext>
            </a:extLst>
          </p:cNvPr>
          <p:cNvSpPr txBox="1"/>
          <p:nvPr/>
        </p:nvSpPr>
        <p:spPr>
          <a:xfrm>
            <a:off x="400850" y="4834985"/>
            <a:ext cx="4213971" cy="338554"/>
          </a:xfrm>
          <a:prstGeom prst="rect">
            <a:avLst/>
          </a:prstGeom>
          <a:noFill/>
        </p:spPr>
        <p:txBody>
          <a:bodyPr wrap="square" rtlCol="0">
            <a:spAutoFit/>
          </a:bodyPr>
          <a:lstStyle/>
          <a:p>
            <a:r>
              <a:rPr lang="en-US" sz="1600" b="0">
                <a:solidFill>
                  <a:schemeClr val="bg1"/>
                </a:solidFill>
                <a:latin typeface="DM Serif Text" pitchFamily="2" charset="0"/>
              </a:rPr>
              <a:t>The Launch of WN Shopify</a:t>
            </a:r>
          </a:p>
        </p:txBody>
      </p:sp>
    </p:spTree>
    <p:extLst>
      <p:ext uri="{BB962C8B-B14F-4D97-AF65-F5344CB8AC3E}">
        <p14:creationId xmlns:p14="http://schemas.microsoft.com/office/powerpoint/2010/main" val="3338818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57F620-EA77-B55E-50F1-44DFEDC3F17B}"/>
              </a:ext>
            </a:extLst>
          </p:cNvPr>
          <p:cNvSpPr txBox="1"/>
          <p:nvPr/>
        </p:nvSpPr>
        <p:spPr>
          <a:xfrm>
            <a:off x="295214" y="1179198"/>
            <a:ext cx="4749653" cy="2462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a:latin typeface="Inter" panose="02000503000000020004" pitchFamily="2" charset="0"/>
                <a:ea typeface="Inter" panose="02000503000000020004" pitchFamily="2" charset="0"/>
                <a:cs typeface="+mn-lt"/>
              </a:rPr>
              <a:t>Live Changes &amp; Efficiency</a:t>
            </a:r>
            <a:endParaRPr lang="en-US">
              <a:latin typeface="Inter" panose="02000503000000020004" pitchFamily="2" charset="0"/>
              <a:ea typeface="Inter" panose="02000503000000020004" pitchFamily="2" charset="0"/>
            </a:endParaRPr>
          </a:p>
          <a:p>
            <a:endParaRPr lang="en-GB" sz="1400" b="1">
              <a:latin typeface="Inter" panose="02000503000000020004" pitchFamily="2" charset="0"/>
              <a:ea typeface="Inter" panose="02000503000000020004" pitchFamily="2" charset="0"/>
              <a:cs typeface="+mn-lt"/>
            </a:endParaRPr>
          </a:p>
          <a:p>
            <a:r>
              <a:rPr lang="en-GB" sz="1400" b="1">
                <a:latin typeface="Inter" panose="02000503000000020004" pitchFamily="2" charset="0"/>
                <a:ea typeface="Inter" panose="02000503000000020004" pitchFamily="2" charset="0"/>
                <a:cs typeface="+mn-lt"/>
              </a:rPr>
              <a:t>Shopify: </a:t>
            </a:r>
            <a:r>
              <a:rPr lang="en-GB" sz="1400">
                <a:latin typeface="Inter" panose="02000503000000020004" pitchFamily="2" charset="0"/>
                <a:ea typeface="Inter" panose="02000503000000020004" pitchFamily="2" charset="0"/>
                <a:cs typeface="+mn-lt"/>
              </a:rPr>
              <a:t>Enables instant live changes with no downtime, ensuring a smooth e-commerce experience.</a:t>
            </a:r>
            <a:endParaRPr lang="en-GB">
              <a:latin typeface="Inter" panose="02000503000000020004" pitchFamily="2" charset="0"/>
              <a:ea typeface="Inter" panose="02000503000000020004" pitchFamily="2" charset="0"/>
              <a:cs typeface="Arial"/>
            </a:endParaRPr>
          </a:p>
          <a:p>
            <a:endParaRPr lang="en-GB" sz="1400">
              <a:latin typeface="Inter" panose="02000503000000020004" pitchFamily="2" charset="0"/>
              <a:ea typeface="Inter" panose="02000503000000020004" pitchFamily="2" charset="0"/>
              <a:cs typeface="+mn-lt"/>
            </a:endParaRPr>
          </a:p>
          <a:p>
            <a:r>
              <a:rPr lang="en-GB" sz="1400" b="1">
                <a:latin typeface="Inter" panose="02000503000000020004" pitchFamily="2" charset="0"/>
                <a:ea typeface="Inter" panose="02000503000000020004" pitchFamily="2" charset="0"/>
                <a:cs typeface="+mn-lt"/>
              </a:rPr>
              <a:t>WordPress: </a:t>
            </a:r>
            <a:r>
              <a:rPr lang="en-GB" sz="1400">
                <a:latin typeface="Inter" panose="02000503000000020004" pitchFamily="2" charset="0"/>
                <a:ea typeface="Inter" panose="02000503000000020004" pitchFamily="2" charset="0"/>
                <a:cs typeface="+mn-lt"/>
              </a:rPr>
              <a:t>May require manual intervention especially with custom features.</a:t>
            </a:r>
            <a:endParaRPr lang="en-GB">
              <a:latin typeface="Inter" panose="02000503000000020004" pitchFamily="2" charset="0"/>
              <a:ea typeface="Inter" panose="02000503000000020004" pitchFamily="2" charset="0"/>
              <a:cs typeface="Arial"/>
            </a:endParaRPr>
          </a:p>
          <a:p>
            <a:endParaRPr lang="en-GB" sz="1400" b="1">
              <a:latin typeface="Inter" panose="02000503000000020004" pitchFamily="2" charset="0"/>
              <a:ea typeface="Inter" panose="02000503000000020004" pitchFamily="2" charset="0"/>
              <a:cs typeface="Arial"/>
            </a:endParaRPr>
          </a:p>
          <a:p>
            <a:pPr lvl="1"/>
            <a:endParaRPr lang="en-GB" sz="1400">
              <a:latin typeface="Inter" panose="02000503000000020004" pitchFamily="2" charset="0"/>
              <a:ea typeface="Inter" panose="02000503000000020004" pitchFamily="2" charset="0"/>
              <a:cs typeface="+mn-lt"/>
            </a:endParaRPr>
          </a:p>
          <a:p>
            <a:pPr lvl="1"/>
            <a:endParaRPr lang="en-GB" sz="1400">
              <a:latin typeface="Inter" panose="02000503000000020004" pitchFamily="2" charset="0"/>
              <a:ea typeface="Inter" panose="02000503000000020004" pitchFamily="2" charset="0"/>
              <a:cs typeface="Arial"/>
            </a:endParaRPr>
          </a:p>
        </p:txBody>
      </p:sp>
      <p:sp>
        <p:nvSpPr>
          <p:cNvPr id="10" name="Title 9">
            <a:extLst>
              <a:ext uri="{FF2B5EF4-FFF2-40B4-BE49-F238E27FC236}">
                <a16:creationId xmlns:a16="http://schemas.microsoft.com/office/drawing/2014/main" id="{FD978970-15F6-9FC2-67B8-EF75B881CE2D}"/>
              </a:ext>
            </a:extLst>
          </p:cNvPr>
          <p:cNvSpPr>
            <a:spLocks noGrp="1"/>
          </p:cNvSpPr>
          <p:nvPr>
            <p:ph type="title"/>
          </p:nvPr>
        </p:nvSpPr>
        <p:spPr/>
        <p:txBody>
          <a:bodyPr lIns="91440" tIns="45720" rIns="91440" bIns="45720" anchor="t"/>
          <a:lstStyle/>
          <a:p>
            <a:r>
              <a:rPr lang="en-GB">
                <a:latin typeface="DM Serif Text"/>
                <a:cs typeface="Arial"/>
              </a:rPr>
              <a:t>Shopify features vs </a:t>
            </a:r>
            <a:r>
              <a:rPr lang="en-GB" err="1">
                <a:latin typeface="DM Serif Text"/>
                <a:cs typeface="Arial"/>
              </a:rPr>
              <a:t>Wordpress</a:t>
            </a:r>
            <a:endParaRPr lang="en-US">
              <a:latin typeface="DM Serif Text"/>
            </a:endParaRPr>
          </a:p>
        </p:txBody>
      </p:sp>
      <p:sp>
        <p:nvSpPr>
          <p:cNvPr id="2" name="TextBox 1">
            <a:extLst>
              <a:ext uri="{FF2B5EF4-FFF2-40B4-BE49-F238E27FC236}">
                <a16:creationId xmlns:a16="http://schemas.microsoft.com/office/drawing/2014/main" id="{C6349DB1-34B3-87ED-617D-D4A2669D0439}"/>
              </a:ext>
            </a:extLst>
          </p:cNvPr>
          <p:cNvSpPr txBox="1"/>
          <p:nvPr/>
        </p:nvSpPr>
        <p:spPr>
          <a:xfrm>
            <a:off x="6850474" y="1177808"/>
            <a:ext cx="4417718"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a:latin typeface="Inter" panose="02000503000000020004" pitchFamily="2" charset="0"/>
                <a:ea typeface="Inter" panose="02000503000000020004" pitchFamily="2" charset="0"/>
                <a:cs typeface="Segoe UI"/>
              </a:rPr>
              <a:t>​Performance &amp; Scalability</a:t>
            </a:r>
          </a:p>
          <a:p>
            <a:endParaRPr lang="en-GB" sz="1400">
              <a:latin typeface="Inter" panose="02000503000000020004" pitchFamily="2" charset="0"/>
              <a:ea typeface="Inter" panose="02000503000000020004" pitchFamily="2" charset="0"/>
              <a:cs typeface="Segoe UI"/>
            </a:endParaRPr>
          </a:p>
          <a:p>
            <a:r>
              <a:rPr lang="en-GB" sz="1400" b="1">
                <a:latin typeface="Inter" panose="02000503000000020004" pitchFamily="2" charset="0"/>
                <a:ea typeface="Inter" panose="02000503000000020004" pitchFamily="2" charset="0"/>
                <a:cs typeface="Arial"/>
              </a:rPr>
              <a:t>Shopify</a:t>
            </a:r>
            <a:r>
              <a:rPr lang="en-GB" sz="1400">
                <a:latin typeface="Inter" panose="02000503000000020004" pitchFamily="2" charset="0"/>
                <a:ea typeface="Inter" panose="02000503000000020004" pitchFamily="2" charset="0"/>
                <a:cs typeface="Arial"/>
              </a:rPr>
              <a:t>: Utilizes native cloud infrastructure optimized for high traffic, ensuring reliable performance.</a:t>
            </a:r>
            <a:endParaRPr lang="en-GB">
              <a:latin typeface="Inter" panose="02000503000000020004" pitchFamily="2" charset="0"/>
              <a:ea typeface="Inter" panose="02000503000000020004" pitchFamily="2" charset="0"/>
              <a:cs typeface="Arial"/>
            </a:endParaRPr>
          </a:p>
          <a:p>
            <a:endParaRPr lang="en-GB" sz="1400">
              <a:latin typeface="Inter" panose="02000503000000020004" pitchFamily="2" charset="0"/>
              <a:ea typeface="Inter" panose="02000503000000020004" pitchFamily="2" charset="0"/>
              <a:cs typeface="Arial"/>
            </a:endParaRPr>
          </a:p>
          <a:p>
            <a:r>
              <a:rPr lang="en-GB" sz="1400" b="1">
                <a:latin typeface="Inter" panose="02000503000000020004" pitchFamily="2" charset="0"/>
                <a:ea typeface="Inter" panose="02000503000000020004" pitchFamily="2" charset="0"/>
                <a:cs typeface="Arial"/>
              </a:rPr>
              <a:t>WordPress</a:t>
            </a:r>
            <a:r>
              <a:rPr lang="en-GB" sz="1400">
                <a:latin typeface="Inter" panose="02000503000000020004" pitchFamily="2" charset="0"/>
                <a:ea typeface="Inter" panose="02000503000000020004" pitchFamily="2" charset="0"/>
                <a:cs typeface="Arial"/>
              </a:rPr>
              <a:t>: Performance depends on hosting, often requiring additional caching and optimization plugins for speed and scalability.</a:t>
            </a:r>
            <a:endParaRPr lang="en-GB">
              <a:latin typeface="Inter" panose="02000503000000020004" pitchFamily="2" charset="0"/>
              <a:ea typeface="Inter" panose="02000503000000020004" pitchFamily="2" charset="0"/>
              <a:cs typeface="Arial"/>
            </a:endParaRPr>
          </a:p>
          <a:p>
            <a:endParaRPr lang="en-GB" sz="1400">
              <a:latin typeface="Inter" panose="02000503000000020004" pitchFamily="2" charset="0"/>
              <a:ea typeface="Inter" panose="02000503000000020004" pitchFamily="2" charset="0"/>
              <a:cs typeface="Segoe UI"/>
            </a:endParaRPr>
          </a:p>
        </p:txBody>
      </p:sp>
      <p:pic>
        <p:nvPicPr>
          <p:cNvPr id="5" name="Picture 4" descr="A screenshot of a computer&#10;&#10;Description automatically generated">
            <a:extLst>
              <a:ext uri="{FF2B5EF4-FFF2-40B4-BE49-F238E27FC236}">
                <a16:creationId xmlns:a16="http://schemas.microsoft.com/office/drawing/2014/main" id="{5A049957-AB14-457D-3DD8-F8F5E63B39CD}"/>
              </a:ext>
            </a:extLst>
          </p:cNvPr>
          <p:cNvPicPr>
            <a:picLocks noChangeAspect="1"/>
          </p:cNvPicPr>
          <p:nvPr/>
        </p:nvPicPr>
        <p:blipFill>
          <a:blip r:embed="rId2"/>
          <a:stretch>
            <a:fillRect/>
          </a:stretch>
        </p:blipFill>
        <p:spPr>
          <a:xfrm>
            <a:off x="297794" y="3566726"/>
            <a:ext cx="5307725" cy="2772548"/>
          </a:xfrm>
          <a:prstGeom prst="rect">
            <a:avLst/>
          </a:prstGeom>
        </p:spPr>
      </p:pic>
      <p:pic>
        <p:nvPicPr>
          <p:cNvPr id="6" name="Picture 5">
            <a:extLst>
              <a:ext uri="{FF2B5EF4-FFF2-40B4-BE49-F238E27FC236}">
                <a16:creationId xmlns:a16="http://schemas.microsoft.com/office/drawing/2014/main" id="{1392ABC2-A98F-36C8-0031-5DB1ABB0EDB0}"/>
              </a:ext>
            </a:extLst>
          </p:cNvPr>
          <p:cNvPicPr>
            <a:picLocks noChangeAspect="1"/>
          </p:cNvPicPr>
          <p:nvPr/>
        </p:nvPicPr>
        <p:blipFill>
          <a:blip r:embed="rId3"/>
          <a:stretch>
            <a:fillRect/>
          </a:stretch>
        </p:blipFill>
        <p:spPr>
          <a:xfrm>
            <a:off x="6329680" y="4100303"/>
            <a:ext cx="5466080" cy="1705393"/>
          </a:xfrm>
          <a:prstGeom prst="rect">
            <a:avLst/>
          </a:prstGeom>
        </p:spPr>
      </p:pic>
    </p:spTree>
    <p:extLst>
      <p:ext uri="{BB962C8B-B14F-4D97-AF65-F5344CB8AC3E}">
        <p14:creationId xmlns:p14="http://schemas.microsoft.com/office/powerpoint/2010/main" val="2291792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C08E2-9913-3104-CDC7-B244437864E3}"/>
              </a:ext>
            </a:extLst>
          </p:cNvPr>
          <p:cNvSpPr>
            <a:spLocks noGrp="1"/>
          </p:cNvSpPr>
          <p:nvPr>
            <p:ph type="title"/>
          </p:nvPr>
        </p:nvSpPr>
        <p:spPr/>
        <p:txBody>
          <a:bodyPr lIns="91440" tIns="45720" rIns="91440" bIns="45720" anchor="t"/>
          <a:lstStyle/>
          <a:p>
            <a:r>
              <a:rPr lang="en-GB">
                <a:latin typeface="DM Serif Text"/>
              </a:rPr>
              <a:t>Shopify features vs </a:t>
            </a:r>
            <a:r>
              <a:rPr lang="en-GB" err="1">
                <a:latin typeface="DM Serif Text"/>
              </a:rPr>
              <a:t>Wordpress</a:t>
            </a:r>
            <a:endParaRPr lang="en-GB">
              <a:solidFill>
                <a:srgbClr val="000000"/>
              </a:solidFill>
              <a:latin typeface="DM Serif Text"/>
            </a:endParaRPr>
          </a:p>
          <a:p>
            <a:endParaRPr lang="en-GB"/>
          </a:p>
        </p:txBody>
      </p:sp>
      <p:sp>
        <p:nvSpPr>
          <p:cNvPr id="3" name="TextBox 2">
            <a:extLst>
              <a:ext uri="{FF2B5EF4-FFF2-40B4-BE49-F238E27FC236}">
                <a16:creationId xmlns:a16="http://schemas.microsoft.com/office/drawing/2014/main" id="{57DB9AB3-F3CA-14F2-6785-7EF513A3E089}"/>
              </a:ext>
            </a:extLst>
          </p:cNvPr>
          <p:cNvSpPr txBox="1"/>
          <p:nvPr/>
        </p:nvSpPr>
        <p:spPr>
          <a:xfrm>
            <a:off x="294212" y="1110074"/>
            <a:ext cx="4736817"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a:latin typeface="Inter" panose="02000503000000020004" pitchFamily="2" charset="0"/>
                <a:ea typeface="Inter" panose="02000503000000020004" pitchFamily="2" charset="0"/>
                <a:cs typeface="Arial"/>
              </a:rPr>
              <a:t>Support &amp; Ecosystem</a:t>
            </a:r>
            <a:endParaRPr lang="en-US" b="1">
              <a:latin typeface="Inter" panose="02000503000000020004" pitchFamily="2" charset="0"/>
              <a:ea typeface="Inter" panose="02000503000000020004" pitchFamily="2" charset="0"/>
              <a:cs typeface="Arial"/>
            </a:endParaRPr>
          </a:p>
          <a:p>
            <a:endParaRPr lang="en-GB" sz="1400">
              <a:latin typeface="Inter" panose="02000503000000020004" pitchFamily="2" charset="0"/>
              <a:ea typeface="Inter" panose="02000503000000020004" pitchFamily="2" charset="0"/>
              <a:cs typeface="Arial"/>
            </a:endParaRPr>
          </a:p>
          <a:p>
            <a:r>
              <a:rPr lang="en-GB" sz="1400" b="1">
                <a:latin typeface="Inter" panose="02000503000000020004" pitchFamily="2" charset="0"/>
                <a:ea typeface="Inter" panose="02000503000000020004" pitchFamily="2" charset="0"/>
                <a:cs typeface="Arial"/>
              </a:rPr>
              <a:t>Shopify</a:t>
            </a:r>
            <a:r>
              <a:rPr lang="en-GB" sz="1400">
                <a:latin typeface="Inter" panose="02000503000000020004" pitchFamily="2" charset="0"/>
                <a:ea typeface="Inter" panose="02000503000000020004" pitchFamily="2" charset="0"/>
                <a:cs typeface="Arial"/>
              </a:rPr>
              <a:t>: Offers extensive support and a curated app ecosystem tailored for e-commerce.</a:t>
            </a:r>
            <a:endParaRPr lang="en-GB">
              <a:latin typeface="Inter" panose="02000503000000020004" pitchFamily="2" charset="0"/>
              <a:ea typeface="Inter" panose="02000503000000020004" pitchFamily="2" charset="0"/>
              <a:cs typeface="Arial"/>
            </a:endParaRPr>
          </a:p>
          <a:p>
            <a:endParaRPr lang="en-GB" sz="1400">
              <a:latin typeface="Inter" panose="02000503000000020004" pitchFamily="2" charset="0"/>
              <a:ea typeface="Inter" panose="02000503000000020004" pitchFamily="2" charset="0"/>
              <a:cs typeface="Arial"/>
            </a:endParaRPr>
          </a:p>
          <a:p>
            <a:r>
              <a:rPr lang="en-GB" sz="1400" b="1">
                <a:latin typeface="Inter" panose="02000503000000020004" pitchFamily="2" charset="0"/>
                <a:ea typeface="Inter" panose="02000503000000020004" pitchFamily="2" charset="0"/>
                <a:cs typeface="Arial"/>
              </a:rPr>
              <a:t>WordPress</a:t>
            </a:r>
            <a:r>
              <a:rPr lang="en-GB" sz="1400">
                <a:latin typeface="Inter" panose="02000503000000020004" pitchFamily="2" charset="0"/>
                <a:ea typeface="Inter" panose="02000503000000020004" pitchFamily="2" charset="0"/>
                <a:cs typeface="Arial"/>
              </a:rPr>
              <a:t>: Has a larger plugin ecosystem, but quality and reliability can vary.</a:t>
            </a:r>
            <a:endParaRPr lang="en-GB">
              <a:latin typeface="Inter" panose="02000503000000020004" pitchFamily="2" charset="0"/>
              <a:ea typeface="Inter" panose="02000503000000020004" pitchFamily="2" charset="0"/>
              <a:cs typeface="Arial"/>
            </a:endParaRPr>
          </a:p>
        </p:txBody>
      </p:sp>
      <p:sp>
        <p:nvSpPr>
          <p:cNvPr id="4" name="TextBox 3">
            <a:extLst>
              <a:ext uri="{FF2B5EF4-FFF2-40B4-BE49-F238E27FC236}">
                <a16:creationId xmlns:a16="http://schemas.microsoft.com/office/drawing/2014/main" id="{4A961BCB-CF18-D9FE-4D88-7F386072F7C6}"/>
              </a:ext>
            </a:extLst>
          </p:cNvPr>
          <p:cNvSpPr txBox="1"/>
          <p:nvPr/>
        </p:nvSpPr>
        <p:spPr>
          <a:xfrm>
            <a:off x="6482080" y="1107440"/>
            <a:ext cx="4602480"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Inter" panose="02000503000000020004" pitchFamily="2" charset="0"/>
                <a:ea typeface="Inter" panose="02000503000000020004" pitchFamily="2" charset="0"/>
                <a:cs typeface="Arial"/>
              </a:rPr>
              <a:t>Maintainability &amp; Developer Experience</a:t>
            </a:r>
          </a:p>
          <a:p>
            <a:endParaRPr lang="en-US" sz="1400">
              <a:latin typeface="Inter" panose="02000503000000020004" pitchFamily="2" charset="0"/>
              <a:ea typeface="Inter" panose="02000503000000020004" pitchFamily="2" charset="0"/>
              <a:cs typeface="Arial"/>
            </a:endParaRPr>
          </a:p>
          <a:p>
            <a:r>
              <a:rPr lang="en-US" sz="1400" b="1">
                <a:latin typeface="Inter" panose="02000503000000020004" pitchFamily="2" charset="0"/>
                <a:ea typeface="Inter" panose="02000503000000020004" pitchFamily="2" charset="0"/>
                <a:cs typeface="Arial"/>
              </a:rPr>
              <a:t>Shopify:</a:t>
            </a:r>
            <a:r>
              <a:rPr lang="en-US" sz="1400">
                <a:latin typeface="Inter" panose="02000503000000020004" pitchFamily="2" charset="0"/>
                <a:ea typeface="Inter" panose="02000503000000020004" pitchFamily="2" charset="0"/>
                <a:cs typeface="Arial"/>
              </a:rPr>
              <a:t> Offers a robust, secure, and scalable backend with built-in tools like the Liquid engine for a streamlined development experience.</a:t>
            </a:r>
            <a:endParaRPr lang="en-US">
              <a:latin typeface="Inter" panose="02000503000000020004" pitchFamily="2" charset="0"/>
              <a:ea typeface="Inter" panose="02000503000000020004" pitchFamily="2" charset="0"/>
              <a:cs typeface="Arial"/>
            </a:endParaRPr>
          </a:p>
          <a:p>
            <a:endParaRPr lang="en-US" sz="1400">
              <a:latin typeface="Inter" panose="02000503000000020004" pitchFamily="2" charset="0"/>
              <a:ea typeface="Inter" panose="02000503000000020004" pitchFamily="2" charset="0"/>
              <a:cs typeface="Arial"/>
            </a:endParaRPr>
          </a:p>
          <a:p>
            <a:r>
              <a:rPr lang="en-US" sz="1400" b="1">
                <a:latin typeface="Inter" panose="02000503000000020004" pitchFamily="2" charset="0"/>
                <a:ea typeface="Inter" panose="02000503000000020004" pitchFamily="2" charset="0"/>
                <a:cs typeface="Arial"/>
              </a:rPr>
              <a:t>WordPress:</a:t>
            </a:r>
            <a:r>
              <a:rPr lang="en-US" sz="1400">
                <a:latin typeface="Inter" panose="02000503000000020004" pitchFamily="2" charset="0"/>
                <a:ea typeface="Inter" panose="02000503000000020004" pitchFamily="2" charset="0"/>
                <a:cs typeface="Arial"/>
              </a:rPr>
              <a:t> Requires managing multiple plugins and third-party integrations, increasing complexity and maintenance challenges.</a:t>
            </a:r>
            <a:endParaRPr lang="en-US">
              <a:latin typeface="Inter" panose="02000503000000020004" pitchFamily="2" charset="0"/>
              <a:ea typeface="Inter" panose="02000503000000020004" pitchFamily="2" charset="0"/>
              <a:cs typeface="Arial"/>
            </a:endParaRPr>
          </a:p>
          <a:p>
            <a:endParaRPr lang="en-US" sz="1400">
              <a:latin typeface="Inter" panose="02000503000000020004" pitchFamily="2" charset="0"/>
              <a:ea typeface="Inter" panose="02000503000000020004" pitchFamily="2" charset="0"/>
              <a:cs typeface="Segoe UI"/>
            </a:endParaRPr>
          </a:p>
        </p:txBody>
      </p:sp>
      <p:pic>
        <p:nvPicPr>
          <p:cNvPr id="5" name="Picture 4" descr="A screenshot of a website&#10;&#10;Description automatically generated">
            <a:extLst>
              <a:ext uri="{FF2B5EF4-FFF2-40B4-BE49-F238E27FC236}">
                <a16:creationId xmlns:a16="http://schemas.microsoft.com/office/drawing/2014/main" id="{478B9399-6EDE-6B93-EA5A-85FD76AD2914}"/>
              </a:ext>
            </a:extLst>
          </p:cNvPr>
          <p:cNvPicPr>
            <a:picLocks noChangeAspect="1"/>
          </p:cNvPicPr>
          <p:nvPr/>
        </p:nvPicPr>
        <p:blipFill>
          <a:blip r:embed="rId2"/>
          <a:stretch>
            <a:fillRect/>
          </a:stretch>
        </p:blipFill>
        <p:spPr>
          <a:xfrm>
            <a:off x="296543" y="2987040"/>
            <a:ext cx="4994915" cy="3434080"/>
          </a:xfrm>
          <a:prstGeom prst="rect">
            <a:avLst/>
          </a:prstGeom>
        </p:spPr>
      </p:pic>
      <p:pic>
        <p:nvPicPr>
          <p:cNvPr id="6" name="Picture 5" descr="3 keys to simple, succinct and clear communication - Ragan Communications">
            <a:extLst>
              <a:ext uri="{FF2B5EF4-FFF2-40B4-BE49-F238E27FC236}">
                <a16:creationId xmlns:a16="http://schemas.microsoft.com/office/drawing/2014/main" id="{B7D8777C-BC2A-4706-1AB3-6DEAEA30731A}"/>
              </a:ext>
            </a:extLst>
          </p:cNvPr>
          <p:cNvPicPr>
            <a:picLocks noChangeAspect="1"/>
          </p:cNvPicPr>
          <p:nvPr/>
        </p:nvPicPr>
        <p:blipFill>
          <a:blip r:embed="rId3"/>
          <a:stretch>
            <a:fillRect/>
          </a:stretch>
        </p:blipFill>
        <p:spPr>
          <a:xfrm>
            <a:off x="6892290" y="3431540"/>
            <a:ext cx="3771900" cy="2545080"/>
          </a:xfrm>
          <a:prstGeom prst="rect">
            <a:avLst/>
          </a:prstGeom>
        </p:spPr>
      </p:pic>
    </p:spTree>
    <p:extLst>
      <p:ext uri="{BB962C8B-B14F-4D97-AF65-F5344CB8AC3E}">
        <p14:creationId xmlns:p14="http://schemas.microsoft.com/office/powerpoint/2010/main" val="2149415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F00590-5060-A789-C854-390DD83B00B7}"/>
              </a:ext>
            </a:extLst>
          </p:cNvPr>
          <p:cNvSpPr>
            <a:spLocks noGrp="1"/>
          </p:cNvSpPr>
          <p:nvPr>
            <p:ph type="title"/>
          </p:nvPr>
        </p:nvSpPr>
        <p:spPr/>
        <p:txBody>
          <a:bodyPr lIns="91440" tIns="45720" rIns="91440" bIns="45720" anchor="t"/>
          <a:lstStyle/>
          <a:p>
            <a:r>
              <a:rPr lang="en-GB">
                <a:latin typeface="DM Serif Text"/>
                <a:cs typeface="Arial"/>
              </a:rPr>
              <a:t>SEO used in decision making </a:t>
            </a:r>
            <a:endParaRPr lang="en-US">
              <a:latin typeface="DM Serif Text"/>
            </a:endParaRPr>
          </a:p>
        </p:txBody>
      </p:sp>
      <p:sp>
        <p:nvSpPr>
          <p:cNvPr id="5" name="Title 1">
            <a:extLst>
              <a:ext uri="{FF2B5EF4-FFF2-40B4-BE49-F238E27FC236}">
                <a16:creationId xmlns:a16="http://schemas.microsoft.com/office/drawing/2014/main" id="{53568203-BFA1-1691-BBE4-F4057BBB9FC8}"/>
              </a:ext>
            </a:extLst>
          </p:cNvPr>
          <p:cNvSpPr>
            <a:spLocks noGrp="1"/>
          </p:cNvSpPr>
          <p:nvPr/>
        </p:nvSpPr>
        <p:spPr>
          <a:xfrm>
            <a:off x="549917" y="1283633"/>
            <a:ext cx="4922490" cy="694625"/>
          </a:xfrm>
          <a:prstGeom prst="rect">
            <a:avLst/>
          </a:prstGeom>
        </p:spPr>
        <p:txBody>
          <a:bodyPr/>
          <a:lstStyle>
            <a:lvl1pPr algn="l" defTabSz="914400" rtl="0" eaLnBrk="1" latinLnBrk="0" hangingPunct="1">
              <a:lnSpc>
                <a:spcPct val="90000"/>
              </a:lnSpc>
              <a:spcBef>
                <a:spcPct val="0"/>
              </a:spcBef>
              <a:buNone/>
              <a:defRPr sz="2400" kern="1200">
                <a:solidFill>
                  <a:schemeClr val="bg1"/>
                </a:solidFill>
                <a:latin typeface="DM Serif Text" pitchFamily="2" charset="0"/>
                <a:ea typeface="+mj-ea"/>
                <a:cs typeface="+mj-cs"/>
              </a:defRPr>
            </a:lvl1pPr>
          </a:lstStyle>
          <a:p>
            <a:pPr algn="ctr"/>
            <a:r>
              <a:rPr lang="en-GB" sz="2000">
                <a:solidFill>
                  <a:schemeClr val="tx1"/>
                </a:solidFill>
                <a:latin typeface="Inter" panose="02000503000000020004" pitchFamily="2" charset="0"/>
                <a:ea typeface="Inter" panose="02000503000000020004" pitchFamily="2" charset="0"/>
              </a:rPr>
              <a:t>SEO insights and data helped us make </a:t>
            </a:r>
            <a:r>
              <a:rPr lang="en-GB" sz="2000" b="1">
                <a:solidFill>
                  <a:schemeClr val="tx1"/>
                </a:solidFill>
                <a:latin typeface="Inter" panose="02000503000000020004" pitchFamily="2" charset="0"/>
                <a:ea typeface="Inter" panose="02000503000000020004" pitchFamily="2" charset="0"/>
              </a:rPr>
              <a:t>smarter decisions</a:t>
            </a:r>
            <a:endParaRPr lang="en-GB" sz="2000">
              <a:solidFill>
                <a:schemeClr val="tx1"/>
              </a:solidFill>
              <a:latin typeface="Inter" panose="02000503000000020004" pitchFamily="2" charset="0"/>
              <a:ea typeface="Inter" panose="02000503000000020004" pitchFamily="2" charset="0"/>
            </a:endParaRPr>
          </a:p>
        </p:txBody>
      </p:sp>
      <p:sp>
        <p:nvSpPr>
          <p:cNvPr id="12" name="Title 1">
            <a:extLst>
              <a:ext uri="{FF2B5EF4-FFF2-40B4-BE49-F238E27FC236}">
                <a16:creationId xmlns:a16="http://schemas.microsoft.com/office/drawing/2014/main" id="{EA7EBCF8-6F02-814E-9B21-BDB637A5909B}"/>
              </a:ext>
            </a:extLst>
          </p:cNvPr>
          <p:cNvSpPr>
            <a:spLocks noGrp="1"/>
          </p:cNvSpPr>
          <p:nvPr/>
        </p:nvSpPr>
        <p:spPr>
          <a:xfrm>
            <a:off x="1018600" y="5056475"/>
            <a:ext cx="4004578" cy="1336739"/>
          </a:xfrm>
          <a:prstGeom prst="rect">
            <a:avLst/>
          </a:prstGeom>
        </p:spPr>
        <p:txBody>
          <a:bodyPr/>
          <a:lstStyle>
            <a:lvl1pPr algn="l" defTabSz="914400" rtl="0" eaLnBrk="1" latinLnBrk="0" hangingPunct="1">
              <a:lnSpc>
                <a:spcPct val="90000"/>
              </a:lnSpc>
              <a:spcBef>
                <a:spcPct val="0"/>
              </a:spcBef>
              <a:buNone/>
              <a:defRPr sz="2400" kern="1200">
                <a:solidFill>
                  <a:schemeClr val="bg1"/>
                </a:solidFill>
                <a:latin typeface="DM Serif Text" pitchFamily="2" charset="0"/>
                <a:ea typeface="+mj-ea"/>
                <a:cs typeface="+mj-cs"/>
              </a:defRPr>
            </a:lvl1pPr>
          </a:lstStyle>
          <a:p>
            <a:pPr marL="457200" indent="-457200">
              <a:spcAft>
                <a:spcPts val="1200"/>
              </a:spcAft>
              <a:buFont typeface="Arial" panose="020B0604020202020204" pitchFamily="34" charset="0"/>
              <a:buChar char="•"/>
            </a:pPr>
            <a:r>
              <a:rPr lang="en-GB" sz="1400">
                <a:solidFill>
                  <a:schemeClr val="tx1"/>
                </a:solidFill>
                <a:latin typeface="Inter" panose="02000503000000020004" pitchFamily="2" charset="0"/>
                <a:ea typeface="Inter" panose="02000503000000020004" pitchFamily="2" charset="0"/>
              </a:rPr>
              <a:t>Data-driven approach to content migration and optimisations.</a:t>
            </a:r>
          </a:p>
          <a:p>
            <a:pPr marL="457200" indent="-457200">
              <a:spcAft>
                <a:spcPts val="1200"/>
              </a:spcAft>
              <a:buFont typeface="Arial" panose="020B0604020202020204" pitchFamily="34" charset="0"/>
              <a:buChar char="•"/>
            </a:pPr>
            <a:r>
              <a:rPr lang="en-GB" sz="1400">
                <a:solidFill>
                  <a:schemeClr val="tx1"/>
                </a:solidFill>
                <a:latin typeface="Inter" panose="02000503000000020004" pitchFamily="2" charset="0"/>
                <a:ea typeface="Inter" panose="02000503000000020004" pitchFamily="2" charset="0"/>
              </a:rPr>
              <a:t>Defined URL / domain structures that are easier for search engines to understand and scale to future stores.</a:t>
            </a:r>
          </a:p>
          <a:p>
            <a:pPr marL="457200" indent="-457200">
              <a:spcAft>
                <a:spcPts val="1200"/>
              </a:spcAft>
              <a:buFont typeface="Arial" panose="020B0604020202020204" pitchFamily="34" charset="0"/>
              <a:buChar char="•"/>
            </a:pPr>
            <a:endParaRPr lang="en-GB" sz="1400">
              <a:solidFill>
                <a:schemeClr val="tx1"/>
              </a:solidFill>
              <a:latin typeface="Inter" panose="02000503000000020004" pitchFamily="2" charset="0"/>
              <a:ea typeface="Inter" panose="02000503000000020004" pitchFamily="2" charset="0"/>
            </a:endParaRPr>
          </a:p>
        </p:txBody>
      </p:sp>
      <p:pic>
        <p:nvPicPr>
          <p:cNvPr id="13" name="Picture 2" descr="How to boost SEO decision-making with correlation analysis">
            <a:extLst>
              <a:ext uri="{FF2B5EF4-FFF2-40B4-BE49-F238E27FC236}">
                <a16:creationId xmlns:a16="http://schemas.microsoft.com/office/drawing/2014/main" id="{15B06FD5-BD20-6ABC-7160-F098BCD43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845" y="2373926"/>
            <a:ext cx="3887823" cy="2186901"/>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0A255906-7FB5-F531-87B8-2D976A11DC1B}"/>
              </a:ext>
            </a:extLst>
          </p:cNvPr>
          <p:cNvSpPr>
            <a:spLocks noGrp="1"/>
          </p:cNvSpPr>
          <p:nvPr/>
        </p:nvSpPr>
        <p:spPr>
          <a:xfrm>
            <a:off x="6244921" y="1283633"/>
            <a:ext cx="4922490" cy="694625"/>
          </a:xfrm>
          <a:prstGeom prst="rect">
            <a:avLst/>
          </a:prstGeom>
        </p:spPr>
        <p:txBody>
          <a:bodyPr/>
          <a:lstStyle>
            <a:lvl1pPr algn="l" defTabSz="914400" rtl="0" eaLnBrk="1" latinLnBrk="0" hangingPunct="1">
              <a:lnSpc>
                <a:spcPct val="90000"/>
              </a:lnSpc>
              <a:spcBef>
                <a:spcPct val="0"/>
              </a:spcBef>
              <a:buNone/>
              <a:defRPr sz="2400" kern="1200">
                <a:solidFill>
                  <a:schemeClr val="bg1"/>
                </a:solidFill>
                <a:latin typeface="DM Serif Text" pitchFamily="2" charset="0"/>
                <a:ea typeface="+mj-ea"/>
                <a:cs typeface="+mj-cs"/>
              </a:defRPr>
            </a:lvl1pPr>
          </a:lstStyle>
          <a:p>
            <a:pPr algn="ctr"/>
            <a:r>
              <a:rPr lang="en-GB" sz="2000">
                <a:solidFill>
                  <a:schemeClr val="tx1"/>
                </a:solidFill>
                <a:latin typeface="Inter" panose="02000503000000020004" pitchFamily="2" charset="0"/>
                <a:ea typeface="Inter" panose="02000503000000020004" pitchFamily="2" charset="0"/>
              </a:rPr>
              <a:t>Shopify makes it </a:t>
            </a:r>
            <a:r>
              <a:rPr lang="en-GB" sz="2000" b="1">
                <a:solidFill>
                  <a:schemeClr val="tx1"/>
                </a:solidFill>
                <a:latin typeface="Inter" panose="02000503000000020004" pitchFamily="2" charset="0"/>
                <a:ea typeface="Inter" panose="02000503000000020004" pitchFamily="2" charset="0"/>
              </a:rPr>
              <a:t>easier to optimise for search engines</a:t>
            </a:r>
            <a:endParaRPr lang="en-GB" sz="2000">
              <a:solidFill>
                <a:schemeClr val="tx1"/>
              </a:solidFill>
              <a:latin typeface="Inter" panose="02000503000000020004" pitchFamily="2" charset="0"/>
              <a:ea typeface="Inter" panose="02000503000000020004" pitchFamily="2" charset="0"/>
            </a:endParaRPr>
          </a:p>
        </p:txBody>
      </p:sp>
      <p:sp>
        <p:nvSpPr>
          <p:cNvPr id="16" name="Title 1">
            <a:extLst>
              <a:ext uri="{FF2B5EF4-FFF2-40B4-BE49-F238E27FC236}">
                <a16:creationId xmlns:a16="http://schemas.microsoft.com/office/drawing/2014/main" id="{1A07D4E4-5F7A-DFC8-741E-25EBC9C4350C}"/>
              </a:ext>
            </a:extLst>
          </p:cNvPr>
          <p:cNvSpPr>
            <a:spLocks noGrp="1"/>
          </p:cNvSpPr>
          <p:nvPr/>
        </p:nvSpPr>
        <p:spPr>
          <a:xfrm>
            <a:off x="6846663" y="4879742"/>
            <a:ext cx="3932453" cy="1714339"/>
          </a:xfrm>
          <a:prstGeom prst="rect">
            <a:avLst/>
          </a:prstGeom>
        </p:spPr>
        <p:txBody>
          <a:bodyPr/>
          <a:lstStyle>
            <a:lvl1pPr algn="l" defTabSz="914400" rtl="0" eaLnBrk="1" latinLnBrk="0" hangingPunct="1">
              <a:lnSpc>
                <a:spcPct val="90000"/>
              </a:lnSpc>
              <a:spcBef>
                <a:spcPct val="0"/>
              </a:spcBef>
              <a:buNone/>
              <a:defRPr sz="2400" kern="1200">
                <a:solidFill>
                  <a:schemeClr val="bg1"/>
                </a:solidFill>
                <a:latin typeface="DM Serif Text" pitchFamily="2" charset="0"/>
                <a:ea typeface="+mj-ea"/>
                <a:cs typeface="+mj-cs"/>
              </a:defRPr>
            </a:lvl1pPr>
          </a:lstStyle>
          <a:p>
            <a:pPr marL="457200" indent="-457200">
              <a:spcBef>
                <a:spcPts val="1200"/>
              </a:spcBef>
              <a:buFont typeface="Arial" panose="020B0604020202020204" pitchFamily="34" charset="0"/>
              <a:buChar char="•"/>
            </a:pPr>
            <a:r>
              <a:rPr lang="en-GB" sz="1400">
                <a:solidFill>
                  <a:schemeClr val="tx1"/>
                </a:solidFill>
                <a:latin typeface="Inter" panose="02000503000000020004" pitchFamily="2" charset="0"/>
                <a:ea typeface="Inter" panose="02000503000000020004" pitchFamily="2" charset="0"/>
              </a:rPr>
              <a:t>Easily update important page elements within Shopify CMS.</a:t>
            </a:r>
          </a:p>
          <a:p>
            <a:pPr marL="457200" indent="-457200">
              <a:spcBef>
                <a:spcPts val="1200"/>
              </a:spcBef>
              <a:buFont typeface="Arial" panose="020B0604020202020204" pitchFamily="34" charset="0"/>
              <a:buChar char="•"/>
            </a:pPr>
            <a:r>
              <a:rPr lang="en-GB" sz="1400">
                <a:solidFill>
                  <a:schemeClr val="tx1"/>
                </a:solidFill>
                <a:latin typeface="Inter" panose="02000503000000020004" pitchFamily="2" charset="0"/>
                <a:ea typeface="Inter" panose="02000503000000020004" pitchFamily="2" charset="0"/>
              </a:rPr>
              <a:t>Shopify pages load faster (an important search ranking factor). </a:t>
            </a:r>
          </a:p>
          <a:p>
            <a:pPr marL="457200" indent="-457200">
              <a:spcBef>
                <a:spcPts val="1200"/>
              </a:spcBef>
              <a:buFont typeface="Arial" panose="020B0604020202020204" pitchFamily="34" charset="0"/>
              <a:buChar char="•"/>
            </a:pPr>
            <a:r>
              <a:rPr lang="en-GB" sz="1400">
                <a:solidFill>
                  <a:schemeClr val="tx1"/>
                </a:solidFill>
                <a:latin typeface="Inter" panose="02000503000000020004" pitchFamily="2" charset="0"/>
                <a:ea typeface="Inter" panose="02000503000000020004" pitchFamily="2" charset="0"/>
              </a:rPr>
              <a:t>Better handling of local language pages via automated </a:t>
            </a:r>
            <a:r>
              <a:rPr lang="en-GB" sz="1400" i="1">
                <a:solidFill>
                  <a:schemeClr val="tx1"/>
                </a:solidFill>
                <a:latin typeface="Inter" panose="02000503000000020004" pitchFamily="2" charset="0"/>
                <a:ea typeface="Inter" panose="02000503000000020004" pitchFamily="2" charset="0"/>
              </a:rPr>
              <a:t>hreflang. </a:t>
            </a:r>
          </a:p>
          <a:p>
            <a:pPr marL="457200" indent="-457200">
              <a:spcBef>
                <a:spcPts val="1200"/>
              </a:spcBef>
              <a:buFont typeface="Arial" panose="020B0604020202020204" pitchFamily="34" charset="0"/>
              <a:buChar char="•"/>
            </a:pPr>
            <a:endParaRPr lang="en-GB" sz="1400">
              <a:solidFill>
                <a:schemeClr val="tx1"/>
              </a:solidFill>
              <a:latin typeface="Inter" panose="02000503000000020004" pitchFamily="2" charset="0"/>
              <a:ea typeface="Inter" panose="02000503000000020004" pitchFamily="2" charset="0"/>
            </a:endParaRPr>
          </a:p>
        </p:txBody>
      </p:sp>
      <p:pic>
        <p:nvPicPr>
          <p:cNvPr id="17" name="Picture 16">
            <a:extLst>
              <a:ext uri="{FF2B5EF4-FFF2-40B4-BE49-F238E27FC236}">
                <a16:creationId xmlns:a16="http://schemas.microsoft.com/office/drawing/2014/main" id="{DA78C154-1F5E-FF00-E399-99F547A00EE4}"/>
              </a:ext>
            </a:extLst>
          </p:cNvPr>
          <p:cNvPicPr>
            <a:picLocks noChangeAspect="1"/>
          </p:cNvPicPr>
          <p:nvPr/>
        </p:nvPicPr>
        <p:blipFill>
          <a:blip r:embed="rId4"/>
          <a:srcRect b="19770"/>
          <a:stretch/>
        </p:blipFill>
        <p:spPr>
          <a:xfrm>
            <a:off x="6846663" y="2213673"/>
            <a:ext cx="3727274" cy="2306865"/>
          </a:xfrm>
          <a:prstGeom prst="rect">
            <a:avLst/>
          </a:prstGeom>
        </p:spPr>
      </p:pic>
    </p:spTree>
    <p:extLst>
      <p:ext uri="{BB962C8B-B14F-4D97-AF65-F5344CB8AC3E}">
        <p14:creationId xmlns:p14="http://schemas.microsoft.com/office/powerpoint/2010/main" val="2612164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F00590-5060-A789-C854-390DD83B00B7}"/>
              </a:ext>
            </a:extLst>
          </p:cNvPr>
          <p:cNvSpPr>
            <a:spLocks noGrp="1"/>
          </p:cNvSpPr>
          <p:nvPr>
            <p:ph type="title"/>
          </p:nvPr>
        </p:nvSpPr>
        <p:spPr/>
        <p:txBody>
          <a:bodyPr lIns="91440" tIns="45720" rIns="91440" bIns="45720" anchor="t"/>
          <a:lstStyle/>
          <a:p>
            <a:r>
              <a:rPr lang="en-GB">
                <a:latin typeface="DM Serif Text"/>
                <a:cs typeface="Arial"/>
              </a:rPr>
              <a:t>Shopify app enriches our CRM data</a:t>
            </a:r>
            <a:endParaRPr lang="en-US">
              <a:latin typeface="DM Serif Text"/>
            </a:endParaRPr>
          </a:p>
        </p:txBody>
      </p:sp>
      <p:pic>
        <p:nvPicPr>
          <p:cNvPr id="6" name="Picture 5">
            <a:extLst>
              <a:ext uri="{FF2B5EF4-FFF2-40B4-BE49-F238E27FC236}">
                <a16:creationId xmlns:a16="http://schemas.microsoft.com/office/drawing/2014/main" id="{C5574AE3-05A8-08DA-9A94-D490C23638BB}"/>
              </a:ext>
            </a:extLst>
          </p:cNvPr>
          <p:cNvPicPr>
            <a:picLocks noChangeAspect="1"/>
          </p:cNvPicPr>
          <p:nvPr/>
        </p:nvPicPr>
        <p:blipFill>
          <a:blip r:embed="rId2"/>
          <a:stretch>
            <a:fillRect/>
          </a:stretch>
        </p:blipFill>
        <p:spPr>
          <a:xfrm>
            <a:off x="907488" y="2249479"/>
            <a:ext cx="5011891" cy="2767324"/>
          </a:xfrm>
          <a:prstGeom prst="rect">
            <a:avLst/>
          </a:prstGeom>
        </p:spPr>
      </p:pic>
      <p:pic>
        <p:nvPicPr>
          <p:cNvPr id="7" name="Picture 4" descr="Shopify - Home">
            <a:extLst>
              <a:ext uri="{FF2B5EF4-FFF2-40B4-BE49-F238E27FC236}">
                <a16:creationId xmlns:a16="http://schemas.microsoft.com/office/drawing/2014/main" id="{46A72717-A697-2FA6-5D0F-2C73093E08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184" t="1" r="24365" b="-3500"/>
          <a:stretch/>
        </p:blipFill>
        <p:spPr bwMode="auto">
          <a:xfrm>
            <a:off x="5658266" y="1779540"/>
            <a:ext cx="605196" cy="66308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515E786C-652A-61E9-9E13-9A611308C132}"/>
              </a:ext>
            </a:extLst>
          </p:cNvPr>
          <p:cNvGrpSpPr/>
          <p:nvPr/>
        </p:nvGrpSpPr>
        <p:grpSpPr>
          <a:xfrm>
            <a:off x="7189634" y="1925241"/>
            <a:ext cx="4147396" cy="3091562"/>
            <a:chOff x="3225919" y="3214742"/>
            <a:chExt cx="4538908" cy="2967294"/>
          </a:xfrm>
        </p:grpSpPr>
        <p:grpSp>
          <p:nvGrpSpPr>
            <p:cNvPr id="9" name="Group 8">
              <a:extLst>
                <a:ext uri="{FF2B5EF4-FFF2-40B4-BE49-F238E27FC236}">
                  <a16:creationId xmlns:a16="http://schemas.microsoft.com/office/drawing/2014/main" id="{22B76DB3-CF35-0E0C-F0A4-1D02332BC338}"/>
                </a:ext>
              </a:extLst>
            </p:cNvPr>
            <p:cNvGrpSpPr/>
            <p:nvPr/>
          </p:nvGrpSpPr>
          <p:grpSpPr>
            <a:xfrm>
              <a:off x="3225919" y="3525947"/>
              <a:ext cx="4230760" cy="2656089"/>
              <a:chOff x="212751" y="1306286"/>
              <a:chExt cx="5749510" cy="3547047"/>
            </a:xfrm>
          </p:grpSpPr>
          <p:sp>
            <p:nvSpPr>
              <p:cNvPr id="11" name="Rectangle 10">
                <a:extLst>
                  <a:ext uri="{FF2B5EF4-FFF2-40B4-BE49-F238E27FC236}">
                    <a16:creationId xmlns:a16="http://schemas.microsoft.com/office/drawing/2014/main" id="{F7857DCA-217E-B491-4815-097FE2B6C3E7}"/>
                  </a:ext>
                </a:extLst>
              </p:cNvPr>
              <p:cNvSpPr/>
              <p:nvPr/>
            </p:nvSpPr>
            <p:spPr>
              <a:xfrm>
                <a:off x="485192" y="1306286"/>
                <a:ext cx="5477069" cy="3547047"/>
              </a:xfrm>
              <a:prstGeom prst="rect">
                <a:avLst/>
              </a:prstGeom>
              <a:solidFill>
                <a:srgbClr val="EEEE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Inter" panose="02000503000000020004" pitchFamily="2" charset="0"/>
                  <a:ea typeface="Inter" panose="02000503000000020004" pitchFamily="2" charset="0"/>
                </a:endParaRPr>
              </a:p>
            </p:txBody>
          </p:sp>
          <p:pic>
            <p:nvPicPr>
              <p:cNvPr id="18" name="Picture 8" descr="Bloomreach Review 2024: Features, Alternatives &amp; Pricings">
                <a:extLst>
                  <a:ext uri="{FF2B5EF4-FFF2-40B4-BE49-F238E27FC236}">
                    <a16:creationId xmlns:a16="http://schemas.microsoft.com/office/drawing/2014/main" id="{33E104D9-7251-6D69-8C37-BA03D5C95FB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16" t="7708" r="68813" b="27961"/>
              <a:stretch/>
            </p:blipFill>
            <p:spPr bwMode="auto">
              <a:xfrm>
                <a:off x="590940" y="1401978"/>
                <a:ext cx="1978090" cy="285516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9413B117-BB44-C34A-428F-AD1DB72CA7FA}"/>
                  </a:ext>
                </a:extLst>
              </p:cNvPr>
              <p:cNvPicPr>
                <a:picLocks noChangeAspect="1"/>
              </p:cNvPicPr>
              <p:nvPr/>
            </p:nvPicPr>
            <p:blipFill>
              <a:blip r:embed="rId5"/>
              <a:stretch>
                <a:fillRect/>
              </a:stretch>
            </p:blipFill>
            <p:spPr>
              <a:xfrm>
                <a:off x="2648438" y="3155297"/>
                <a:ext cx="3192526" cy="1598261"/>
              </a:xfrm>
              <a:prstGeom prst="rect">
                <a:avLst/>
              </a:prstGeom>
            </p:spPr>
          </p:pic>
          <p:pic>
            <p:nvPicPr>
              <p:cNvPr id="20" name="Picture 19">
                <a:extLst>
                  <a:ext uri="{FF2B5EF4-FFF2-40B4-BE49-F238E27FC236}">
                    <a16:creationId xmlns:a16="http://schemas.microsoft.com/office/drawing/2014/main" id="{850A3A81-1E4B-D555-84C7-182F79432D2D}"/>
                  </a:ext>
                </a:extLst>
              </p:cNvPr>
              <p:cNvPicPr>
                <a:picLocks noChangeAspect="1"/>
              </p:cNvPicPr>
              <p:nvPr/>
            </p:nvPicPr>
            <p:blipFill>
              <a:blip r:embed="rId6"/>
              <a:stretch>
                <a:fillRect/>
              </a:stretch>
            </p:blipFill>
            <p:spPr>
              <a:xfrm>
                <a:off x="2648438" y="1401978"/>
                <a:ext cx="3192526" cy="1688002"/>
              </a:xfrm>
              <a:prstGeom prst="rect">
                <a:avLst/>
              </a:prstGeom>
            </p:spPr>
          </p:pic>
          <p:pic>
            <p:nvPicPr>
              <p:cNvPr id="21" name="Picture 20">
                <a:extLst>
                  <a:ext uri="{FF2B5EF4-FFF2-40B4-BE49-F238E27FC236}">
                    <a16:creationId xmlns:a16="http://schemas.microsoft.com/office/drawing/2014/main" id="{E1E46116-5C4F-18AC-8824-7DEF79CB6D7E}"/>
                  </a:ext>
                </a:extLst>
              </p:cNvPr>
              <p:cNvPicPr>
                <a:picLocks noChangeAspect="1"/>
              </p:cNvPicPr>
              <p:nvPr/>
            </p:nvPicPr>
            <p:blipFill>
              <a:blip r:embed="rId7"/>
              <a:srcRect b="12113"/>
              <a:stretch/>
            </p:blipFill>
            <p:spPr>
              <a:xfrm>
                <a:off x="212751" y="1306286"/>
                <a:ext cx="298781" cy="3547047"/>
              </a:xfrm>
              <a:prstGeom prst="rect">
                <a:avLst/>
              </a:prstGeom>
            </p:spPr>
          </p:pic>
        </p:grpSp>
        <p:pic>
          <p:nvPicPr>
            <p:cNvPr id="10" name="Picture 10" descr="Bloomreach Email&amp;SMS Marketing - Bloomreach Email&amp;SMS Marketing Shopify App  | Shopify App Store">
              <a:extLst>
                <a:ext uri="{FF2B5EF4-FFF2-40B4-BE49-F238E27FC236}">
                  <a16:creationId xmlns:a16="http://schemas.microsoft.com/office/drawing/2014/main" id="{8B14E05C-F4CB-102C-CCDE-F30EFD9A5F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48531" y="3214742"/>
              <a:ext cx="616296" cy="616296"/>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Title 1">
            <a:extLst>
              <a:ext uri="{FF2B5EF4-FFF2-40B4-BE49-F238E27FC236}">
                <a16:creationId xmlns:a16="http://schemas.microsoft.com/office/drawing/2014/main" id="{124EC775-0064-C882-9109-E138D93125B7}"/>
              </a:ext>
            </a:extLst>
          </p:cNvPr>
          <p:cNvSpPr>
            <a:spLocks noGrp="1"/>
          </p:cNvSpPr>
          <p:nvPr/>
        </p:nvSpPr>
        <p:spPr>
          <a:xfrm>
            <a:off x="673740" y="1008429"/>
            <a:ext cx="11014945" cy="916812"/>
          </a:xfrm>
          <a:prstGeom prst="rect">
            <a:avLst/>
          </a:prstGeom>
        </p:spPr>
        <p:txBody>
          <a:bodyPr/>
          <a:lstStyle>
            <a:lvl1pPr algn="l" defTabSz="914400" rtl="0" eaLnBrk="1" latinLnBrk="0" hangingPunct="1">
              <a:lnSpc>
                <a:spcPct val="90000"/>
              </a:lnSpc>
              <a:spcBef>
                <a:spcPct val="0"/>
              </a:spcBef>
              <a:buNone/>
              <a:defRPr sz="2400" kern="1200">
                <a:solidFill>
                  <a:schemeClr val="bg1"/>
                </a:solidFill>
                <a:latin typeface="DM Serif Text" pitchFamily="2" charset="0"/>
                <a:ea typeface="+mj-ea"/>
                <a:cs typeface="+mj-cs"/>
              </a:defRPr>
            </a:lvl1pPr>
          </a:lstStyle>
          <a:p>
            <a:pPr algn="ctr"/>
            <a:r>
              <a:rPr lang="en-GB" sz="2000">
                <a:solidFill>
                  <a:schemeClr val="tx1"/>
                </a:solidFill>
                <a:latin typeface="Inter" panose="02000503000000020004" pitchFamily="2" charset="0"/>
                <a:ea typeface="Inter" panose="02000503000000020004" pitchFamily="2" charset="0"/>
              </a:rPr>
              <a:t>New custom Shopify app </a:t>
            </a:r>
            <a:r>
              <a:rPr lang="en-GB" sz="2000" b="1">
                <a:solidFill>
                  <a:schemeClr val="tx1"/>
                </a:solidFill>
                <a:latin typeface="Inter" panose="02000503000000020004" pitchFamily="2" charset="0"/>
                <a:ea typeface="Inter" panose="02000503000000020004" pitchFamily="2" charset="0"/>
              </a:rPr>
              <a:t>enriches our CRM data </a:t>
            </a:r>
            <a:r>
              <a:rPr lang="en-GB" sz="2000">
                <a:solidFill>
                  <a:schemeClr val="tx1"/>
                </a:solidFill>
                <a:latin typeface="Inter" panose="02000503000000020004" pitchFamily="2" charset="0"/>
                <a:ea typeface="Inter" panose="02000503000000020004" pitchFamily="2" charset="0"/>
              </a:rPr>
              <a:t>for a better understanding of how artists shop on winsornewton.com</a:t>
            </a:r>
          </a:p>
        </p:txBody>
      </p:sp>
      <p:sp>
        <p:nvSpPr>
          <p:cNvPr id="23" name="Arrow: Right 22">
            <a:extLst>
              <a:ext uri="{FF2B5EF4-FFF2-40B4-BE49-F238E27FC236}">
                <a16:creationId xmlns:a16="http://schemas.microsoft.com/office/drawing/2014/main" id="{48C566D8-45A0-E09F-5A26-2DF11B635970}"/>
              </a:ext>
            </a:extLst>
          </p:cNvPr>
          <p:cNvSpPr/>
          <p:nvPr/>
        </p:nvSpPr>
        <p:spPr>
          <a:xfrm>
            <a:off x="6181213" y="3413842"/>
            <a:ext cx="494454" cy="348343"/>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latin typeface="Inter" panose="02000503000000020004" pitchFamily="2" charset="0"/>
              <a:ea typeface="Inter" panose="02000503000000020004" pitchFamily="2" charset="0"/>
            </a:endParaRPr>
          </a:p>
        </p:txBody>
      </p:sp>
      <p:sp>
        <p:nvSpPr>
          <p:cNvPr id="24" name="Title 1">
            <a:extLst>
              <a:ext uri="{FF2B5EF4-FFF2-40B4-BE49-F238E27FC236}">
                <a16:creationId xmlns:a16="http://schemas.microsoft.com/office/drawing/2014/main" id="{D1DE27DA-2A68-0C8E-9BF8-CAFF8AE00739}"/>
              </a:ext>
            </a:extLst>
          </p:cNvPr>
          <p:cNvSpPr>
            <a:spLocks noGrp="1"/>
          </p:cNvSpPr>
          <p:nvPr/>
        </p:nvSpPr>
        <p:spPr>
          <a:xfrm>
            <a:off x="978565" y="5665937"/>
            <a:ext cx="10161488" cy="572186"/>
          </a:xfrm>
          <a:prstGeom prst="rect">
            <a:avLst/>
          </a:prstGeom>
        </p:spPr>
        <p:txBody>
          <a:bodyPr/>
          <a:lstStyle>
            <a:lvl1pPr algn="l" defTabSz="914400" rtl="0" eaLnBrk="1" latinLnBrk="0" hangingPunct="1">
              <a:lnSpc>
                <a:spcPct val="90000"/>
              </a:lnSpc>
              <a:spcBef>
                <a:spcPct val="0"/>
              </a:spcBef>
              <a:buNone/>
              <a:defRPr sz="2400" kern="1200">
                <a:solidFill>
                  <a:schemeClr val="bg1"/>
                </a:solidFill>
                <a:latin typeface="DM Serif Text" pitchFamily="2" charset="0"/>
                <a:ea typeface="+mj-ea"/>
                <a:cs typeface="+mj-cs"/>
              </a:defRPr>
            </a:lvl1pPr>
          </a:lstStyle>
          <a:p>
            <a:pPr algn="ctr"/>
            <a:r>
              <a:rPr lang="en-GB" sz="1800">
                <a:solidFill>
                  <a:schemeClr val="tx1"/>
                </a:solidFill>
                <a:latin typeface="Inter" panose="02000503000000020004" pitchFamily="2" charset="0"/>
                <a:ea typeface="Inter" panose="02000503000000020004" pitchFamily="2" charset="0"/>
              </a:rPr>
              <a:t>Shopify app provides our CRM (Bloomreach) with more data points than before, which can be used in analyses, segments, and marketing campaigns. </a:t>
            </a:r>
          </a:p>
        </p:txBody>
      </p:sp>
    </p:spTree>
    <p:extLst>
      <p:ext uri="{BB962C8B-B14F-4D97-AF65-F5344CB8AC3E}">
        <p14:creationId xmlns:p14="http://schemas.microsoft.com/office/powerpoint/2010/main" val="4205561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F00590-5060-A789-C854-390DD83B00B7}"/>
              </a:ext>
            </a:extLst>
          </p:cNvPr>
          <p:cNvSpPr>
            <a:spLocks noGrp="1"/>
          </p:cNvSpPr>
          <p:nvPr>
            <p:ph type="title"/>
          </p:nvPr>
        </p:nvSpPr>
        <p:spPr/>
        <p:txBody>
          <a:bodyPr lIns="91440" tIns="45720" rIns="91440" bIns="45720" anchor="t"/>
          <a:lstStyle/>
          <a:p>
            <a:r>
              <a:rPr lang="en-GB">
                <a:latin typeface="DM Serif Text"/>
                <a:cs typeface="Arial"/>
              </a:rPr>
              <a:t>A richer post-click experience</a:t>
            </a:r>
            <a:endParaRPr lang="en-US">
              <a:latin typeface="DM Serif Text"/>
            </a:endParaRPr>
          </a:p>
        </p:txBody>
      </p:sp>
      <p:sp>
        <p:nvSpPr>
          <p:cNvPr id="3" name="Title 1">
            <a:extLst>
              <a:ext uri="{FF2B5EF4-FFF2-40B4-BE49-F238E27FC236}">
                <a16:creationId xmlns:a16="http://schemas.microsoft.com/office/drawing/2014/main" id="{7FFDA7DC-F64C-C2CE-4EF0-4FBAD1A1EADC}"/>
              </a:ext>
            </a:extLst>
          </p:cNvPr>
          <p:cNvSpPr>
            <a:spLocks noGrp="1"/>
          </p:cNvSpPr>
          <p:nvPr/>
        </p:nvSpPr>
        <p:spPr>
          <a:xfrm>
            <a:off x="694155" y="1099893"/>
            <a:ext cx="10803689" cy="785827"/>
          </a:xfrm>
          <a:prstGeom prst="rect">
            <a:avLst/>
          </a:prstGeom>
        </p:spPr>
        <p:txBody>
          <a:bodyPr/>
          <a:lstStyle>
            <a:lvl1pPr algn="l" defTabSz="914400" rtl="0" eaLnBrk="1" latinLnBrk="0" hangingPunct="1">
              <a:lnSpc>
                <a:spcPct val="90000"/>
              </a:lnSpc>
              <a:spcBef>
                <a:spcPct val="0"/>
              </a:spcBef>
              <a:buNone/>
              <a:defRPr sz="2400" kern="1200">
                <a:solidFill>
                  <a:schemeClr val="bg1"/>
                </a:solidFill>
                <a:latin typeface="DM Serif Text" pitchFamily="2" charset="0"/>
                <a:ea typeface="+mj-ea"/>
                <a:cs typeface="+mj-cs"/>
              </a:defRPr>
            </a:lvl1pPr>
          </a:lstStyle>
          <a:p>
            <a:pPr algn="ctr"/>
            <a:r>
              <a:rPr lang="en-GB" sz="2000">
                <a:solidFill>
                  <a:schemeClr val="tx1"/>
                </a:solidFill>
                <a:latin typeface="Inter" panose="02000503000000020004" pitchFamily="2" charset="0"/>
                <a:ea typeface="Inter" panose="02000503000000020004" pitchFamily="2" charset="0"/>
              </a:rPr>
              <a:t>New Winsor &amp; Newton site provides a </a:t>
            </a:r>
            <a:r>
              <a:rPr lang="en-GB" sz="2000" b="1">
                <a:solidFill>
                  <a:schemeClr val="tx1"/>
                </a:solidFill>
                <a:latin typeface="Inter" panose="02000503000000020004" pitchFamily="2" charset="0"/>
                <a:ea typeface="Inter" panose="02000503000000020004" pitchFamily="2" charset="0"/>
              </a:rPr>
              <a:t>richer and more relevant post-click experience </a:t>
            </a:r>
            <a:r>
              <a:rPr lang="en-GB" sz="2000">
                <a:solidFill>
                  <a:schemeClr val="tx1"/>
                </a:solidFill>
                <a:latin typeface="Inter" panose="02000503000000020004" pitchFamily="2" charset="0"/>
                <a:ea typeface="Inter" panose="02000503000000020004" pitchFamily="2" charset="0"/>
              </a:rPr>
              <a:t>from our marketing campaigns. </a:t>
            </a:r>
          </a:p>
        </p:txBody>
      </p:sp>
      <p:pic>
        <p:nvPicPr>
          <p:cNvPr id="5" name="Picture 4">
            <a:extLst>
              <a:ext uri="{FF2B5EF4-FFF2-40B4-BE49-F238E27FC236}">
                <a16:creationId xmlns:a16="http://schemas.microsoft.com/office/drawing/2014/main" id="{F18E3FE1-7E49-4A4D-B320-3D308474A9C5}"/>
              </a:ext>
            </a:extLst>
          </p:cNvPr>
          <p:cNvPicPr>
            <a:picLocks noChangeAspect="1"/>
          </p:cNvPicPr>
          <p:nvPr/>
        </p:nvPicPr>
        <p:blipFill>
          <a:blip r:embed="rId2"/>
          <a:stretch>
            <a:fillRect/>
          </a:stretch>
        </p:blipFill>
        <p:spPr>
          <a:xfrm>
            <a:off x="1536725" y="1987082"/>
            <a:ext cx="2507587" cy="4462365"/>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879DBE9D-0F56-5E7C-43DF-3F22D3EA13FA}"/>
              </a:ext>
            </a:extLst>
          </p:cNvPr>
          <p:cNvPicPr>
            <a:picLocks noChangeAspect="1"/>
          </p:cNvPicPr>
          <p:nvPr/>
        </p:nvPicPr>
        <p:blipFill>
          <a:blip r:embed="rId3"/>
          <a:stretch>
            <a:fillRect/>
          </a:stretch>
        </p:blipFill>
        <p:spPr>
          <a:xfrm>
            <a:off x="5822546" y="2444779"/>
            <a:ext cx="5675298" cy="3449076"/>
          </a:xfrm>
          <a:prstGeom prst="rect">
            <a:avLst/>
          </a:prstGeom>
          <a:ln>
            <a:noFill/>
          </a:ln>
          <a:effectLst>
            <a:outerShdw blurRad="292100" dist="139700" dir="2700000" algn="tl" rotWithShape="0">
              <a:srgbClr val="333333">
                <a:alpha val="65000"/>
              </a:srgbClr>
            </a:outerShdw>
          </a:effectLst>
        </p:spPr>
      </p:pic>
      <p:sp>
        <p:nvSpPr>
          <p:cNvPr id="13" name="Arrow: Right 12">
            <a:extLst>
              <a:ext uri="{FF2B5EF4-FFF2-40B4-BE49-F238E27FC236}">
                <a16:creationId xmlns:a16="http://schemas.microsoft.com/office/drawing/2014/main" id="{D1F2FE49-93C3-CC75-91AE-8355E6B51DD9}"/>
              </a:ext>
            </a:extLst>
          </p:cNvPr>
          <p:cNvSpPr/>
          <p:nvPr/>
        </p:nvSpPr>
        <p:spPr>
          <a:xfrm>
            <a:off x="4564200" y="4040995"/>
            <a:ext cx="738458" cy="528662"/>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4187908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9882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E51D7-7735-C7F4-147C-7C639E7FFBD2}"/>
              </a:ext>
            </a:extLst>
          </p:cNvPr>
          <p:cNvSpPr>
            <a:spLocks noGrp="1"/>
          </p:cNvSpPr>
          <p:nvPr>
            <p:ph type="title"/>
          </p:nvPr>
        </p:nvSpPr>
        <p:spPr/>
        <p:txBody>
          <a:bodyPr/>
          <a:lstStyle/>
          <a:p>
            <a:r>
              <a:rPr lang="en-US"/>
              <a:t>Project Wisdom Overview</a:t>
            </a:r>
          </a:p>
        </p:txBody>
      </p:sp>
      <p:pic>
        <p:nvPicPr>
          <p:cNvPr id="21" name="Picture 20">
            <a:extLst>
              <a:ext uri="{FF2B5EF4-FFF2-40B4-BE49-F238E27FC236}">
                <a16:creationId xmlns:a16="http://schemas.microsoft.com/office/drawing/2014/main" id="{13D0D2F0-BDD5-1B76-FC51-578017DF577F}"/>
              </a:ext>
            </a:extLst>
          </p:cNvPr>
          <p:cNvPicPr>
            <a:picLocks noChangeAspect="1"/>
          </p:cNvPicPr>
          <p:nvPr/>
        </p:nvPicPr>
        <p:blipFill>
          <a:blip r:embed="rId3"/>
          <a:srcRect t="14259"/>
          <a:stretch/>
        </p:blipFill>
        <p:spPr>
          <a:xfrm>
            <a:off x="650480" y="1016219"/>
            <a:ext cx="2518011" cy="3053705"/>
          </a:xfrm>
          <a:prstGeom prst="rect">
            <a:avLst/>
          </a:prstGeom>
        </p:spPr>
      </p:pic>
      <p:sp>
        <p:nvSpPr>
          <p:cNvPr id="23" name="TextBox 22">
            <a:extLst>
              <a:ext uri="{FF2B5EF4-FFF2-40B4-BE49-F238E27FC236}">
                <a16:creationId xmlns:a16="http://schemas.microsoft.com/office/drawing/2014/main" id="{C4802A0C-D297-90FE-5F07-477D7C25EFFB}"/>
              </a:ext>
            </a:extLst>
          </p:cNvPr>
          <p:cNvSpPr txBox="1"/>
          <p:nvPr/>
        </p:nvSpPr>
        <p:spPr>
          <a:xfrm>
            <a:off x="3464320" y="1217617"/>
            <a:ext cx="8077200" cy="2739211"/>
          </a:xfrm>
          <a:prstGeom prst="rect">
            <a:avLst/>
          </a:prstGeom>
          <a:noFill/>
        </p:spPr>
        <p:txBody>
          <a:bodyPr wrap="square" rtlCol="0">
            <a:spAutoFit/>
          </a:bodyPr>
          <a:lstStyle/>
          <a:p>
            <a:r>
              <a:rPr lang="en-US" b="1">
                <a:latin typeface="DM Serif Display" pitchFamily="2" charset="0"/>
                <a:ea typeface="Inter" panose="02000503000000020004" pitchFamily="2" charset="0"/>
              </a:rPr>
              <a:t>Perform 2030</a:t>
            </a:r>
          </a:p>
          <a:p>
            <a:r>
              <a:rPr lang="en-US" sz="1400">
                <a:latin typeface="Inter" panose="02000503000000020004" pitchFamily="2" charset="0"/>
                <a:ea typeface="Inter" panose="02000503000000020004" pitchFamily="2" charset="0"/>
              </a:rPr>
              <a:t>Under our Consumer First strategic pillar, a key priority is to increase the contribution of our brand websites (brand.com) to 10% of net sales by 2030.</a:t>
            </a:r>
          </a:p>
          <a:p>
            <a:endParaRPr lang="en-US" sz="1400">
              <a:latin typeface="Inter" panose="02000503000000020004" pitchFamily="2" charset="0"/>
              <a:ea typeface="Inter" panose="02000503000000020004" pitchFamily="2" charset="0"/>
            </a:endParaRPr>
          </a:p>
          <a:p>
            <a:r>
              <a:rPr lang="en-US" sz="1400">
                <a:latin typeface="Inter" panose="02000503000000020004" pitchFamily="2" charset="0"/>
                <a:ea typeface="Inter" panose="02000503000000020004" pitchFamily="2" charset="0"/>
              </a:rPr>
              <a:t>Our brand websites enable us to meticulously manage the consumer journey and establish a direct, one-to-one relationship with each consumer. </a:t>
            </a:r>
          </a:p>
          <a:p>
            <a:endParaRPr lang="en-US" sz="1400">
              <a:latin typeface="Inter" panose="02000503000000020004" pitchFamily="2" charset="0"/>
              <a:ea typeface="Inter" panose="02000503000000020004" pitchFamily="2" charset="0"/>
            </a:endParaRPr>
          </a:p>
          <a:p>
            <a:r>
              <a:rPr lang="en-US" sz="1400">
                <a:latin typeface="Inter" panose="02000503000000020004" pitchFamily="2" charset="0"/>
                <a:ea typeface="Inter" panose="02000503000000020004" pitchFamily="2" charset="0"/>
              </a:rPr>
              <a:t>The initial step in strengthening our brand websites involved migrating to a scalable, best-in-class ecommerce platform, aligning with our future business objectives and ambitions.</a:t>
            </a:r>
          </a:p>
          <a:p>
            <a:endParaRPr lang="en-US" sz="1400">
              <a:latin typeface="Inter" panose="02000503000000020004" pitchFamily="2" charset="0"/>
              <a:ea typeface="Inter" panose="02000503000000020004" pitchFamily="2" charset="0"/>
            </a:endParaRPr>
          </a:p>
          <a:p>
            <a:r>
              <a:rPr lang="en-US" sz="1400">
                <a:latin typeface="Inter" panose="02000503000000020004" pitchFamily="2" charset="0"/>
                <a:ea typeface="Inter" panose="02000503000000020004" pitchFamily="2" charset="0"/>
              </a:rPr>
              <a:t>Project Wisdom built upon the successes and insights gained from Project Vision, to deliver our second Shopify ecommerce website – Winsor &amp; Newton – earlier than originally planned!</a:t>
            </a:r>
          </a:p>
        </p:txBody>
      </p:sp>
      <p:sp>
        <p:nvSpPr>
          <p:cNvPr id="54" name="TextBox 53">
            <a:extLst>
              <a:ext uri="{FF2B5EF4-FFF2-40B4-BE49-F238E27FC236}">
                <a16:creationId xmlns:a16="http://schemas.microsoft.com/office/drawing/2014/main" id="{607B1A14-8BC0-0AB2-A0B8-9F4488C2AA87}"/>
              </a:ext>
            </a:extLst>
          </p:cNvPr>
          <p:cNvSpPr txBox="1"/>
          <p:nvPr/>
        </p:nvSpPr>
        <p:spPr>
          <a:xfrm>
            <a:off x="6896146" y="5076252"/>
            <a:ext cx="1950109" cy="553998"/>
          </a:xfrm>
          <a:prstGeom prst="rect">
            <a:avLst/>
          </a:prstGeom>
          <a:noFill/>
          <a:ln>
            <a:noFill/>
          </a:ln>
        </p:spPr>
        <p:txBody>
          <a:bodyPr wrap="square" rtlCol="0">
            <a:spAutoFit/>
          </a:bodyPr>
          <a:lstStyle/>
          <a:p>
            <a:pPr algn="ctr" defTabSz="457200"/>
            <a:r>
              <a:rPr lang="en-US" sz="1000" b="1">
                <a:solidFill>
                  <a:prstClr val="black"/>
                </a:solidFill>
                <a:latin typeface="Inter" panose="02000503000000020004" pitchFamily="2" charset="0"/>
                <a:ea typeface="Inter" panose="02000503000000020004" pitchFamily="2" charset="0"/>
                <a:cs typeface="Calibri" panose="020F0502020204030204" pitchFamily="34" charset="0"/>
              </a:rPr>
              <a:t>Project Wisdom</a:t>
            </a:r>
          </a:p>
          <a:p>
            <a:pPr algn="ctr" defTabSz="457200"/>
            <a:r>
              <a:rPr lang="en-US" sz="1000">
                <a:solidFill>
                  <a:prstClr val="black"/>
                </a:solidFill>
                <a:latin typeface="Inter" panose="02000503000000020004" pitchFamily="2" charset="0"/>
                <a:ea typeface="Inter" panose="02000503000000020004" pitchFamily="2" charset="0"/>
                <a:cs typeface="Calibri" panose="020F0502020204030204" pitchFamily="34" charset="0"/>
              </a:rPr>
              <a:t>Migrate Winsor &amp; Newton from WordPress to Shopify</a:t>
            </a:r>
          </a:p>
        </p:txBody>
      </p:sp>
      <p:cxnSp>
        <p:nvCxnSpPr>
          <p:cNvPr id="55" name="Straight Connector 54">
            <a:extLst>
              <a:ext uri="{FF2B5EF4-FFF2-40B4-BE49-F238E27FC236}">
                <a16:creationId xmlns:a16="http://schemas.microsoft.com/office/drawing/2014/main" id="{9B1986E4-9FA5-7934-8A31-6B661CAE1821}"/>
              </a:ext>
            </a:extLst>
          </p:cNvPr>
          <p:cNvCxnSpPr>
            <a:cxnSpLocks/>
          </p:cNvCxnSpPr>
          <p:nvPr/>
        </p:nvCxnSpPr>
        <p:spPr>
          <a:xfrm>
            <a:off x="610828" y="5065740"/>
            <a:ext cx="11095397" cy="10512"/>
          </a:xfrm>
          <a:prstGeom prst="line">
            <a:avLst/>
          </a:prstGeom>
          <a:noFill/>
          <a:ln w="19050" cap="flat" cmpd="sng" algn="ctr">
            <a:solidFill>
              <a:sysClr val="windowText" lastClr="000000"/>
            </a:solidFill>
            <a:prstDash val="solid"/>
            <a:miter lim="800000"/>
          </a:ln>
          <a:effectLst/>
        </p:spPr>
      </p:cxnSp>
      <p:sp>
        <p:nvSpPr>
          <p:cNvPr id="56" name="TextBox 55">
            <a:extLst>
              <a:ext uri="{FF2B5EF4-FFF2-40B4-BE49-F238E27FC236}">
                <a16:creationId xmlns:a16="http://schemas.microsoft.com/office/drawing/2014/main" id="{9135F51D-2E29-36CE-790A-BE462F6DE089}"/>
              </a:ext>
            </a:extLst>
          </p:cNvPr>
          <p:cNvSpPr txBox="1"/>
          <p:nvPr/>
        </p:nvSpPr>
        <p:spPr>
          <a:xfrm>
            <a:off x="73376" y="5605119"/>
            <a:ext cx="2313708" cy="861774"/>
          </a:xfrm>
          <a:prstGeom prst="rect">
            <a:avLst/>
          </a:prstGeom>
          <a:noFill/>
        </p:spPr>
        <p:txBody>
          <a:bodyPr wrap="square" rtlCol="0">
            <a:spAutoFit/>
          </a:bodyPr>
          <a:lstStyle/>
          <a:p>
            <a:pPr algn="ctr" defTabSz="457200"/>
            <a:r>
              <a:rPr lang="en-US" sz="1000" b="1">
                <a:solidFill>
                  <a:prstClr val="black"/>
                </a:solidFill>
                <a:latin typeface="Inter" panose="02000503000000020004" pitchFamily="2" charset="0"/>
                <a:ea typeface="Inter" panose="02000503000000020004" pitchFamily="2" charset="0"/>
                <a:cs typeface="Calibri" panose="020F0502020204030204" pitchFamily="34" charset="0"/>
              </a:rPr>
              <a:t>Perform 2030</a:t>
            </a:r>
          </a:p>
          <a:p>
            <a:pPr algn="ctr" defTabSz="457200"/>
            <a:r>
              <a:rPr lang="en-US" sz="1000">
                <a:solidFill>
                  <a:prstClr val="black"/>
                </a:solidFill>
                <a:latin typeface="Inter" panose="02000503000000020004" pitchFamily="2" charset="0"/>
                <a:ea typeface="Inter" panose="02000503000000020004" pitchFamily="2" charset="0"/>
                <a:cs typeface="Calibri" panose="020F0502020204030204" pitchFamily="34" charset="0"/>
              </a:rPr>
              <a:t>Consumer First:</a:t>
            </a:r>
            <a:br>
              <a:rPr lang="en-US" sz="1000">
                <a:solidFill>
                  <a:prstClr val="black"/>
                </a:solidFill>
                <a:latin typeface="Inter" panose="02000503000000020004" pitchFamily="2" charset="0"/>
                <a:ea typeface="Inter" panose="02000503000000020004" pitchFamily="2" charset="0"/>
                <a:cs typeface="Calibri" panose="020F0502020204030204" pitchFamily="34" charset="0"/>
              </a:rPr>
            </a:br>
            <a:r>
              <a:rPr lang="en-US" sz="1000">
                <a:solidFill>
                  <a:prstClr val="black"/>
                </a:solidFill>
                <a:latin typeface="Inter" panose="02000503000000020004" pitchFamily="2" charset="0"/>
                <a:ea typeface="Inter" panose="02000503000000020004" pitchFamily="2" charset="0"/>
                <a:cs typeface="Calibri" panose="020F0502020204030204" pitchFamily="34" charset="0"/>
              </a:rPr>
              <a:t>Increase the share of our brands websites from 1% to 10% of net sales</a:t>
            </a:r>
          </a:p>
        </p:txBody>
      </p:sp>
      <p:sp>
        <p:nvSpPr>
          <p:cNvPr id="57" name="Oval 56">
            <a:extLst>
              <a:ext uri="{FF2B5EF4-FFF2-40B4-BE49-F238E27FC236}">
                <a16:creationId xmlns:a16="http://schemas.microsoft.com/office/drawing/2014/main" id="{D924A631-7157-8830-DECB-BA07F996514F}"/>
              </a:ext>
            </a:extLst>
          </p:cNvPr>
          <p:cNvSpPr/>
          <p:nvPr/>
        </p:nvSpPr>
        <p:spPr>
          <a:xfrm>
            <a:off x="813156" y="4602499"/>
            <a:ext cx="914400" cy="914400"/>
          </a:xfrm>
          <a:prstGeom prst="ellipse">
            <a:avLst/>
          </a:prstGeom>
          <a:solidFill>
            <a:srgbClr val="FFB81C"/>
          </a:solidFill>
          <a:ln w="1270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Inter" panose="02000503000000020004" pitchFamily="2" charset="0"/>
                <a:ea typeface="Inter" panose="02000503000000020004" pitchFamily="2" charset="0"/>
              </a:rPr>
              <a:t>2023 Oct</a:t>
            </a:r>
          </a:p>
        </p:txBody>
      </p:sp>
      <p:sp>
        <p:nvSpPr>
          <p:cNvPr id="58" name="Oval 57">
            <a:extLst>
              <a:ext uri="{FF2B5EF4-FFF2-40B4-BE49-F238E27FC236}">
                <a16:creationId xmlns:a16="http://schemas.microsoft.com/office/drawing/2014/main" id="{665D26DA-8480-89DF-4EC9-8DEC400DBEA1}"/>
              </a:ext>
            </a:extLst>
          </p:cNvPr>
          <p:cNvSpPr/>
          <p:nvPr/>
        </p:nvSpPr>
        <p:spPr>
          <a:xfrm>
            <a:off x="2320538" y="4621994"/>
            <a:ext cx="914400" cy="914400"/>
          </a:xfrm>
          <a:prstGeom prst="ellipse">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Inter" panose="02000503000000020004" pitchFamily="2" charset="0"/>
                <a:ea typeface="Inter" panose="02000503000000020004" pitchFamily="2" charset="0"/>
              </a:rPr>
              <a:t>2023 Nov</a:t>
            </a:r>
          </a:p>
        </p:txBody>
      </p:sp>
      <p:sp>
        <p:nvSpPr>
          <p:cNvPr id="59" name="Oval 58">
            <a:extLst>
              <a:ext uri="{FF2B5EF4-FFF2-40B4-BE49-F238E27FC236}">
                <a16:creationId xmlns:a16="http://schemas.microsoft.com/office/drawing/2014/main" id="{19847899-ABC1-4295-72A0-5C24126A853F}"/>
              </a:ext>
            </a:extLst>
          </p:cNvPr>
          <p:cNvSpPr/>
          <p:nvPr/>
        </p:nvSpPr>
        <p:spPr>
          <a:xfrm>
            <a:off x="4676578" y="4640322"/>
            <a:ext cx="914400" cy="914400"/>
          </a:xfrm>
          <a:prstGeom prst="ellipse">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Inter" panose="02000503000000020004" pitchFamily="2" charset="0"/>
                <a:ea typeface="Inter" panose="02000503000000020004" pitchFamily="2" charset="0"/>
              </a:rPr>
              <a:t>2024 Feb</a:t>
            </a:r>
          </a:p>
        </p:txBody>
      </p:sp>
      <p:sp>
        <p:nvSpPr>
          <p:cNvPr id="60" name="TextBox 59">
            <a:extLst>
              <a:ext uri="{FF2B5EF4-FFF2-40B4-BE49-F238E27FC236}">
                <a16:creationId xmlns:a16="http://schemas.microsoft.com/office/drawing/2014/main" id="{4E16296B-8EBF-CAA6-57BE-64D5EFE6336B}"/>
              </a:ext>
            </a:extLst>
          </p:cNvPr>
          <p:cNvSpPr txBox="1"/>
          <p:nvPr/>
        </p:nvSpPr>
        <p:spPr>
          <a:xfrm>
            <a:off x="3061073" y="4444766"/>
            <a:ext cx="1832537" cy="553998"/>
          </a:xfrm>
          <a:prstGeom prst="rect">
            <a:avLst/>
          </a:prstGeom>
          <a:noFill/>
          <a:ln>
            <a:noFill/>
          </a:ln>
        </p:spPr>
        <p:txBody>
          <a:bodyPr wrap="square" rtlCol="0">
            <a:spAutoFit/>
          </a:bodyPr>
          <a:lstStyle/>
          <a:p>
            <a:pPr algn="ctr" defTabSz="457200"/>
            <a:r>
              <a:rPr lang="en-US" sz="1000" b="1">
                <a:solidFill>
                  <a:prstClr val="black"/>
                </a:solidFill>
                <a:latin typeface="Inter" panose="02000503000000020004" pitchFamily="2" charset="0"/>
                <a:ea typeface="Inter" panose="02000503000000020004" pitchFamily="2" charset="0"/>
                <a:cs typeface="Calibri" panose="020F0502020204030204" pitchFamily="34" charset="0"/>
              </a:rPr>
              <a:t>Project Vision</a:t>
            </a:r>
          </a:p>
          <a:p>
            <a:pPr algn="ctr" defTabSz="457200"/>
            <a:r>
              <a:rPr lang="en-US" sz="1000">
                <a:solidFill>
                  <a:prstClr val="black"/>
                </a:solidFill>
                <a:latin typeface="Inter" panose="02000503000000020004" pitchFamily="2" charset="0"/>
                <a:ea typeface="Inter" panose="02000503000000020004" pitchFamily="2" charset="0"/>
                <a:cs typeface="Calibri" panose="020F0502020204030204" pitchFamily="34" charset="0"/>
              </a:rPr>
              <a:t>Migrate Liquitex from WordPress to Shopify</a:t>
            </a:r>
          </a:p>
        </p:txBody>
      </p:sp>
      <p:sp>
        <p:nvSpPr>
          <p:cNvPr id="61" name="Oval 60">
            <a:extLst>
              <a:ext uri="{FF2B5EF4-FFF2-40B4-BE49-F238E27FC236}">
                <a16:creationId xmlns:a16="http://schemas.microsoft.com/office/drawing/2014/main" id="{8DC11666-6932-2149-C562-8ED28ADBCBFD}"/>
              </a:ext>
            </a:extLst>
          </p:cNvPr>
          <p:cNvSpPr/>
          <p:nvPr/>
        </p:nvSpPr>
        <p:spPr>
          <a:xfrm>
            <a:off x="5981746" y="4640322"/>
            <a:ext cx="914400" cy="914400"/>
          </a:xfrm>
          <a:prstGeom prst="ellipse">
            <a:avLst/>
          </a:prstGeom>
          <a:solidFill>
            <a:srgbClr val="D7C4B7"/>
          </a:solidFill>
          <a:ln w="1270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Inter" panose="02000503000000020004" pitchFamily="2" charset="0"/>
                <a:ea typeface="Inter" panose="02000503000000020004" pitchFamily="2" charset="0"/>
              </a:rPr>
              <a:t>2024 April</a:t>
            </a:r>
          </a:p>
        </p:txBody>
      </p:sp>
      <p:sp>
        <p:nvSpPr>
          <p:cNvPr id="62" name="Oval 61">
            <a:extLst>
              <a:ext uri="{FF2B5EF4-FFF2-40B4-BE49-F238E27FC236}">
                <a16:creationId xmlns:a16="http://schemas.microsoft.com/office/drawing/2014/main" id="{7DA3282B-394D-E668-F8B4-C8BE56ADC378}"/>
              </a:ext>
            </a:extLst>
          </p:cNvPr>
          <p:cNvSpPr/>
          <p:nvPr/>
        </p:nvSpPr>
        <p:spPr>
          <a:xfrm>
            <a:off x="8777738" y="4619052"/>
            <a:ext cx="914400" cy="914400"/>
          </a:xfrm>
          <a:prstGeom prst="ellipse">
            <a:avLst/>
          </a:prstGeom>
          <a:solidFill>
            <a:srgbClr val="D7C4B7"/>
          </a:solidFill>
          <a:ln w="1270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Inter" panose="02000503000000020004" pitchFamily="2" charset="0"/>
                <a:ea typeface="Inter" panose="02000503000000020004" pitchFamily="2" charset="0"/>
              </a:rPr>
              <a:t>2024 Sept</a:t>
            </a:r>
          </a:p>
        </p:txBody>
      </p:sp>
      <p:pic>
        <p:nvPicPr>
          <p:cNvPr id="63" name="Picture 3" descr="C:\Users\kevinl\Documents\Liquitex\LIQUITEX_LOGO\LIQUITEX_LOGO\JPEG_Black_On\Liquitex_Logo.jpg">
            <a:extLst>
              <a:ext uri="{FF2B5EF4-FFF2-40B4-BE49-F238E27FC236}">
                <a16:creationId xmlns:a16="http://schemas.microsoft.com/office/drawing/2014/main" id="{51120CED-6162-8ADF-96CC-553EB1EEF8C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8581" b="28501"/>
          <a:stretch/>
        </p:blipFill>
        <p:spPr bwMode="auto">
          <a:xfrm>
            <a:off x="3551114" y="5117278"/>
            <a:ext cx="867472" cy="29778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descr="C:\Users\kevinl\Documents\WinsorNewton\Logos\WN_Logo_Horizontal.jpg">
            <a:extLst>
              <a:ext uri="{FF2B5EF4-FFF2-40B4-BE49-F238E27FC236}">
                <a16:creationId xmlns:a16="http://schemas.microsoft.com/office/drawing/2014/main" id="{8FD62893-B93D-41CD-DB39-7F584FCC9B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9509" y="4706929"/>
            <a:ext cx="1258419" cy="292608"/>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a:extLst>
              <a:ext uri="{FF2B5EF4-FFF2-40B4-BE49-F238E27FC236}">
                <a16:creationId xmlns:a16="http://schemas.microsoft.com/office/drawing/2014/main" id="{49236B39-C573-49A4-9C7D-82724172E7B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662747" y="5605119"/>
            <a:ext cx="538383"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4" descr="C:\Users\kevinl\Documents\Snazaroo\Snazaroo - New Logo\Snazaroo-LOGO-Colour.jpg">
            <a:extLst>
              <a:ext uri="{FF2B5EF4-FFF2-40B4-BE49-F238E27FC236}">
                <a16:creationId xmlns:a16="http://schemas.microsoft.com/office/drawing/2014/main" id="{5848AA38-175E-9643-918C-00FA52F7B0A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530468" y="5986341"/>
            <a:ext cx="803300" cy="10462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extLst>
              <a:ext uri="{FF2B5EF4-FFF2-40B4-BE49-F238E27FC236}">
                <a16:creationId xmlns:a16="http://schemas.microsoft.com/office/drawing/2014/main" id="{7023F178-19B3-3003-37E3-EF0226D0B73A}"/>
              </a:ext>
            </a:extLst>
          </p:cNvPr>
          <p:cNvPicPr>
            <a:picLocks noChangeAspect="1"/>
          </p:cNvPicPr>
          <p:nvPr/>
        </p:nvPicPr>
        <p:blipFill>
          <a:blip r:embed="rId10">
            <a:extLst>
              <a:ext uri="{BEBA8EAE-BF5A-486C-A8C5-ECC9F3942E4B}">
                <a14:imgProps xmlns:a14="http://schemas.microsoft.com/office/drawing/2010/main">
                  <a14:imgLayer r:embed="rId11">
                    <a14:imgEffect>
                      <a14:saturation sat="0"/>
                    </a14:imgEffect>
                  </a14:imgLayer>
                </a14:imgProps>
              </a:ext>
            </a:extLst>
          </a:blip>
          <a:stretch>
            <a:fillRect/>
          </a:stretch>
        </p:blipFill>
        <p:spPr>
          <a:xfrm>
            <a:off x="9918042" y="5356426"/>
            <a:ext cx="612426" cy="143334"/>
          </a:xfrm>
          <a:prstGeom prst="rect">
            <a:avLst/>
          </a:prstGeom>
        </p:spPr>
      </p:pic>
      <p:sp>
        <p:nvSpPr>
          <p:cNvPr id="68" name="Oval 67">
            <a:extLst>
              <a:ext uri="{FF2B5EF4-FFF2-40B4-BE49-F238E27FC236}">
                <a16:creationId xmlns:a16="http://schemas.microsoft.com/office/drawing/2014/main" id="{6D795E4F-5CB2-7777-75C9-521573929F96}"/>
              </a:ext>
            </a:extLst>
          </p:cNvPr>
          <p:cNvSpPr/>
          <p:nvPr/>
        </p:nvSpPr>
        <p:spPr>
          <a:xfrm>
            <a:off x="10464444" y="4640322"/>
            <a:ext cx="914400" cy="914400"/>
          </a:xfrm>
          <a:prstGeom prst="ellipse">
            <a:avLst/>
          </a:prstGeom>
          <a:solidFill>
            <a:srgbClr val="FFFFFF"/>
          </a:solidFill>
          <a:ln w="1270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Inter" panose="02000503000000020004" pitchFamily="2" charset="0"/>
                <a:ea typeface="Inter" panose="02000503000000020004" pitchFamily="2" charset="0"/>
              </a:rPr>
              <a:t>2025</a:t>
            </a:r>
          </a:p>
        </p:txBody>
      </p:sp>
      <p:sp>
        <p:nvSpPr>
          <p:cNvPr id="72" name="Arrow: Down 71">
            <a:extLst>
              <a:ext uri="{FF2B5EF4-FFF2-40B4-BE49-F238E27FC236}">
                <a16:creationId xmlns:a16="http://schemas.microsoft.com/office/drawing/2014/main" id="{BF09E1DD-9F7D-A9A6-8411-0DECE9845D83}"/>
              </a:ext>
            </a:extLst>
          </p:cNvPr>
          <p:cNvSpPr/>
          <p:nvPr/>
        </p:nvSpPr>
        <p:spPr>
          <a:xfrm rot="10800000">
            <a:off x="9092063" y="5624372"/>
            <a:ext cx="285750" cy="447696"/>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Inter" panose="02000503000000020004" pitchFamily="2" charset="0"/>
              <a:ea typeface="Inter" panose="02000503000000020004" pitchFamily="2" charset="0"/>
            </a:endParaRPr>
          </a:p>
        </p:txBody>
      </p:sp>
      <p:pic>
        <p:nvPicPr>
          <p:cNvPr id="74" name="Picture 73" descr="A black background with a black square&#10;&#10;Description automatically generated with medium confidence">
            <a:extLst>
              <a:ext uri="{FF2B5EF4-FFF2-40B4-BE49-F238E27FC236}">
                <a16:creationId xmlns:a16="http://schemas.microsoft.com/office/drawing/2014/main" id="{827B57B0-210C-4770-0DF6-D79D9E6698CF}"/>
              </a:ext>
            </a:extLst>
          </p:cNvPr>
          <p:cNvPicPr>
            <a:picLocks noChangeAspect="1"/>
          </p:cNvPicPr>
          <p:nvPr/>
        </p:nvPicPr>
        <p:blipFill>
          <a:blip r:embed="rId12"/>
          <a:stretch>
            <a:fillRect/>
          </a:stretch>
        </p:blipFill>
        <p:spPr>
          <a:xfrm>
            <a:off x="1651265" y="3956828"/>
            <a:ext cx="516440" cy="133906"/>
          </a:xfrm>
          <a:prstGeom prst="rect">
            <a:avLst/>
          </a:prstGeom>
        </p:spPr>
      </p:pic>
    </p:spTree>
    <p:extLst>
      <p:ext uri="{BB962C8B-B14F-4D97-AF65-F5344CB8AC3E}">
        <p14:creationId xmlns:p14="http://schemas.microsoft.com/office/powerpoint/2010/main" val="3614041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1642AE6-D9E9-1505-7247-08B11A0E021C}"/>
              </a:ext>
            </a:extLst>
          </p:cNvPr>
          <p:cNvSpPr/>
          <p:nvPr/>
        </p:nvSpPr>
        <p:spPr>
          <a:xfrm>
            <a:off x="8181975" y="839973"/>
            <a:ext cx="4010025" cy="6016752"/>
          </a:xfrm>
          <a:prstGeom prst="rect">
            <a:avLst/>
          </a:prstGeom>
          <a:solidFill>
            <a:srgbClr val="CBBEAE"/>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B050F-0798-89F3-1502-E89D3AFCD6CA}"/>
              </a:ext>
            </a:extLst>
          </p:cNvPr>
          <p:cNvSpPr>
            <a:spLocks noGrp="1"/>
          </p:cNvSpPr>
          <p:nvPr>
            <p:ph type="title"/>
          </p:nvPr>
        </p:nvSpPr>
        <p:spPr/>
        <p:txBody>
          <a:bodyPr/>
          <a:lstStyle/>
          <a:p>
            <a:r>
              <a:rPr lang="en-US"/>
              <a:t>Project Wisdom Team</a:t>
            </a:r>
          </a:p>
        </p:txBody>
      </p:sp>
      <p:sp>
        <p:nvSpPr>
          <p:cNvPr id="4" name="TextBox 3">
            <a:extLst>
              <a:ext uri="{FF2B5EF4-FFF2-40B4-BE49-F238E27FC236}">
                <a16:creationId xmlns:a16="http://schemas.microsoft.com/office/drawing/2014/main" id="{4471157B-368D-D442-8955-CEDA2D543C63}"/>
              </a:ext>
            </a:extLst>
          </p:cNvPr>
          <p:cNvSpPr txBox="1"/>
          <p:nvPr/>
        </p:nvSpPr>
        <p:spPr>
          <a:xfrm>
            <a:off x="865605" y="1186639"/>
            <a:ext cx="2517904" cy="3208571"/>
          </a:xfrm>
          <a:prstGeom prst="rect">
            <a:avLst/>
          </a:prstGeom>
          <a:noFill/>
        </p:spPr>
        <p:txBody>
          <a:bodyPr wrap="square" lIns="68580" tIns="34290" rIns="68580" bIns="34290" rtlCol="0" anchor="t">
            <a:spAutoFit/>
          </a:bodyPr>
          <a:lstStyle/>
          <a:p>
            <a:r>
              <a:rPr lang="en-US" sz="1200" b="1">
                <a:latin typeface="Inter"/>
                <a:ea typeface="Inter" panose="02000503000000020004" pitchFamily="2" charset="0"/>
                <a:cs typeface="Calibri"/>
              </a:rPr>
              <a:t>Kevin Lee </a:t>
            </a:r>
          </a:p>
          <a:p>
            <a:r>
              <a:rPr lang="en-US" sz="1200">
                <a:latin typeface="Inter"/>
                <a:ea typeface="Inter" panose="02000503000000020004" pitchFamily="2" charset="0"/>
                <a:cs typeface="Calibri"/>
              </a:rPr>
              <a:t>Business Sponsor / Product Manager</a:t>
            </a:r>
          </a:p>
          <a:p>
            <a:endParaRPr lang="en-US" sz="1200">
              <a:latin typeface="Inter" panose="02000503000000020004" pitchFamily="2" charset="0"/>
              <a:ea typeface="Inter" panose="02000503000000020004" pitchFamily="2" charset="0"/>
              <a:cs typeface="Calibri"/>
            </a:endParaRPr>
          </a:p>
          <a:p>
            <a:r>
              <a:rPr lang="en-US" sz="1200" b="1">
                <a:latin typeface="Inter"/>
                <a:ea typeface="Inter" panose="02000503000000020004" pitchFamily="2" charset="0"/>
                <a:cs typeface="Calibri"/>
              </a:rPr>
              <a:t>Ellie Deakin</a:t>
            </a:r>
            <a:endParaRPr lang="en-US" sz="1200">
              <a:latin typeface="Inter"/>
              <a:ea typeface="Inter" panose="02000503000000020004" pitchFamily="2" charset="0"/>
              <a:cs typeface="Calibri"/>
            </a:endParaRPr>
          </a:p>
          <a:p>
            <a:r>
              <a:rPr lang="en-US" sz="1200">
                <a:latin typeface="Inter"/>
                <a:ea typeface="Inter" panose="02000503000000020004" pitchFamily="2" charset="0"/>
                <a:cs typeface="Calibri"/>
              </a:rPr>
              <a:t>Global Ecomm</a:t>
            </a:r>
          </a:p>
          <a:p>
            <a:endParaRPr lang="en-US" sz="1200">
              <a:latin typeface="Inter" panose="02000503000000020004" pitchFamily="2" charset="0"/>
              <a:ea typeface="Inter" panose="02000503000000020004" pitchFamily="2" charset="0"/>
              <a:cs typeface="Calibri"/>
            </a:endParaRPr>
          </a:p>
          <a:p>
            <a:r>
              <a:rPr lang="en-US" sz="1200" b="1">
                <a:latin typeface="Inter"/>
                <a:ea typeface="Inter" panose="02000503000000020004" pitchFamily="2" charset="0"/>
                <a:cs typeface="Calibri"/>
              </a:rPr>
              <a:t>Daniel de la Fuente</a:t>
            </a:r>
            <a:endParaRPr lang="en-US" sz="1200">
              <a:latin typeface="Inter"/>
              <a:ea typeface="Inter" panose="02000503000000020004" pitchFamily="2" charset="0"/>
              <a:cs typeface="Calibri"/>
            </a:endParaRPr>
          </a:p>
          <a:p>
            <a:r>
              <a:rPr lang="en-US" sz="1200">
                <a:latin typeface="Inter"/>
                <a:ea typeface="Inter" panose="02000503000000020004" pitchFamily="2" charset="0"/>
                <a:cs typeface="Calibri"/>
              </a:rPr>
              <a:t>Project Manager</a:t>
            </a:r>
          </a:p>
          <a:p>
            <a:endParaRPr lang="en-US" sz="1200" b="1">
              <a:latin typeface="Inter" panose="02000503000000020004" pitchFamily="2" charset="0"/>
              <a:ea typeface="Inter" panose="02000503000000020004" pitchFamily="2" charset="0"/>
              <a:cs typeface="Calibri"/>
            </a:endParaRPr>
          </a:p>
          <a:p>
            <a:r>
              <a:rPr lang="en-US" sz="1200" b="1">
                <a:latin typeface="Inter"/>
                <a:ea typeface="Inter" panose="02000503000000020004" pitchFamily="2" charset="0"/>
                <a:cs typeface="Calibri"/>
              </a:rPr>
              <a:t>Tom Ball</a:t>
            </a:r>
            <a:endParaRPr lang="en-US" sz="1200">
              <a:latin typeface="Inter"/>
              <a:ea typeface="Inter" panose="02000503000000020004" pitchFamily="2" charset="0"/>
              <a:cs typeface="Calibri"/>
            </a:endParaRPr>
          </a:p>
          <a:p>
            <a:r>
              <a:rPr lang="en-US" sz="1200">
                <a:latin typeface="Inter"/>
                <a:ea typeface="Inter" panose="02000503000000020004" pitchFamily="2" charset="0"/>
                <a:cs typeface="Calibri"/>
              </a:rPr>
              <a:t>Brand Web Specialist</a:t>
            </a:r>
          </a:p>
          <a:p>
            <a:endParaRPr lang="en-US" sz="1200">
              <a:latin typeface="Inter" panose="02000503000000020004" pitchFamily="2" charset="0"/>
              <a:ea typeface="Inter" panose="02000503000000020004" pitchFamily="2" charset="0"/>
              <a:cs typeface="Calibri" panose="020F0502020204030204" pitchFamily="34" charset="0"/>
            </a:endParaRPr>
          </a:p>
          <a:p>
            <a:r>
              <a:rPr lang="en-US" sz="1200" b="1">
                <a:latin typeface="Inter"/>
                <a:ea typeface="Inter" panose="02000503000000020004" pitchFamily="2" charset="0"/>
                <a:cs typeface="Calibri"/>
              </a:rPr>
              <a:t>Tom French</a:t>
            </a:r>
            <a:endParaRPr lang="en-US" sz="1200">
              <a:latin typeface="Inter"/>
              <a:ea typeface="Inter" panose="02000503000000020004" pitchFamily="2" charset="0"/>
              <a:cs typeface="Calibri"/>
            </a:endParaRPr>
          </a:p>
          <a:p>
            <a:r>
              <a:rPr lang="en-US" sz="1200">
                <a:latin typeface="Inter"/>
                <a:ea typeface="Inter" panose="02000503000000020004" pitchFamily="2" charset="0"/>
                <a:cs typeface="Calibri"/>
              </a:rPr>
              <a:t>Brand Digital</a:t>
            </a:r>
          </a:p>
          <a:p>
            <a:endParaRPr lang="en-US" sz="1200">
              <a:latin typeface="Inter" panose="02000503000000020004" pitchFamily="2" charset="0"/>
              <a:ea typeface="Inter" panose="02000503000000020004" pitchFamily="2" charset="0"/>
              <a:cs typeface="Calibri" panose="020F0502020204030204" pitchFamily="34" charset="0"/>
            </a:endParaRPr>
          </a:p>
          <a:p>
            <a:r>
              <a:rPr lang="en-US" sz="1200" b="1">
                <a:latin typeface="Inter"/>
                <a:ea typeface="Inter" panose="02000503000000020004" pitchFamily="2" charset="0"/>
                <a:cs typeface="Calibri"/>
              </a:rPr>
              <a:t>Danny Morgan</a:t>
            </a:r>
            <a:endParaRPr lang="en-US" sz="1200">
              <a:latin typeface="Inter"/>
              <a:ea typeface="Inter" panose="02000503000000020004" pitchFamily="2" charset="0"/>
              <a:cs typeface="Calibri" panose="020F0502020204030204" pitchFamily="34" charset="0"/>
            </a:endParaRPr>
          </a:p>
          <a:p>
            <a:r>
              <a:rPr lang="en-US" sz="1200">
                <a:latin typeface="Inter"/>
                <a:ea typeface="Inter" panose="02000503000000020004" pitchFamily="2" charset="0"/>
                <a:cs typeface="Calibri"/>
              </a:rPr>
              <a:t>Senior Developer</a:t>
            </a:r>
          </a:p>
        </p:txBody>
      </p:sp>
      <p:sp>
        <p:nvSpPr>
          <p:cNvPr id="6" name="TextBox 5">
            <a:extLst>
              <a:ext uri="{FF2B5EF4-FFF2-40B4-BE49-F238E27FC236}">
                <a16:creationId xmlns:a16="http://schemas.microsoft.com/office/drawing/2014/main" id="{154D5AE1-D99D-1D4F-58EC-C97C7D7AA56A}"/>
              </a:ext>
            </a:extLst>
          </p:cNvPr>
          <p:cNvSpPr txBox="1"/>
          <p:nvPr/>
        </p:nvSpPr>
        <p:spPr>
          <a:xfrm>
            <a:off x="4575445" y="1186639"/>
            <a:ext cx="2380604" cy="3231654"/>
          </a:xfrm>
          <a:prstGeom prst="rect">
            <a:avLst/>
          </a:prstGeom>
          <a:noFill/>
        </p:spPr>
        <p:txBody>
          <a:bodyPr wrap="square" lIns="91440" tIns="45720" rIns="91440" bIns="45720" rtlCol="0" anchor="t">
            <a:spAutoFit/>
          </a:bodyPr>
          <a:lstStyle/>
          <a:p>
            <a:r>
              <a:rPr lang="en-US" sz="1200" b="1">
                <a:latin typeface="Inter"/>
                <a:ea typeface="Inter" panose="02000503000000020004" pitchFamily="2" charset="0"/>
                <a:cs typeface="Calibri"/>
              </a:rPr>
              <a:t>Natalia </a:t>
            </a:r>
            <a:r>
              <a:rPr lang="en-US" sz="1200" b="1" err="1">
                <a:latin typeface="Inter"/>
                <a:ea typeface="Inter" panose="02000503000000020004" pitchFamily="2" charset="0"/>
                <a:cs typeface="Calibri"/>
              </a:rPr>
              <a:t>Flindall</a:t>
            </a:r>
            <a:endParaRPr lang="en-US" sz="1200" err="1">
              <a:latin typeface="Inter" panose="02000503000000020004" pitchFamily="2" charset="0"/>
              <a:ea typeface="Inter" panose="02000503000000020004" pitchFamily="2" charset="0"/>
              <a:cs typeface="Calibri"/>
            </a:endParaRPr>
          </a:p>
          <a:p>
            <a:r>
              <a:rPr lang="en-US" sz="1200">
                <a:latin typeface="Inter"/>
                <a:ea typeface="Inter" panose="02000503000000020004" pitchFamily="2" charset="0"/>
                <a:cs typeface="Calibri"/>
              </a:rPr>
              <a:t>Web Developer</a:t>
            </a:r>
            <a:endParaRPr lang="en-US" sz="1200">
              <a:latin typeface="Inter"/>
              <a:ea typeface="Inter" panose="02000503000000020004" pitchFamily="2" charset="0"/>
            </a:endParaRPr>
          </a:p>
          <a:p>
            <a:endParaRPr lang="en-US" sz="1200">
              <a:latin typeface="Inter" panose="02000503000000020004" pitchFamily="2" charset="0"/>
              <a:ea typeface="Inter" panose="02000503000000020004" pitchFamily="2" charset="0"/>
              <a:cs typeface="Calibri"/>
            </a:endParaRPr>
          </a:p>
          <a:p>
            <a:r>
              <a:rPr lang="en-US" sz="1200" b="1">
                <a:latin typeface="Inter"/>
                <a:ea typeface="Inter" panose="02000503000000020004" pitchFamily="2" charset="0"/>
                <a:cs typeface="Calibri"/>
              </a:rPr>
              <a:t>Tania </a:t>
            </a:r>
            <a:r>
              <a:rPr lang="en-US" sz="1200" b="1" err="1">
                <a:latin typeface="Inter"/>
                <a:ea typeface="Inter" panose="02000503000000020004" pitchFamily="2" charset="0"/>
                <a:cs typeface="Calibri"/>
              </a:rPr>
              <a:t>Sernivka</a:t>
            </a:r>
            <a:endParaRPr lang="en-US" sz="1200" b="1">
              <a:latin typeface="Inter"/>
              <a:ea typeface="Inter" panose="02000503000000020004" pitchFamily="2" charset="0"/>
              <a:cs typeface="Calibri"/>
            </a:endParaRPr>
          </a:p>
          <a:p>
            <a:r>
              <a:rPr lang="en-US" sz="1200">
                <a:latin typeface="Inter"/>
                <a:ea typeface="Inter" panose="02000503000000020004" pitchFamily="2" charset="0"/>
                <a:cs typeface="Calibri"/>
              </a:rPr>
              <a:t>Web Developer</a:t>
            </a:r>
          </a:p>
          <a:p>
            <a:endParaRPr lang="en-US" sz="1200">
              <a:latin typeface="Inter" panose="02000503000000020004" pitchFamily="2" charset="0"/>
              <a:ea typeface="Inter" panose="02000503000000020004" pitchFamily="2" charset="0"/>
              <a:cs typeface="Calibri" panose="020F0502020204030204" pitchFamily="34" charset="0"/>
            </a:endParaRPr>
          </a:p>
          <a:p>
            <a:r>
              <a:rPr lang="en-US" sz="1200" b="1">
                <a:latin typeface="Inter"/>
                <a:ea typeface="Inter" panose="02000503000000020004" pitchFamily="2" charset="0"/>
                <a:cs typeface="Calibri"/>
              </a:rPr>
              <a:t>Giuliano </a:t>
            </a:r>
            <a:r>
              <a:rPr lang="en-US" sz="1200" b="1" err="1">
                <a:latin typeface="Inter"/>
                <a:ea typeface="Inter" panose="02000503000000020004" pitchFamily="2" charset="0"/>
                <a:cs typeface="Calibri"/>
              </a:rPr>
              <a:t>Riosa</a:t>
            </a:r>
            <a:r>
              <a:rPr lang="en-US" sz="1200" b="1">
                <a:latin typeface="Inter"/>
                <a:ea typeface="Inter" panose="02000503000000020004" pitchFamily="2" charset="0"/>
                <a:cs typeface="Calibri"/>
              </a:rPr>
              <a:t> &amp; Sam Webster</a:t>
            </a:r>
            <a:endParaRPr lang="en-US" sz="1200">
              <a:latin typeface="Inter"/>
              <a:ea typeface="Inter" panose="02000503000000020004" pitchFamily="2" charset="0"/>
              <a:cs typeface="Calibri"/>
            </a:endParaRPr>
          </a:p>
          <a:p>
            <a:r>
              <a:rPr lang="en-US" sz="1200">
                <a:latin typeface="Inter"/>
                <a:ea typeface="Inter" panose="02000503000000020004" pitchFamily="2" charset="0"/>
                <a:cs typeface="Calibri"/>
              </a:rPr>
              <a:t>Solutions Architect</a:t>
            </a:r>
          </a:p>
          <a:p>
            <a:endParaRPr lang="en-US" sz="1200">
              <a:latin typeface="Inter" panose="02000503000000020004" pitchFamily="2" charset="0"/>
              <a:ea typeface="Inter" panose="02000503000000020004" pitchFamily="2" charset="0"/>
              <a:cs typeface="Calibri" panose="020F0502020204030204" pitchFamily="34" charset="0"/>
            </a:endParaRPr>
          </a:p>
          <a:p>
            <a:r>
              <a:rPr lang="en-US" sz="1200" b="1">
                <a:latin typeface="Inter"/>
                <a:ea typeface="Inter" panose="02000503000000020004" pitchFamily="2" charset="0"/>
                <a:cs typeface="Calibri"/>
              </a:rPr>
              <a:t>Rebecca Smith</a:t>
            </a:r>
            <a:r>
              <a:rPr lang="en-US" sz="1200">
                <a:latin typeface="Inter"/>
                <a:ea typeface="Inter" panose="02000503000000020004" pitchFamily="2" charset="0"/>
                <a:cs typeface="Calibri"/>
              </a:rPr>
              <a:t>  </a:t>
            </a:r>
          </a:p>
          <a:p>
            <a:r>
              <a:rPr lang="en-US" sz="1200">
                <a:latin typeface="Inter"/>
                <a:ea typeface="Inter" panose="02000503000000020004" pitchFamily="2" charset="0"/>
                <a:cs typeface="Calibri"/>
              </a:rPr>
              <a:t>SEO</a:t>
            </a:r>
          </a:p>
          <a:p>
            <a:endParaRPr lang="en-US" sz="1200">
              <a:latin typeface="Inter" panose="02000503000000020004" pitchFamily="2" charset="0"/>
              <a:ea typeface="Inter" panose="02000503000000020004" pitchFamily="2" charset="0"/>
              <a:cs typeface="Calibri" panose="020F0502020204030204" pitchFamily="34" charset="0"/>
            </a:endParaRPr>
          </a:p>
          <a:p>
            <a:r>
              <a:rPr lang="en-US" sz="1200" b="1">
                <a:latin typeface="Inter"/>
                <a:ea typeface="Inter" panose="02000503000000020004" pitchFamily="2" charset="0"/>
                <a:cs typeface="Calibri"/>
              </a:rPr>
              <a:t>Charlotte Blanc</a:t>
            </a:r>
            <a:endParaRPr lang="en-US" sz="1200">
              <a:latin typeface="Inter"/>
              <a:ea typeface="Inter" panose="02000503000000020004" pitchFamily="2" charset="0"/>
              <a:cs typeface="Calibri"/>
            </a:endParaRPr>
          </a:p>
          <a:p>
            <a:r>
              <a:rPr lang="en-US" sz="1200">
                <a:latin typeface="Inter"/>
                <a:ea typeface="Inter" panose="02000503000000020004" pitchFamily="2" charset="0"/>
                <a:cs typeface="Calibri"/>
              </a:rPr>
              <a:t>CLM</a:t>
            </a:r>
            <a:br>
              <a:rPr lang="en-US" sz="1200">
                <a:latin typeface="Inter" panose="02000503000000020004" pitchFamily="2" charset="0"/>
                <a:ea typeface="Inter" panose="02000503000000020004" pitchFamily="2" charset="0"/>
                <a:cs typeface="Calibri" panose="020F0502020204030204" pitchFamily="34" charset="0"/>
              </a:rPr>
            </a:br>
            <a:endParaRPr lang="en-US" sz="1200">
              <a:latin typeface="Inter" panose="02000503000000020004" pitchFamily="2" charset="0"/>
              <a:ea typeface="Inter" panose="02000503000000020004" pitchFamily="2" charset="0"/>
              <a:cs typeface="Calibri" panose="020F0502020204030204" pitchFamily="34" charset="0"/>
            </a:endParaRPr>
          </a:p>
          <a:p>
            <a:r>
              <a:rPr lang="en-US" sz="1200" b="1">
                <a:latin typeface="Inter"/>
                <a:ea typeface="Inter" panose="02000503000000020004" pitchFamily="2" charset="0"/>
                <a:cs typeface="Calibri"/>
              </a:rPr>
              <a:t>Crystal Noble &amp; Rachel Kozak:</a:t>
            </a:r>
          </a:p>
          <a:p>
            <a:r>
              <a:rPr lang="en-US" sz="1200">
                <a:latin typeface="Inter"/>
                <a:ea typeface="Inter" panose="02000503000000020004" pitchFamily="2" charset="0"/>
                <a:cs typeface="Calibri"/>
              </a:rPr>
              <a:t>Local Ecomm (UK &amp; NA)</a:t>
            </a:r>
            <a:endParaRPr lang="en-US" sz="1200">
              <a:latin typeface="Inter"/>
              <a:ea typeface="Inter" panose="02000503000000020004" pitchFamily="2"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C22E0F02-04A9-799A-7551-CAEF0287942B}"/>
              </a:ext>
            </a:extLst>
          </p:cNvPr>
          <p:cNvSpPr/>
          <p:nvPr/>
        </p:nvSpPr>
        <p:spPr>
          <a:xfrm>
            <a:off x="479372" y="1107986"/>
            <a:ext cx="3200400" cy="3752772"/>
          </a:xfrm>
          <a:prstGeom prst="roundRect">
            <a:avLst/>
          </a:prstGeom>
          <a:noFill/>
          <a:ln>
            <a:solidFill>
              <a:srgbClr val="CBBEAE"/>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latin typeface="Inter" panose="02000503000000020004" pitchFamily="2" charset="0"/>
              <a:ea typeface="Inter" panose="02000503000000020004" pitchFamily="2" charset="0"/>
            </a:endParaRPr>
          </a:p>
        </p:txBody>
      </p:sp>
      <p:sp>
        <p:nvSpPr>
          <p:cNvPr id="10" name="Rectangle: Rounded Corners 9">
            <a:extLst>
              <a:ext uri="{FF2B5EF4-FFF2-40B4-BE49-F238E27FC236}">
                <a16:creationId xmlns:a16="http://schemas.microsoft.com/office/drawing/2014/main" id="{6CB00D92-925B-7952-6388-0EBED69A4D80}"/>
              </a:ext>
            </a:extLst>
          </p:cNvPr>
          <p:cNvSpPr/>
          <p:nvPr/>
        </p:nvSpPr>
        <p:spPr>
          <a:xfrm>
            <a:off x="4224100" y="1107986"/>
            <a:ext cx="3200400" cy="3752772"/>
          </a:xfrm>
          <a:prstGeom prst="roundRect">
            <a:avLst/>
          </a:prstGeom>
          <a:noFill/>
          <a:ln>
            <a:solidFill>
              <a:srgbClr val="CBBEAE"/>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latin typeface="Inter" panose="02000503000000020004" pitchFamily="2" charset="0"/>
              <a:ea typeface="Inter" panose="02000503000000020004" pitchFamily="2" charset="0"/>
            </a:endParaRPr>
          </a:p>
        </p:txBody>
      </p:sp>
      <p:sp>
        <p:nvSpPr>
          <p:cNvPr id="11" name="TextBox 10">
            <a:extLst>
              <a:ext uri="{FF2B5EF4-FFF2-40B4-BE49-F238E27FC236}">
                <a16:creationId xmlns:a16="http://schemas.microsoft.com/office/drawing/2014/main" id="{67612029-9B67-2812-767B-FD23AD6948C6}"/>
              </a:ext>
            </a:extLst>
          </p:cNvPr>
          <p:cNvSpPr txBox="1"/>
          <p:nvPr/>
        </p:nvSpPr>
        <p:spPr>
          <a:xfrm>
            <a:off x="479372" y="5007305"/>
            <a:ext cx="6945128" cy="510778"/>
          </a:xfrm>
          <a:prstGeom prst="roundRect">
            <a:avLst/>
          </a:prstGeom>
          <a:ln>
            <a:solidFill>
              <a:schemeClr val="tx1"/>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1200" b="1">
                <a:latin typeface="Inter" panose="02000503000000020004" pitchFamily="2" charset="0"/>
                <a:ea typeface="Inter" panose="02000503000000020004" pitchFamily="2" charset="0"/>
                <a:cs typeface="Calibri" panose="020F0502020204030204" pitchFamily="34" charset="0"/>
              </a:rPr>
              <a:t>Key Stakeholders</a:t>
            </a:r>
          </a:p>
          <a:p>
            <a:pPr algn="ctr"/>
            <a:r>
              <a:rPr lang="en-US" sz="1200">
                <a:latin typeface="Inter" panose="02000503000000020004" pitchFamily="2" charset="0"/>
                <a:ea typeface="Inter" panose="02000503000000020004" pitchFamily="2" charset="0"/>
                <a:cs typeface="Calibri" panose="020F0502020204030204" pitchFamily="34" charset="0"/>
              </a:rPr>
              <a:t>Gail Pasquier        Toby Russell        Helly Summerly        Anthony Taylor        Josh Hart</a:t>
            </a:r>
          </a:p>
        </p:txBody>
      </p:sp>
      <p:sp>
        <p:nvSpPr>
          <p:cNvPr id="12" name="TextBox 11">
            <a:extLst>
              <a:ext uri="{FF2B5EF4-FFF2-40B4-BE49-F238E27FC236}">
                <a16:creationId xmlns:a16="http://schemas.microsoft.com/office/drawing/2014/main" id="{AE412D3B-D663-AC0A-F2F1-DA7186D8F9B6}"/>
              </a:ext>
            </a:extLst>
          </p:cNvPr>
          <p:cNvSpPr txBox="1"/>
          <p:nvPr/>
        </p:nvSpPr>
        <p:spPr>
          <a:xfrm>
            <a:off x="8913142" y="6411617"/>
            <a:ext cx="2547688" cy="738664"/>
          </a:xfrm>
          <a:prstGeom prst="rect">
            <a:avLst/>
          </a:prstGeom>
          <a:noFill/>
        </p:spPr>
        <p:txBody>
          <a:bodyPr wrap="square" rtlCol="0">
            <a:spAutoFit/>
          </a:bodyPr>
          <a:lstStyle/>
          <a:p>
            <a:pPr algn="ctr"/>
            <a:r>
              <a:rPr lang="en-US" sz="1400">
                <a:solidFill>
                  <a:schemeClr val="bg1"/>
                </a:solidFill>
                <a:latin typeface="Inter" panose="02000503000000020004" pitchFamily="2" charset="0"/>
                <a:ea typeface="Inter" panose="02000503000000020004" pitchFamily="2" charset="0"/>
                <a:cs typeface="Calibri" panose="020F0502020204030204" pitchFamily="34" charset="0"/>
              </a:rPr>
              <a:t>Daily Stand-ups and monthly Stakeholder meetings</a:t>
            </a:r>
          </a:p>
        </p:txBody>
      </p:sp>
      <p:sp>
        <p:nvSpPr>
          <p:cNvPr id="5" name="TextBox 4">
            <a:extLst>
              <a:ext uri="{FF2B5EF4-FFF2-40B4-BE49-F238E27FC236}">
                <a16:creationId xmlns:a16="http://schemas.microsoft.com/office/drawing/2014/main" id="{DBC5572A-0F71-C6ED-D1AB-171F59626244}"/>
              </a:ext>
            </a:extLst>
          </p:cNvPr>
          <p:cNvSpPr txBox="1"/>
          <p:nvPr/>
        </p:nvSpPr>
        <p:spPr>
          <a:xfrm>
            <a:off x="8462964" y="4457748"/>
            <a:ext cx="3448045" cy="2247424"/>
          </a:xfrm>
          <a:prstGeom prst="roundRect">
            <a:avLst/>
          </a:prstGeom>
          <a:ln>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400" b="1">
                <a:latin typeface="Inter" panose="02000503000000020004" pitchFamily="2" charset="0"/>
                <a:ea typeface="Inter" panose="02000503000000020004" pitchFamily="2" charset="0"/>
                <a:cs typeface="Calibri" panose="020F0502020204030204" pitchFamily="34" charset="0"/>
              </a:rPr>
              <a:t>Agile</a:t>
            </a:r>
            <a:r>
              <a:rPr lang="en-US" sz="1400">
                <a:solidFill>
                  <a:srgbClr val="033535"/>
                </a:solidFill>
                <a:latin typeface="Inter" panose="02000503000000020004" pitchFamily="2" charset="0"/>
                <a:ea typeface="Inter" panose="02000503000000020004" pitchFamily="2" charset="0"/>
                <a:cs typeface="Calibri" panose="020F0502020204030204" pitchFamily="34" charset="0"/>
              </a:rPr>
              <a:t> teams are dedicated groups of people who don’t move between products or teams just because there’s a demand in a different area of the business this week. Therefore, they become a close-knit and trusted group of colleagues, finding a working rhythm for deliveries.</a:t>
            </a:r>
            <a:endParaRPr lang="en-US" sz="1400">
              <a:latin typeface="Inter" panose="02000503000000020004" pitchFamily="2" charset="0"/>
              <a:ea typeface="Inter" panose="02000503000000020004" pitchFamily="2" charset="0"/>
              <a:cs typeface="Calibri" panose="020F0502020204030204" pitchFamily="34" charset="0"/>
            </a:endParaRPr>
          </a:p>
        </p:txBody>
      </p:sp>
      <p:grpSp>
        <p:nvGrpSpPr>
          <p:cNvPr id="17" name="Group 16">
            <a:extLst>
              <a:ext uri="{FF2B5EF4-FFF2-40B4-BE49-F238E27FC236}">
                <a16:creationId xmlns:a16="http://schemas.microsoft.com/office/drawing/2014/main" id="{098C4772-79B3-C95C-2B33-981D59476C90}"/>
              </a:ext>
            </a:extLst>
          </p:cNvPr>
          <p:cNvGrpSpPr/>
          <p:nvPr/>
        </p:nvGrpSpPr>
        <p:grpSpPr>
          <a:xfrm>
            <a:off x="8661344" y="1107986"/>
            <a:ext cx="3051284" cy="3033541"/>
            <a:chOff x="8623244" y="1206643"/>
            <a:chExt cx="3051284" cy="3033541"/>
          </a:xfrm>
        </p:grpSpPr>
        <p:pic>
          <p:nvPicPr>
            <p:cNvPr id="8" name="Picture 7" descr="A group of people around a round table&#10;&#10;Description automatically generated">
              <a:extLst>
                <a:ext uri="{FF2B5EF4-FFF2-40B4-BE49-F238E27FC236}">
                  <a16:creationId xmlns:a16="http://schemas.microsoft.com/office/drawing/2014/main" id="{8B1D1F54-D1A9-8B3C-7BDF-FC6034ABB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3244" y="1206643"/>
              <a:ext cx="3051284" cy="3033541"/>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BDFABDB4-327D-F9AC-EE97-BE837D7B68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1187" y="1438426"/>
              <a:ext cx="242750" cy="283439"/>
            </a:xfrm>
            <a:prstGeom prst="rect">
              <a:avLst/>
            </a:prstGeom>
          </p:spPr>
        </p:pic>
      </p:grpSp>
    </p:spTree>
    <p:extLst>
      <p:ext uri="{BB962C8B-B14F-4D97-AF65-F5344CB8AC3E}">
        <p14:creationId xmlns:p14="http://schemas.microsoft.com/office/powerpoint/2010/main" val="526857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C05A9-D46A-6AD0-57C8-56421E7F2E9F}"/>
              </a:ext>
            </a:extLst>
          </p:cNvPr>
          <p:cNvSpPr>
            <a:spLocks noGrp="1"/>
          </p:cNvSpPr>
          <p:nvPr>
            <p:ph type="title"/>
          </p:nvPr>
        </p:nvSpPr>
        <p:spPr/>
        <p:txBody>
          <a:bodyPr lIns="91440" tIns="45720" rIns="91440" bIns="45720" anchor="t"/>
          <a:lstStyle/>
          <a:p>
            <a:r>
              <a:rPr lang="en-GB">
                <a:latin typeface="DM Serif Text"/>
                <a:cs typeface="Arial"/>
              </a:rPr>
              <a:t>Inspiring Success Through Agile Project Management</a:t>
            </a:r>
            <a:endParaRPr lang="en-US">
              <a:latin typeface="DM Serif Text"/>
              <a:cs typeface="Arial"/>
            </a:endParaRPr>
          </a:p>
        </p:txBody>
      </p:sp>
      <p:sp>
        <p:nvSpPr>
          <p:cNvPr id="4" name="TextBox 3">
            <a:extLst>
              <a:ext uri="{FF2B5EF4-FFF2-40B4-BE49-F238E27FC236}">
                <a16:creationId xmlns:a16="http://schemas.microsoft.com/office/drawing/2014/main" id="{73F29DD8-2C2D-0B05-2FDD-572E36365629}"/>
              </a:ext>
            </a:extLst>
          </p:cNvPr>
          <p:cNvSpPr txBox="1"/>
          <p:nvPr/>
        </p:nvSpPr>
        <p:spPr>
          <a:xfrm>
            <a:off x="320118" y="1425656"/>
            <a:ext cx="6242016" cy="4832092"/>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228594" indent="-228594">
              <a:buFont typeface="Arial" panose="020B0604020202020204" pitchFamily="34" charset="0"/>
              <a:buChar char="•"/>
            </a:pPr>
            <a:r>
              <a:rPr lang="en-GB" sz="1400" b="1">
                <a:latin typeface="Inter" panose="02000503000000020004" pitchFamily="2" charset="0"/>
                <a:ea typeface="Inter" panose="02000503000000020004" pitchFamily="2" charset="0"/>
                <a:cs typeface="Arial"/>
              </a:rPr>
              <a:t>Agility in Action</a:t>
            </a:r>
          </a:p>
          <a:p>
            <a:r>
              <a:rPr lang="en-GB" sz="1400" b="1">
                <a:latin typeface="Inter" panose="02000503000000020004" pitchFamily="2" charset="0"/>
                <a:ea typeface="Inter" panose="02000503000000020004" pitchFamily="2" charset="0"/>
                <a:cs typeface="Arial"/>
              </a:rPr>
              <a:t>	</a:t>
            </a:r>
            <a:r>
              <a:rPr lang="en-GB" sz="1400">
                <a:latin typeface="Inter" panose="02000503000000020004" pitchFamily="2" charset="0"/>
                <a:ea typeface="Inter" panose="02000503000000020004" pitchFamily="2" charset="0"/>
                <a:cs typeface="Arial"/>
              </a:rPr>
              <a:t>Our team’s agility enabled us to swiftly adapt to changes, making quick, impactful decisions that kept the project moving forward.</a:t>
            </a:r>
          </a:p>
          <a:p>
            <a:endParaRPr lang="en-GB" sz="1400">
              <a:latin typeface="Inter" panose="02000503000000020004" pitchFamily="2" charset="0"/>
              <a:ea typeface="Inter" panose="02000503000000020004" pitchFamily="2" charset="0"/>
              <a:cs typeface="Arial"/>
            </a:endParaRPr>
          </a:p>
          <a:p>
            <a:endParaRPr lang="en-GB" sz="1400">
              <a:latin typeface="Inter" panose="02000503000000020004" pitchFamily="2" charset="0"/>
              <a:ea typeface="Inter" panose="02000503000000020004" pitchFamily="2" charset="0"/>
              <a:cs typeface="Arial"/>
            </a:endParaRPr>
          </a:p>
          <a:p>
            <a:pPr marL="228594" indent="-228594">
              <a:buFont typeface="Arial" panose="020B0604020202020204" pitchFamily="34" charset="0"/>
              <a:buChar char="•"/>
            </a:pPr>
            <a:r>
              <a:rPr lang="en-GB" sz="1400" b="1">
                <a:latin typeface="Inter" panose="02000503000000020004" pitchFamily="2" charset="0"/>
                <a:ea typeface="Inter" panose="02000503000000020004" pitchFamily="2" charset="0"/>
                <a:cs typeface="Arial"/>
              </a:rPr>
              <a:t>Passion for Collaboration</a:t>
            </a:r>
          </a:p>
          <a:p>
            <a:r>
              <a:rPr lang="en-GB" sz="1400" b="1">
                <a:latin typeface="Inter" panose="02000503000000020004" pitchFamily="2" charset="0"/>
                <a:ea typeface="Inter" panose="02000503000000020004" pitchFamily="2" charset="0"/>
                <a:cs typeface="Arial"/>
              </a:rPr>
              <a:t>	</a:t>
            </a:r>
            <a:r>
              <a:rPr lang="en-GB" sz="1400">
                <a:latin typeface="Inter" panose="02000503000000020004" pitchFamily="2" charset="0"/>
                <a:ea typeface="Inter" panose="02000503000000020004" pitchFamily="2" charset="0"/>
                <a:cs typeface="Arial"/>
              </a:rPr>
              <a:t>Passion drove our teamwork—through open communication and daily stand-ups, we relied on each other’s strengths to continuously improve and deliver.</a:t>
            </a:r>
          </a:p>
          <a:p>
            <a:endParaRPr lang="en-GB" sz="1400">
              <a:latin typeface="Inter" panose="02000503000000020004" pitchFamily="2" charset="0"/>
              <a:ea typeface="Inter" panose="02000503000000020004" pitchFamily="2" charset="0"/>
              <a:cs typeface="Arial"/>
            </a:endParaRPr>
          </a:p>
          <a:p>
            <a:endParaRPr lang="en-GB" sz="1400">
              <a:latin typeface="Inter" panose="02000503000000020004" pitchFamily="2" charset="0"/>
              <a:ea typeface="Inter" panose="02000503000000020004" pitchFamily="2" charset="0"/>
              <a:cs typeface="Arial"/>
            </a:endParaRPr>
          </a:p>
          <a:p>
            <a:pPr marL="228594" indent="-228594">
              <a:buFont typeface="Arial" panose="020B0604020202020204" pitchFamily="34" charset="0"/>
              <a:buChar char="•"/>
            </a:pPr>
            <a:r>
              <a:rPr lang="en-GB" sz="1400" b="1">
                <a:latin typeface="Inter" panose="02000503000000020004" pitchFamily="2" charset="0"/>
                <a:ea typeface="Inter" panose="02000503000000020004" pitchFamily="2" charset="0"/>
                <a:cs typeface="Arial"/>
              </a:rPr>
              <a:t>Commitment to Quality</a:t>
            </a:r>
          </a:p>
          <a:p>
            <a:r>
              <a:rPr lang="en-GB" sz="1400" b="1">
                <a:latin typeface="Inter" panose="02000503000000020004" pitchFamily="2" charset="0"/>
                <a:ea typeface="Inter" panose="02000503000000020004" pitchFamily="2" charset="0"/>
                <a:cs typeface="Arial"/>
              </a:rPr>
              <a:t>	</a:t>
            </a:r>
            <a:r>
              <a:rPr lang="en-GB" sz="1400">
                <a:latin typeface="Inter" panose="02000503000000020004" pitchFamily="2" charset="0"/>
                <a:ea typeface="Inter" panose="02000503000000020004" pitchFamily="2" charset="0"/>
                <a:cs typeface="Arial"/>
              </a:rPr>
              <a:t>By breaking work into sprints, we focused on delivering high-quality results in every iteration, ensuring we met and exceeded expectations.</a:t>
            </a:r>
          </a:p>
          <a:p>
            <a:endParaRPr lang="en-GB" sz="1400">
              <a:latin typeface="Inter" panose="02000503000000020004" pitchFamily="2" charset="0"/>
              <a:ea typeface="Inter" panose="02000503000000020004" pitchFamily="2" charset="0"/>
              <a:cs typeface="Arial"/>
            </a:endParaRPr>
          </a:p>
          <a:p>
            <a:endParaRPr lang="en-GB" sz="1400">
              <a:latin typeface="Inter" panose="02000503000000020004" pitchFamily="2" charset="0"/>
              <a:ea typeface="Inter" panose="02000503000000020004" pitchFamily="2" charset="0"/>
              <a:cs typeface="Arial"/>
            </a:endParaRPr>
          </a:p>
          <a:p>
            <a:pPr marL="228594" indent="-228594">
              <a:buFont typeface="Arial" panose="020B0604020202020204" pitchFamily="34" charset="0"/>
              <a:buChar char="•"/>
            </a:pPr>
            <a:r>
              <a:rPr lang="en-GB" sz="1400" b="1">
                <a:latin typeface="Inter" panose="02000503000000020004" pitchFamily="2" charset="0"/>
                <a:ea typeface="Inter" panose="02000503000000020004" pitchFamily="2" charset="0"/>
                <a:cs typeface="Arial"/>
              </a:rPr>
              <a:t>Shared Accountability</a:t>
            </a:r>
          </a:p>
          <a:p>
            <a:r>
              <a:rPr lang="en-GB" sz="1400" b="1">
                <a:latin typeface="Inter" panose="02000503000000020004" pitchFamily="2" charset="0"/>
                <a:ea typeface="Inter" panose="02000503000000020004" pitchFamily="2" charset="0"/>
                <a:cs typeface="Arial"/>
              </a:rPr>
              <a:t>	</a:t>
            </a:r>
            <a:r>
              <a:rPr lang="en-GB" sz="1400">
                <a:latin typeface="Inter" panose="02000503000000020004" pitchFamily="2" charset="0"/>
                <a:ea typeface="Inter" panose="02000503000000020004" pitchFamily="2" charset="0"/>
                <a:cs typeface="Arial"/>
              </a:rPr>
              <a:t>Every team member took accountability not just for their individual roles but for the project’s overall success, creating a culture of trust and ownership.</a:t>
            </a:r>
          </a:p>
          <a:p>
            <a:endParaRPr lang="en-GB" sz="1400">
              <a:latin typeface="Inter" panose="02000503000000020004" pitchFamily="2" charset="0"/>
              <a:ea typeface="Inter" panose="02000503000000020004" pitchFamily="2" charset="0"/>
              <a:cs typeface="Arial"/>
            </a:endParaRPr>
          </a:p>
        </p:txBody>
      </p:sp>
      <p:pic>
        <p:nvPicPr>
          <p:cNvPr id="6" name="Picture 2" descr="The iron triangle and Agile. This once-common tool of planning can… | by  Raj Nagappan | UX Collective">
            <a:extLst>
              <a:ext uri="{FF2B5EF4-FFF2-40B4-BE49-F238E27FC236}">
                <a16:creationId xmlns:a16="http://schemas.microsoft.com/office/drawing/2014/main" id="{A8A001E4-01CF-BD82-5D15-17C083377D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6425" y="2260213"/>
            <a:ext cx="4812864" cy="2709117"/>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189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1">
            <a:extLst>
              <a:ext uri="{FF2B5EF4-FFF2-40B4-BE49-F238E27FC236}">
                <a16:creationId xmlns:a16="http://schemas.microsoft.com/office/drawing/2014/main" id="{BCC590F7-EEAE-4BF8-9736-13B2D95E6512}"/>
              </a:ext>
            </a:extLst>
          </p:cNvPr>
          <p:cNvSpPr>
            <a:spLocks noGrp="1"/>
          </p:cNvSpPr>
          <p:nvPr/>
        </p:nvSpPr>
        <p:spPr>
          <a:xfrm>
            <a:off x="132274" y="131739"/>
            <a:ext cx="11927452" cy="448152"/>
          </a:xfrm>
          <a:prstGeom prst="rect">
            <a:avLst/>
          </a:prstGeom>
        </p:spPr>
        <p:txBody>
          <a:bodyPr/>
          <a:lstStyle>
            <a:lvl1pPr algn="l" defTabSz="914400" rtl="0" eaLnBrk="1" latinLnBrk="0" hangingPunct="1">
              <a:lnSpc>
                <a:spcPct val="90000"/>
              </a:lnSpc>
              <a:spcBef>
                <a:spcPct val="0"/>
              </a:spcBef>
              <a:buNone/>
              <a:defRPr sz="2400" kern="1200">
                <a:solidFill>
                  <a:schemeClr val="bg1"/>
                </a:solidFill>
                <a:latin typeface="DM Serif Text" pitchFamily="2" charset="0"/>
                <a:ea typeface="+mj-ea"/>
                <a:cs typeface="+mj-cs"/>
              </a:defRPr>
            </a:lvl1pPr>
          </a:lstStyle>
          <a:p>
            <a:r>
              <a:rPr lang="en-GB"/>
              <a:t>Bringing ‘Through the eyes of the artist’ to Shopify</a:t>
            </a:r>
          </a:p>
        </p:txBody>
      </p:sp>
      <p:pic>
        <p:nvPicPr>
          <p:cNvPr id="3" name="Picture 2" descr="A black background with text&#10;&#10;Description automatically generated">
            <a:extLst>
              <a:ext uri="{FF2B5EF4-FFF2-40B4-BE49-F238E27FC236}">
                <a16:creationId xmlns:a16="http://schemas.microsoft.com/office/drawing/2014/main" id="{5EBDE3AD-AF18-1B8B-6365-4561AB246ED7}"/>
              </a:ext>
            </a:extLst>
          </p:cNvPr>
          <p:cNvPicPr>
            <a:picLocks noChangeAspect="1"/>
          </p:cNvPicPr>
          <p:nvPr/>
        </p:nvPicPr>
        <p:blipFill>
          <a:blip r:embed="rId3"/>
          <a:stretch>
            <a:fillRect/>
          </a:stretch>
        </p:blipFill>
        <p:spPr>
          <a:xfrm>
            <a:off x="1056556" y="1874665"/>
            <a:ext cx="4305805" cy="3397219"/>
          </a:xfrm>
          <a:prstGeom prst="rect">
            <a:avLst/>
          </a:prstGeom>
        </p:spPr>
      </p:pic>
      <p:pic>
        <p:nvPicPr>
          <p:cNvPr id="7" name="Picture 6" descr="A green bag with a white letter&#10;&#10;Description automatically generated">
            <a:extLst>
              <a:ext uri="{FF2B5EF4-FFF2-40B4-BE49-F238E27FC236}">
                <a16:creationId xmlns:a16="http://schemas.microsoft.com/office/drawing/2014/main" id="{1B005686-C3DF-1BEC-2A2B-89B8C38E760C}"/>
              </a:ext>
            </a:extLst>
          </p:cNvPr>
          <p:cNvPicPr>
            <a:picLocks noChangeAspect="1"/>
          </p:cNvPicPr>
          <p:nvPr/>
        </p:nvPicPr>
        <p:blipFill>
          <a:blip r:embed="rId4"/>
          <a:srcRect l="16293" t="18193" r="15189" b="15238"/>
          <a:stretch/>
        </p:blipFill>
        <p:spPr>
          <a:xfrm>
            <a:off x="7270296" y="1874665"/>
            <a:ext cx="3959793" cy="3847139"/>
          </a:xfrm>
          <a:prstGeom prst="rect">
            <a:avLst/>
          </a:prstGeom>
        </p:spPr>
      </p:pic>
      <p:sp>
        <p:nvSpPr>
          <p:cNvPr id="2" name="TextBox 1">
            <a:extLst>
              <a:ext uri="{FF2B5EF4-FFF2-40B4-BE49-F238E27FC236}">
                <a16:creationId xmlns:a16="http://schemas.microsoft.com/office/drawing/2014/main" id="{3024EEC0-A4C4-D6C4-C7F1-15C310D8FFD5}"/>
              </a:ext>
            </a:extLst>
          </p:cNvPr>
          <p:cNvSpPr txBox="1"/>
          <p:nvPr/>
        </p:nvSpPr>
        <p:spPr>
          <a:xfrm>
            <a:off x="6038849" y="3013404"/>
            <a:ext cx="695325" cy="1569660"/>
          </a:xfrm>
          <a:prstGeom prst="rect">
            <a:avLst/>
          </a:prstGeom>
          <a:noFill/>
        </p:spPr>
        <p:txBody>
          <a:bodyPr wrap="square" rtlCol="0">
            <a:spAutoFit/>
          </a:bodyPr>
          <a:lstStyle/>
          <a:p>
            <a:r>
              <a:rPr lang="en-GB" sz="9600">
                <a:latin typeface="Inter" panose="02000503000000020004" pitchFamily="2" charset="0"/>
                <a:ea typeface="Inter" panose="02000503000000020004" pitchFamily="2" charset="0"/>
              </a:rPr>
              <a:t>X</a:t>
            </a:r>
          </a:p>
        </p:txBody>
      </p:sp>
    </p:spTree>
    <p:extLst>
      <p:ext uri="{BB962C8B-B14F-4D97-AF65-F5344CB8AC3E}">
        <p14:creationId xmlns:p14="http://schemas.microsoft.com/office/powerpoint/2010/main" val="209201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1">
            <a:extLst>
              <a:ext uri="{FF2B5EF4-FFF2-40B4-BE49-F238E27FC236}">
                <a16:creationId xmlns:a16="http://schemas.microsoft.com/office/drawing/2014/main" id="{BCC590F7-EEAE-4BF8-9736-13B2D95E6512}"/>
              </a:ext>
            </a:extLst>
          </p:cNvPr>
          <p:cNvSpPr>
            <a:spLocks noGrp="1"/>
          </p:cNvSpPr>
          <p:nvPr/>
        </p:nvSpPr>
        <p:spPr>
          <a:xfrm>
            <a:off x="132274" y="131739"/>
            <a:ext cx="11927452" cy="448152"/>
          </a:xfrm>
          <a:prstGeom prst="rect">
            <a:avLst/>
          </a:prstGeom>
        </p:spPr>
        <p:txBody>
          <a:bodyPr/>
          <a:lstStyle>
            <a:lvl1pPr algn="l" defTabSz="914400" rtl="0" eaLnBrk="1" latinLnBrk="0" hangingPunct="1">
              <a:lnSpc>
                <a:spcPct val="90000"/>
              </a:lnSpc>
              <a:spcBef>
                <a:spcPct val="0"/>
              </a:spcBef>
              <a:buNone/>
              <a:defRPr sz="2400" kern="1200">
                <a:solidFill>
                  <a:schemeClr val="bg1"/>
                </a:solidFill>
                <a:latin typeface="DM Serif Text" pitchFamily="2" charset="0"/>
                <a:ea typeface="+mj-ea"/>
                <a:cs typeface="+mj-cs"/>
              </a:defRPr>
            </a:lvl1pPr>
          </a:lstStyle>
          <a:p>
            <a:r>
              <a:rPr lang="en-GB"/>
              <a:t>Enhancing the brand experience</a:t>
            </a:r>
          </a:p>
        </p:txBody>
      </p:sp>
      <p:pic>
        <p:nvPicPr>
          <p:cNvPr id="6" name="Picture 5" descr="A close-up of a person&#10;&#10;Description automatically generated">
            <a:extLst>
              <a:ext uri="{FF2B5EF4-FFF2-40B4-BE49-F238E27FC236}">
                <a16:creationId xmlns:a16="http://schemas.microsoft.com/office/drawing/2014/main" id="{F8E06E8F-42EC-56FB-B576-6E1D9F78D7B9}"/>
              </a:ext>
            </a:extLst>
          </p:cNvPr>
          <p:cNvPicPr>
            <a:picLocks noChangeAspect="1"/>
          </p:cNvPicPr>
          <p:nvPr/>
        </p:nvPicPr>
        <p:blipFill>
          <a:blip r:embed="rId3"/>
          <a:srcRect t="3860" b="79044"/>
          <a:stretch/>
        </p:blipFill>
        <p:spPr>
          <a:xfrm>
            <a:off x="132274" y="2452310"/>
            <a:ext cx="6186289" cy="3374871"/>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E0FB4B2D-8371-1001-22D5-FDDD770403D6}"/>
              </a:ext>
            </a:extLst>
          </p:cNvPr>
          <p:cNvPicPr>
            <a:picLocks noChangeAspect="1"/>
          </p:cNvPicPr>
          <p:nvPr/>
        </p:nvPicPr>
        <p:blipFill>
          <a:blip r:embed="rId4"/>
          <a:srcRect t="6297" b="59302"/>
          <a:stretch/>
        </p:blipFill>
        <p:spPr>
          <a:xfrm>
            <a:off x="6670236" y="2145711"/>
            <a:ext cx="4635548" cy="4460908"/>
          </a:xfrm>
          <a:prstGeom prst="rect">
            <a:avLst/>
          </a:prstGeom>
        </p:spPr>
      </p:pic>
      <p:sp>
        <p:nvSpPr>
          <p:cNvPr id="2" name="TextBox 1">
            <a:extLst>
              <a:ext uri="{FF2B5EF4-FFF2-40B4-BE49-F238E27FC236}">
                <a16:creationId xmlns:a16="http://schemas.microsoft.com/office/drawing/2014/main" id="{ECBBD5D8-01A6-6C58-49C5-97EABCE15175}"/>
              </a:ext>
            </a:extLst>
          </p:cNvPr>
          <p:cNvSpPr txBox="1"/>
          <p:nvPr/>
        </p:nvSpPr>
        <p:spPr>
          <a:xfrm>
            <a:off x="465221" y="1030819"/>
            <a:ext cx="5309060" cy="1200329"/>
          </a:xfrm>
          <a:prstGeom prst="rect">
            <a:avLst/>
          </a:prstGeom>
          <a:noFill/>
        </p:spPr>
        <p:txBody>
          <a:bodyPr wrap="square" rtlCol="0">
            <a:spAutoFit/>
          </a:bodyPr>
          <a:lstStyle/>
          <a:p>
            <a:r>
              <a:rPr lang="en-GB" sz="1600" b="1" u="sng">
                <a:latin typeface="Inter" panose="02000503000000020004" pitchFamily="2" charset="0"/>
                <a:ea typeface="Inter" panose="02000503000000020004" pitchFamily="2" charset="0"/>
              </a:rPr>
              <a:t>Product detail pages (PDP)</a:t>
            </a:r>
          </a:p>
          <a:p>
            <a:pPr marL="171450" indent="-171450">
              <a:buFont typeface="Arial" panose="020B0604020202020204" pitchFamily="34" charset="0"/>
              <a:buChar char="•"/>
            </a:pPr>
            <a:r>
              <a:rPr lang="en-GB" sz="1400">
                <a:latin typeface="Inter" panose="02000503000000020004" pitchFamily="2" charset="0"/>
                <a:ea typeface="Inter" panose="02000503000000020004" pitchFamily="2" charset="0"/>
              </a:rPr>
              <a:t>Product Shots</a:t>
            </a:r>
          </a:p>
          <a:p>
            <a:pPr marL="171450" indent="-171450">
              <a:buFont typeface="Arial" panose="020B0604020202020204" pitchFamily="34" charset="0"/>
              <a:buChar char="•"/>
            </a:pPr>
            <a:r>
              <a:rPr lang="en-GB" sz="1400">
                <a:latin typeface="Inter" panose="02000503000000020004" pitchFamily="2" charset="0"/>
                <a:ea typeface="Inter" panose="02000503000000020004" pitchFamily="2" charset="0"/>
              </a:rPr>
              <a:t>NEW Lifestyle Images (range-wide)</a:t>
            </a:r>
          </a:p>
          <a:p>
            <a:pPr marL="171450" indent="-171450">
              <a:buFont typeface="Arial" panose="020B0604020202020204" pitchFamily="34" charset="0"/>
              <a:buChar char="•"/>
            </a:pPr>
            <a:r>
              <a:rPr lang="en-GB" sz="1400">
                <a:latin typeface="Inter" panose="02000503000000020004" pitchFamily="2" charset="0"/>
                <a:ea typeface="Inter" panose="02000503000000020004" pitchFamily="2" charset="0"/>
              </a:rPr>
              <a:t>USPs</a:t>
            </a:r>
          </a:p>
          <a:p>
            <a:pPr marL="171450" indent="-171450">
              <a:buFont typeface="Arial" panose="020B0604020202020204" pitchFamily="34" charset="0"/>
              <a:buChar char="•"/>
            </a:pPr>
            <a:r>
              <a:rPr lang="en-GB" sz="1400">
                <a:latin typeface="Inter" panose="02000503000000020004" pitchFamily="2" charset="0"/>
                <a:ea typeface="Inter" panose="02000503000000020004" pitchFamily="2" charset="0"/>
              </a:rPr>
              <a:t>Recommended products</a:t>
            </a:r>
            <a:endParaRPr lang="en-GB" sz="1200">
              <a:latin typeface="Inter" panose="02000503000000020004" pitchFamily="2" charset="0"/>
              <a:ea typeface="Inter" panose="02000503000000020004" pitchFamily="2" charset="0"/>
            </a:endParaRPr>
          </a:p>
        </p:txBody>
      </p:sp>
      <p:sp>
        <p:nvSpPr>
          <p:cNvPr id="3" name="TextBox 2">
            <a:extLst>
              <a:ext uri="{FF2B5EF4-FFF2-40B4-BE49-F238E27FC236}">
                <a16:creationId xmlns:a16="http://schemas.microsoft.com/office/drawing/2014/main" id="{192B343E-5281-D8A9-C883-81974FF47EF8}"/>
              </a:ext>
            </a:extLst>
          </p:cNvPr>
          <p:cNvSpPr txBox="1"/>
          <p:nvPr/>
        </p:nvSpPr>
        <p:spPr>
          <a:xfrm>
            <a:off x="6532305" y="904258"/>
            <a:ext cx="5527421" cy="1107996"/>
          </a:xfrm>
          <a:prstGeom prst="rect">
            <a:avLst/>
          </a:prstGeom>
          <a:noFill/>
        </p:spPr>
        <p:txBody>
          <a:bodyPr wrap="square" rtlCol="0">
            <a:spAutoFit/>
          </a:bodyPr>
          <a:lstStyle/>
          <a:p>
            <a:pPr>
              <a:lnSpc>
                <a:spcPct val="150000"/>
              </a:lnSpc>
            </a:pPr>
            <a:r>
              <a:rPr lang="en-GB" sz="1600" b="1" u="sng">
                <a:latin typeface="Inter" panose="02000503000000020004" pitchFamily="2" charset="0"/>
                <a:ea typeface="Inter" panose="02000503000000020004" pitchFamily="2" charset="0"/>
              </a:rPr>
              <a:t>Homepage</a:t>
            </a:r>
          </a:p>
          <a:p>
            <a:pPr marL="171450" indent="-171450">
              <a:buFont typeface="Arial" panose="020B0604020202020204" pitchFamily="34" charset="0"/>
              <a:buChar char="•"/>
            </a:pPr>
            <a:r>
              <a:rPr lang="en-GB" sz="1400">
                <a:latin typeface="Inter" panose="02000503000000020004" pitchFamily="2" charset="0"/>
                <a:ea typeface="Inter" panose="02000503000000020004" pitchFamily="2" charset="0"/>
              </a:rPr>
              <a:t>Working closely with our ecommerce team to optimise the merchandising of this page</a:t>
            </a:r>
          </a:p>
          <a:p>
            <a:pPr marL="171450" indent="-171450">
              <a:buFont typeface="Arial" panose="020B0604020202020204" pitchFamily="34" charset="0"/>
              <a:buChar char="•"/>
            </a:pPr>
            <a:r>
              <a:rPr lang="en-GB" sz="1400">
                <a:latin typeface="Inter" panose="02000503000000020004" pitchFamily="2" charset="0"/>
                <a:ea typeface="Inter" panose="02000503000000020004" pitchFamily="2" charset="0"/>
              </a:rPr>
              <a:t>Healthy mix of merchandising and brand-led content</a:t>
            </a:r>
          </a:p>
        </p:txBody>
      </p:sp>
    </p:spTree>
    <p:extLst>
      <p:ext uri="{BB962C8B-B14F-4D97-AF65-F5344CB8AC3E}">
        <p14:creationId xmlns:p14="http://schemas.microsoft.com/office/powerpoint/2010/main" val="3387938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1">
            <a:extLst>
              <a:ext uri="{FF2B5EF4-FFF2-40B4-BE49-F238E27FC236}">
                <a16:creationId xmlns:a16="http://schemas.microsoft.com/office/drawing/2014/main" id="{BCC590F7-EEAE-4BF8-9736-13B2D95E6512}"/>
              </a:ext>
            </a:extLst>
          </p:cNvPr>
          <p:cNvSpPr>
            <a:spLocks noGrp="1"/>
          </p:cNvSpPr>
          <p:nvPr/>
        </p:nvSpPr>
        <p:spPr>
          <a:xfrm>
            <a:off x="132274" y="131739"/>
            <a:ext cx="11927452" cy="448152"/>
          </a:xfrm>
          <a:prstGeom prst="rect">
            <a:avLst/>
          </a:prstGeom>
        </p:spPr>
        <p:txBody>
          <a:bodyPr/>
          <a:lstStyle>
            <a:lvl1pPr algn="l" defTabSz="914400" rtl="0" eaLnBrk="1" latinLnBrk="0" hangingPunct="1">
              <a:lnSpc>
                <a:spcPct val="90000"/>
              </a:lnSpc>
              <a:spcBef>
                <a:spcPct val="0"/>
              </a:spcBef>
              <a:buNone/>
              <a:defRPr sz="2400" kern="1200">
                <a:solidFill>
                  <a:schemeClr val="bg1"/>
                </a:solidFill>
                <a:latin typeface="DM Serif Text" pitchFamily="2" charset="0"/>
                <a:ea typeface="+mj-ea"/>
                <a:cs typeface="+mj-cs"/>
              </a:defRPr>
            </a:lvl1pPr>
          </a:lstStyle>
          <a:p>
            <a:r>
              <a:rPr lang="en-GB"/>
              <a:t>Delivering brand-led campaigns</a:t>
            </a:r>
          </a:p>
        </p:txBody>
      </p:sp>
      <p:pic>
        <p:nvPicPr>
          <p:cNvPr id="3" name="Picture 2" descr="A screenshot of a website&#10;&#10;Description automatically generated">
            <a:extLst>
              <a:ext uri="{FF2B5EF4-FFF2-40B4-BE49-F238E27FC236}">
                <a16:creationId xmlns:a16="http://schemas.microsoft.com/office/drawing/2014/main" id="{C303FC38-69CA-D78A-86F4-25D576A4EF28}"/>
              </a:ext>
            </a:extLst>
          </p:cNvPr>
          <p:cNvPicPr>
            <a:picLocks noChangeAspect="1"/>
          </p:cNvPicPr>
          <p:nvPr/>
        </p:nvPicPr>
        <p:blipFill>
          <a:blip r:embed="rId3"/>
          <a:srcRect t="4143" b="65806"/>
          <a:stretch/>
        </p:blipFill>
        <p:spPr>
          <a:xfrm>
            <a:off x="460193" y="928018"/>
            <a:ext cx="6781873" cy="5679813"/>
          </a:xfrm>
          <a:prstGeom prst="rect">
            <a:avLst/>
          </a:prstGeom>
        </p:spPr>
      </p:pic>
      <p:sp>
        <p:nvSpPr>
          <p:cNvPr id="2" name="TextBox 1">
            <a:extLst>
              <a:ext uri="{FF2B5EF4-FFF2-40B4-BE49-F238E27FC236}">
                <a16:creationId xmlns:a16="http://schemas.microsoft.com/office/drawing/2014/main" id="{E21C6C14-541F-CF04-8BA0-4AABE6674DEA}"/>
              </a:ext>
            </a:extLst>
          </p:cNvPr>
          <p:cNvSpPr txBox="1"/>
          <p:nvPr/>
        </p:nvSpPr>
        <p:spPr>
          <a:xfrm>
            <a:off x="7717555" y="2006610"/>
            <a:ext cx="3889229" cy="2462213"/>
          </a:xfrm>
          <a:prstGeom prst="rect">
            <a:avLst/>
          </a:prstGeom>
          <a:noFill/>
          <a:ln w="28575">
            <a:solidFill>
              <a:schemeClr val="tx1"/>
            </a:solidFill>
          </a:ln>
        </p:spPr>
        <p:txBody>
          <a:bodyPr wrap="square" rtlCol="0">
            <a:spAutoFit/>
          </a:bodyPr>
          <a:lstStyle/>
          <a:p>
            <a:pPr marL="171450" indent="-171450">
              <a:buFont typeface="Arial" panose="020B0604020202020204" pitchFamily="34" charset="0"/>
              <a:buChar char="•"/>
            </a:pPr>
            <a:r>
              <a:rPr lang="en-GB" sz="1400">
                <a:latin typeface="Inter" panose="02000503000000020004" pitchFamily="2" charset="0"/>
                <a:ea typeface="Inter" panose="02000503000000020004" pitchFamily="2" charset="0"/>
              </a:rPr>
              <a:t>Project Wisdom allowed us to build a website that served ‘</a:t>
            </a:r>
            <a:r>
              <a:rPr lang="en-GB" sz="1400" b="1">
                <a:latin typeface="Inter" panose="02000503000000020004" pitchFamily="2" charset="0"/>
                <a:ea typeface="Inter" panose="02000503000000020004" pitchFamily="2" charset="0"/>
              </a:rPr>
              <a:t>Through the eyes of the artist</a:t>
            </a:r>
            <a:r>
              <a:rPr lang="en-GB" sz="1400">
                <a:latin typeface="Inter" panose="02000503000000020004" pitchFamily="2" charset="0"/>
                <a:ea typeface="Inter" panose="02000503000000020004" pitchFamily="2" charset="0"/>
              </a:rPr>
              <a:t>’ as best as possible</a:t>
            </a:r>
          </a:p>
          <a:p>
            <a:endParaRPr lang="en-GB" sz="1400">
              <a:latin typeface="Inter" panose="02000503000000020004" pitchFamily="2" charset="0"/>
              <a:ea typeface="Inter" panose="02000503000000020004" pitchFamily="2" charset="0"/>
            </a:endParaRPr>
          </a:p>
          <a:p>
            <a:pPr marL="171450" indent="-171450">
              <a:buFont typeface="Arial" panose="020B0604020202020204" pitchFamily="34" charset="0"/>
              <a:buChar char="•"/>
            </a:pPr>
            <a:r>
              <a:rPr lang="en-GB" sz="1400">
                <a:latin typeface="Inter" panose="02000503000000020004" pitchFamily="2" charset="0"/>
                <a:ea typeface="Inter" panose="02000503000000020004" pitchFamily="2" charset="0"/>
              </a:rPr>
              <a:t>First look at what Shopify has to offer us for brand-led campaigns will come in our oil campaign ‘</a:t>
            </a:r>
            <a:r>
              <a:rPr lang="en-GB" sz="1400" b="1">
                <a:latin typeface="Inter" panose="02000503000000020004" pitchFamily="2" charset="0"/>
                <a:ea typeface="Inter" panose="02000503000000020004" pitchFamily="2" charset="0"/>
              </a:rPr>
              <a:t>Mixing it up with oil colour</a:t>
            </a:r>
            <a:r>
              <a:rPr lang="en-GB" sz="1400">
                <a:latin typeface="Inter" panose="02000503000000020004" pitchFamily="2" charset="0"/>
                <a:ea typeface="Inter" panose="02000503000000020004" pitchFamily="2" charset="0"/>
              </a:rPr>
              <a:t>’</a:t>
            </a:r>
          </a:p>
          <a:p>
            <a:endParaRPr lang="en-GB" sz="1400">
              <a:latin typeface="Inter" panose="02000503000000020004" pitchFamily="2" charset="0"/>
              <a:ea typeface="Inter" panose="02000503000000020004" pitchFamily="2" charset="0"/>
            </a:endParaRPr>
          </a:p>
          <a:p>
            <a:pPr marL="171450" indent="-171450">
              <a:buFont typeface="Arial" panose="020B0604020202020204" pitchFamily="34" charset="0"/>
              <a:buChar char="•"/>
            </a:pPr>
            <a:r>
              <a:rPr lang="en-GB" sz="1400">
                <a:latin typeface="Inter" panose="02000503000000020004" pitchFamily="2" charset="0"/>
                <a:ea typeface="Inter" panose="02000503000000020004" pitchFamily="2" charset="0"/>
              </a:rPr>
              <a:t>Our seasonal gifting campaign will be the first example of a more commercial campaign</a:t>
            </a:r>
          </a:p>
        </p:txBody>
      </p:sp>
    </p:spTree>
    <p:extLst>
      <p:ext uri="{BB962C8B-B14F-4D97-AF65-F5344CB8AC3E}">
        <p14:creationId xmlns:p14="http://schemas.microsoft.com/office/powerpoint/2010/main" val="2372960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1">
            <a:extLst>
              <a:ext uri="{FF2B5EF4-FFF2-40B4-BE49-F238E27FC236}">
                <a16:creationId xmlns:a16="http://schemas.microsoft.com/office/drawing/2014/main" id="{BCC590F7-EEAE-4BF8-9736-13B2D95E6512}"/>
              </a:ext>
            </a:extLst>
          </p:cNvPr>
          <p:cNvSpPr>
            <a:spLocks noGrp="1"/>
          </p:cNvSpPr>
          <p:nvPr/>
        </p:nvSpPr>
        <p:spPr>
          <a:xfrm>
            <a:off x="132274" y="131739"/>
            <a:ext cx="11927452" cy="448152"/>
          </a:xfrm>
          <a:prstGeom prst="rect">
            <a:avLst/>
          </a:prstGeom>
        </p:spPr>
        <p:txBody>
          <a:bodyPr/>
          <a:lstStyle>
            <a:lvl1pPr algn="l" defTabSz="914400" rtl="0" eaLnBrk="1" latinLnBrk="0" hangingPunct="1">
              <a:lnSpc>
                <a:spcPct val="90000"/>
              </a:lnSpc>
              <a:spcBef>
                <a:spcPct val="0"/>
              </a:spcBef>
              <a:buNone/>
              <a:defRPr sz="2400" kern="1200">
                <a:solidFill>
                  <a:schemeClr val="bg1"/>
                </a:solidFill>
                <a:latin typeface="DM Serif Text" pitchFamily="2" charset="0"/>
                <a:ea typeface="+mj-ea"/>
                <a:cs typeface="+mj-cs"/>
              </a:defRPr>
            </a:lvl1pPr>
          </a:lstStyle>
          <a:p>
            <a:r>
              <a:rPr lang="en-GB"/>
              <a:t>Community section</a:t>
            </a:r>
          </a:p>
        </p:txBody>
      </p:sp>
      <p:pic>
        <p:nvPicPr>
          <p:cNvPr id="4" name="Picture 3" descr="A screenshot of a computer&#10;&#10;Description automatically generated">
            <a:extLst>
              <a:ext uri="{FF2B5EF4-FFF2-40B4-BE49-F238E27FC236}">
                <a16:creationId xmlns:a16="http://schemas.microsoft.com/office/drawing/2014/main" id="{507E4AD8-8616-CC3C-AF80-6E965831E64E}"/>
              </a:ext>
            </a:extLst>
          </p:cNvPr>
          <p:cNvPicPr>
            <a:picLocks noChangeAspect="1"/>
          </p:cNvPicPr>
          <p:nvPr/>
        </p:nvPicPr>
        <p:blipFill>
          <a:blip r:embed="rId3"/>
          <a:srcRect l="13877" t="12784" r="14044" b="45429"/>
          <a:stretch/>
        </p:blipFill>
        <p:spPr>
          <a:xfrm>
            <a:off x="548864" y="2918472"/>
            <a:ext cx="5967167" cy="3160312"/>
          </a:xfrm>
          <a:prstGeom prst="rect">
            <a:avLst/>
          </a:prstGeom>
        </p:spPr>
      </p:pic>
      <p:pic>
        <p:nvPicPr>
          <p:cNvPr id="7" name="Picture 6" descr="A collage of images of people&#10;&#10;Description automatically generated">
            <a:extLst>
              <a:ext uri="{FF2B5EF4-FFF2-40B4-BE49-F238E27FC236}">
                <a16:creationId xmlns:a16="http://schemas.microsoft.com/office/drawing/2014/main" id="{28A0C615-A21D-0734-875A-C009C2334AF6}"/>
              </a:ext>
            </a:extLst>
          </p:cNvPr>
          <p:cNvPicPr>
            <a:picLocks noChangeAspect="1"/>
          </p:cNvPicPr>
          <p:nvPr/>
        </p:nvPicPr>
        <p:blipFill>
          <a:blip r:embed="rId4"/>
          <a:srcRect t="5773" b="48145"/>
          <a:stretch/>
        </p:blipFill>
        <p:spPr>
          <a:xfrm>
            <a:off x="6674178" y="1157140"/>
            <a:ext cx="4968958" cy="4732256"/>
          </a:xfrm>
          <a:prstGeom prst="rect">
            <a:avLst/>
          </a:prstGeom>
        </p:spPr>
      </p:pic>
      <p:sp>
        <p:nvSpPr>
          <p:cNvPr id="2" name="TextBox 1">
            <a:extLst>
              <a:ext uri="{FF2B5EF4-FFF2-40B4-BE49-F238E27FC236}">
                <a16:creationId xmlns:a16="http://schemas.microsoft.com/office/drawing/2014/main" id="{37791FFB-C4B3-9B82-CC42-CAE2DDB00901}"/>
              </a:ext>
            </a:extLst>
          </p:cNvPr>
          <p:cNvSpPr txBox="1"/>
          <p:nvPr/>
        </p:nvSpPr>
        <p:spPr>
          <a:xfrm>
            <a:off x="548864" y="979480"/>
            <a:ext cx="5213926" cy="1508105"/>
          </a:xfrm>
          <a:prstGeom prst="rect">
            <a:avLst/>
          </a:prstGeom>
          <a:noFill/>
          <a:ln w="28575">
            <a:solidFill>
              <a:schemeClr val="tx1"/>
            </a:solidFill>
          </a:ln>
        </p:spPr>
        <p:txBody>
          <a:bodyPr wrap="square" rtlCol="0">
            <a:spAutoFit/>
          </a:bodyPr>
          <a:lstStyle/>
          <a:p>
            <a:pPr marL="171450" indent="-171450">
              <a:buFont typeface="Arial" panose="020B0604020202020204" pitchFamily="34" charset="0"/>
              <a:buChar char="•"/>
            </a:pPr>
            <a:r>
              <a:rPr lang="en-GB" sz="1600">
                <a:latin typeface="Inter" panose="02000503000000020004" pitchFamily="2" charset="0"/>
                <a:ea typeface="Inter" panose="02000503000000020004" pitchFamily="2" charset="0"/>
              </a:rPr>
              <a:t>Will continue to showcase ongoing and previous partnerships</a:t>
            </a:r>
          </a:p>
          <a:p>
            <a:endParaRPr lang="en-GB" sz="1600">
              <a:latin typeface="Inter" panose="02000503000000020004" pitchFamily="2" charset="0"/>
              <a:ea typeface="Inter" panose="02000503000000020004" pitchFamily="2" charset="0"/>
            </a:endParaRPr>
          </a:p>
          <a:p>
            <a:pPr marL="171450" indent="-171450">
              <a:buFont typeface="Arial" panose="020B0604020202020204" pitchFamily="34" charset="0"/>
              <a:buChar char="•"/>
            </a:pPr>
            <a:r>
              <a:rPr lang="en-GB" sz="1600">
                <a:latin typeface="Inter" panose="02000503000000020004" pitchFamily="2" charset="0"/>
                <a:ea typeface="Inter" panose="02000503000000020004" pitchFamily="2" charset="0"/>
              </a:rPr>
              <a:t>Will now be the home of our artist-led series </a:t>
            </a:r>
            <a:r>
              <a:rPr lang="en-GB" sz="1600" b="1">
                <a:latin typeface="Inter" panose="02000503000000020004" pitchFamily="2" charset="0"/>
                <a:ea typeface="Inter" panose="02000503000000020004" pitchFamily="2" charset="0"/>
              </a:rPr>
              <a:t>‘Through the eyes of’ </a:t>
            </a:r>
            <a:r>
              <a:rPr lang="en-GB" sz="1600">
                <a:latin typeface="Inter" panose="02000503000000020004" pitchFamily="2" charset="0"/>
                <a:ea typeface="Inter" panose="02000503000000020004" pitchFamily="2" charset="0"/>
              </a:rPr>
              <a:t>(formerly ‘Featured Artist’)</a:t>
            </a:r>
            <a:endParaRPr lang="en-GB" sz="1600" b="1">
              <a:latin typeface="Inter" panose="02000503000000020004" pitchFamily="2" charset="0"/>
              <a:ea typeface="Inter" panose="02000503000000020004" pitchFamily="2" charset="0"/>
            </a:endParaRPr>
          </a:p>
          <a:p>
            <a:pPr marL="171450" indent="-171450">
              <a:buFont typeface="Arial" panose="020B0604020202020204" pitchFamily="34" charset="0"/>
              <a:buChar char="•"/>
            </a:pPr>
            <a:endParaRPr lang="en-GB" sz="1100">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1401310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1">
            <a:extLst>
              <a:ext uri="{FF2B5EF4-FFF2-40B4-BE49-F238E27FC236}">
                <a16:creationId xmlns:a16="http://schemas.microsoft.com/office/drawing/2014/main" id="{BCC590F7-EEAE-4BF8-9736-13B2D95E6512}"/>
              </a:ext>
            </a:extLst>
          </p:cNvPr>
          <p:cNvSpPr>
            <a:spLocks noGrp="1"/>
          </p:cNvSpPr>
          <p:nvPr/>
        </p:nvSpPr>
        <p:spPr>
          <a:xfrm>
            <a:off x="132274" y="131739"/>
            <a:ext cx="11927452" cy="448152"/>
          </a:xfrm>
          <a:prstGeom prst="rect">
            <a:avLst/>
          </a:prstGeom>
        </p:spPr>
        <p:txBody>
          <a:bodyPr/>
          <a:lstStyle>
            <a:lvl1pPr algn="l" defTabSz="914400" rtl="0" eaLnBrk="1" latinLnBrk="0" hangingPunct="1">
              <a:lnSpc>
                <a:spcPct val="90000"/>
              </a:lnSpc>
              <a:spcBef>
                <a:spcPct val="0"/>
              </a:spcBef>
              <a:buNone/>
              <a:defRPr sz="2400" kern="1200">
                <a:solidFill>
                  <a:schemeClr val="bg1"/>
                </a:solidFill>
                <a:latin typeface="DM Serif Text" pitchFamily="2" charset="0"/>
                <a:ea typeface="+mj-ea"/>
                <a:cs typeface="+mj-cs"/>
              </a:defRPr>
            </a:lvl1pPr>
          </a:lstStyle>
          <a:p>
            <a:r>
              <a:rPr lang="en-GB"/>
              <a:t>Enhancing our educational content</a:t>
            </a:r>
          </a:p>
        </p:txBody>
      </p:sp>
      <p:pic>
        <p:nvPicPr>
          <p:cNvPr id="5" name="Picture 4" descr="A screenshot of a computer&#10;&#10;Description automatically generated">
            <a:extLst>
              <a:ext uri="{FF2B5EF4-FFF2-40B4-BE49-F238E27FC236}">
                <a16:creationId xmlns:a16="http://schemas.microsoft.com/office/drawing/2014/main" id="{8449BB33-7DF4-B52D-4473-C8216654C3EE}"/>
              </a:ext>
            </a:extLst>
          </p:cNvPr>
          <p:cNvPicPr>
            <a:picLocks noChangeAspect="1"/>
          </p:cNvPicPr>
          <p:nvPr/>
        </p:nvPicPr>
        <p:blipFill>
          <a:blip r:embed="rId3"/>
          <a:srcRect l="18900" t="4300" r="19228" b="75750"/>
          <a:stretch/>
        </p:blipFill>
        <p:spPr>
          <a:xfrm>
            <a:off x="49692" y="2154997"/>
            <a:ext cx="4046560" cy="2979175"/>
          </a:xfrm>
          <a:prstGeom prst="rect">
            <a:avLst/>
          </a:prstGeom>
        </p:spPr>
      </p:pic>
      <p:pic>
        <p:nvPicPr>
          <p:cNvPr id="8" name="Picture 7" descr="A collage of images of a painting&#10;&#10;Description automatically generated">
            <a:extLst>
              <a:ext uri="{FF2B5EF4-FFF2-40B4-BE49-F238E27FC236}">
                <a16:creationId xmlns:a16="http://schemas.microsoft.com/office/drawing/2014/main" id="{6D680829-8DAF-8921-F241-C65E5476937F}"/>
              </a:ext>
            </a:extLst>
          </p:cNvPr>
          <p:cNvPicPr>
            <a:picLocks noChangeAspect="1"/>
          </p:cNvPicPr>
          <p:nvPr/>
        </p:nvPicPr>
        <p:blipFill>
          <a:blip r:embed="rId4"/>
          <a:srcRect t="18494" b="35914"/>
          <a:stretch/>
        </p:blipFill>
        <p:spPr>
          <a:xfrm>
            <a:off x="8363106" y="2122296"/>
            <a:ext cx="3696620" cy="3126658"/>
          </a:xfrm>
          <a:prstGeom prst="rect">
            <a:avLst/>
          </a:prstGeom>
        </p:spPr>
      </p:pic>
      <p:pic>
        <p:nvPicPr>
          <p:cNvPr id="11" name="Picture 10" descr="A close up of words&#10;&#10;Description automatically generated">
            <a:extLst>
              <a:ext uri="{FF2B5EF4-FFF2-40B4-BE49-F238E27FC236}">
                <a16:creationId xmlns:a16="http://schemas.microsoft.com/office/drawing/2014/main" id="{D9A1F1E3-3866-5E4F-C734-3116AEC907E1}"/>
              </a:ext>
            </a:extLst>
          </p:cNvPr>
          <p:cNvPicPr>
            <a:picLocks noChangeAspect="1"/>
          </p:cNvPicPr>
          <p:nvPr/>
        </p:nvPicPr>
        <p:blipFill>
          <a:blip r:embed="rId5"/>
          <a:stretch>
            <a:fillRect/>
          </a:stretch>
        </p:blipFill>
        <p:spPr>
          <a:xfrm>
            <a:off x="2819822" y="5363735"/>
            <a:ext cx="6552355" cy="1022501"/>
          </a:xfrm>
          <a:prstGeom prst="rect">
            <a:avLst/>
          </a:prstGeom>
        </p:spPr>
      </p:pic>
      <p:pic>
        <p:nvPicPr>
          <p:cNvPr id="7" name="Picture 6" descr="A group of paint brushes and paint tubes&#10;&#10;Description automatically generated">
            <a:extLst>
              <a:ext uri="{FF2B5EF4-FFF2-40B4-BE49-F238E27FC236}">
                <a16:creationId xmlns:a16="http://schemas.microsoft.com/office/drawing/2014/main" id="{18CCB736-7D09-8883-DFA1-FB18D025D038}"/>
              </a:ext>
            </a:extLst>
          </p:cNvPr>
          <p:cNvPicPr>
            <a:picLocks noChangeAspect="1"/>
          </p:cNvPicPr>
          <p:nvPr/>
        </p:nvPicPr>
        <p:blipFill>
          <a:blip r:embed="rId6"/>
          <a:stretch>
            <a:fillRect/>
          </a:stretch>
        </p:blipFill>
        <p:spPr>
          <a:xfrm>
            <a:off x="3954079" y="2007514"/>
            <a:ext cx="4283839" cy="3126658"/>
          </a:xfrm>
          <a:prstGeom prst="rect">
            <a:avLst/>
          </a:prstGeom>
        </p:spPr>
      </p:pic>
      <p:grpSp>
        <p:nvGrpSpPr>
          <p:cNvPr id="13" name="Group 12">
            <a:extLst>
              <a:ext uri="{FF2B5EF4-FFF2-40B4-BE49-F238E27FC236}">
                <a16:creationId xmlns:a16="http://schemas.microsoft.com/office/drawing/2014/main" id="{E2AE4A21-EEA1-604A-D0B2-3C9D00307846}"/>
              </a:ext>
            </a:extLst>
          </p:cNvPr>
          <p:cNvGrpSpPr/>
          <p:nvPr/>
        </p:nvGrpSpPr>
        <p:grpSpPr>
          <a:xfrm>
            <a:off x="395784" y="1069626"/>
            <a:ext cx="3016156" cy="937887"/>
            <a:chOff x="395784" y="1069626"/>
            <a:chExt cx="3016156" cy="937887"/>
          </a:xfrm>
        </p:grpSpPr>
        <p:sp>
          <p:nvSpPr>
            <p:cNvPr id="9" name="Rectangle 8">
              <a:extLst>
                <a:ext uri="{FF2B5EF4-FFF2-40B4-BE49-F238E27FC236}">
                  <a16:creationId xmlns:a16="http://schemas.microsoft.com/office/drawing/2014/main" id="{EF73B4C7-9533-E20D-A42C-424AFC60EF05}"/>
                </a:ext>
              </a:extLst>
            </p:cNvPr>
            <p:cNvSpPr/>
            <p:nvPr/>
          </p:nvSpPr>
          <p:spPr>
            <a:xfrm>
              <a:off x="395785" y="1069626"/>
              <a:ext cx="3016155" cy="448152"/>
            </a:xfrm>
            <a:prstGeom prst="rect">
              <a:avLst/>
            </a:prstGeom>
            <a:solidFill>
              <a:srgbClr val="CBBE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latin typeface="Inter"/>
                </a:rPr>
                <a:t>Articles</a:t>
              </a:r>
            </a:p>
          </p:txBody>
        </p:sp>
        <p:sp>
          <p:nvSpPr>
            <p:cNvPr id="10" name="Rectangle 9">
              <a:extLst>
                <a:ext uri="{FF2B5EF4-FFF2-40B4-BE49-F238E27FC236}">
                  <a16:creationId xmlns:a16="http://schemas.microsoft.com/office/drawing/2014/main" id="{220E223F-2982-6155-CC0D-757F024E3CC8}"/>
                </a:ext>
              </a:extLst>
            </p:cNvPr>
            <p:cNvSpPr/>
            <p:nvPr/>
          </p:nvSpPr>
          <p:spPr>
            <a:xfrm>
              <a:off x="395784" y="1559361"/>
              <a:ext cx="3016155" cy="448152"/>
            </a:xfrm>
            <a:prstGeom prst="rect">
              <a:avLst/>
            </a:prstGeom>
            <a:solidFill>
              <a:srgbClr val="D3D1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Inter" panose="02000503000000020004"/>
                </a:rPr>
                <a:t>Learn</a:t>
              </a:r>
            </a:p>
          </p:txBody>
        </p:sp>
      </p:grpSp>
      <p:grpSp>
        <p:nvGrpSpPr>
          <p:cNvPr id="14" name="Group 13">
            <a:extLst>
              <a:ext uri="{FF2B5EF4-FFF2-40B4-BE49-F238E27FC236}">
                <a16:creationId xmlns:a16="http://schemas.microsoft.com/office/drawing/2014/main" id="{75C372C3-B98C-66ED-A179-4406CB628DA7}"/>
              </a:ext>
            </a:extLst>
          </p:cNvPr>
          <p:cNvGrpSpPr/>
          <p:nvPr/>
        </p:nvGrpSpPr>
        <p:grpSpPr>
          <a:xfrm>
            <a:off x="4451444" y="1048834"/>
            <a:ext cx="3016156" cy="937887"/>
            <a:chOff x="395784" y="1069626"/>
            <a:chExt cx="3016156" cy="937887"/>
          </a:xfrm>
        </p:grpSpPr>
        <p:sp>
          <p:nvSpPr>
            <p:cNvPr id="15" name="Rectangle 14">
              <a:extLst>
                <a:ext uri="{FF2B5EF4-FFF2-40B4-BE49-F238E27FC236}">
                  <a16:creationId xmlns:a16="http://schemas.microsoft.com/office/drawing/2014/main" id="{22560926-5821-43B2-20AC-FFC81333897D}"/>
                </a:ext>
              </a:extLst>
            </p:cNvPr>
            <p:cNvSpPr/>
            <p:nvPr/>
          </p:nvSpPr>
          <p:spPr>
            <a:xfrm>
              <a:off x="395785" y="1069626"/>
              <a:ext cx="3016155" cy="448152"/>
            </a:xfrm>
            <a:prstGeom prst="rect">
              <a:avLst/>
            </a:prstGeom>
            <a:solidFill>
              <a:srgbClr val="CBBE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latin typeface="Inter"/>
                </a:rPr>
                <a:t>Guides</a:t>
              </a:r>
            </a:p>
          </p:txBody>
        </p:sp>
        <p:sp>
          <p:nvSpPr>
            <p:cNvPr id="16" name="Rectangle 15">
              <a:extLst>
                <a:ext uri="{FF2B5EF4-FFF2-40B4-BE49-F238E27FC236}">
                  <a16:creationId xmlns:a16="http://schemas.microsoft.com/office/drawing/2014/main" id="{D52DD010-7F2A-49B9-FE7F-D6A154D94BAF}"/>
                </a:ext>
              </a:extLst>
            </p:cNvPr>
            <p:cNvSpPr/>
            <p:nvPr/>
          </p:nvSpPr>
          <p:spPr>
            <a:xfrm>
              <a:off x="395784" y="1559361"/>
              <a:ext cx="3016155" cy="448152"/>
            </a:xfrm>
            <a:prstGeom prst="rect">
              <a:avLst/>
            </a:prstGeom>
            <a:solidFill>
              <a:srgbClr val="D3D1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Inter" panose="02000503000000020004"/>
                </a:rPr>
                <a:t>Solve</a:t>
              </a:r>
            </a:p>
          </p:txBody>
        </p:sp>
      </p:grpSp>
      <p:grpSp>
        <p:nvGrpSpPr>
          <p:cNvPr id="17" name="Group 16">
            <a:extLst>
              <a:ext uri="{FF2B5EF4-FFF2-40B4-BE49-F238E27FC236}">
                <a16:creationId xmlns:a16="http://schemas.microsoft.com/office/drawing/2014/main" id="{1E58EACF-7ED7-B9B0-A92D-2194C39B89F9}"/>
              </a:ext>
            </a:extLst>
          </p:cNvPr>
          <p:cNvGrpSpPr/>
          <p:nvPr/>
        </p:nvGrpSpPr>
        <p:grpSpPr>
          <a:xfrm>
            <a:off x="8703338" y="1090417"/>
            <a:ext cx="3016156" cy="937887"/>
            <a:chOff x="395784" y="1069626"/>
            <a:chExt cx="3016156" cy="937887"/>
          </a:xfrm>
        </p:grpSpPr>
        <p:sp>
          <p:nvSpPr>
            <p:cNvPr id="18" name="Rectangle 17">
              <a:extLst>
                <a:ext uri="{FF2B5EF4-FFF2-40B4-BE49-F238E27FC236}">
                  <a16:creationId xmlns:a16="http://schemas.microsoft.com/office/drawing/2014/main" id="{6502D0E6-064F-9D77-DA22-1AD638CC4653}"/>
                </a:ext>
              </a:extLst>
            </p:cNvPr>
            <p:cNvSpPr/>
            <p:nvPr/>
          </p:nvSpPr>
          <p:spPr>
            <a:xfrm>
              <a:off x="395785" y="1069626"/>
              <a:ext cx="3016155" cy="448152"/>
            </a:xfrm>
            <a:prstGeom prst="rect">
              <a:avLst/>
            </a:prstGeom>
            <a:solidFill>
              <a:srgbClr val="CBBE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latin typeface="Inter"/>
                </a:rPr>
                <a:t>Masterclass &amp; How-</a:t>
              </a:r>
              <a:r>
                <a:rPr lang="en-GB" b="1" err="1">
                  <a:solidFill>
                    <a:schemeClr val="tx1"/>
                  </a:solidFill>
                  <a:latin typeface="Inter"/>
                </a:rPr>
                <a:t>tos</a:t>
              </a:r>
              <a:endParaRPr lang="en-GB" b="1">
                <a:solidFill>
                  <a:schemeClr val="tx1"/>
                </a:solidFill>
                <a:latin typeface="Inter"/>
              </a:endParaRPr>
            </a:p>
          </p:txBody>
        </p:sp>
        <p:sp>
          <p:nvSpPr>
            <p:cNvPr id="19" name="Rectangle 18">
              <a:extLst>
                <a:ext uri="{FF2B5EF4-FFF2-40B4-BE49-F238E27FC236}">
                  <a16:creationId xmlns:a16="http://schemas.microsoft.com/office/drawing/2014/main" id="{F41A2B62-0F75-D372-EA7E-9879E25F1E81}"/>
                </a:ext>
              </a:extLst>
            </p:cNvPr>
            <p:cNvSpPr/>
            <p:nvPr/>
          </p:nvSpPr>
          <p:spPr>
            <a:xfrm>
              <a:off x="395784" y="1559361"/>
              <a:ext cx="3016155" cy="448152"/>
            </a:xfrm>
            <a:prstGeom prst="rect">
              <a:avLst/>
            </a:prstGeom>
            <a:solidFill>
              <a:srgbClr val="D3D1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Inter" panose="02000503000000020004"/>
                </a:rPr>
                <a:t>Develop</a:t>
              </a:r>
            </a:p>
          </p:txBody>
        </p:sp>
      </p:grpSp>
    </p:spTree>
    <p:extLst>
      <p:ext uri="{BB962C8B-B14F-4D97-AF65-F5344CB8AC3E}">
        <p14:creationId xmlns:p14="http://schemas.microsoft.com/office/powerpoint/2010/main" val="2724789585"/>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93929D"/>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131f0742-a75a-43c4-bbbc-94fd7827c5b2">
      <UserInfo>
        <DisplayName>Agostina Capria</DisplayName>
        <AccountId>16</AccountId>
        <AccountType/>
      </UserInfo>
      <UserInfo>
        <DisplayName>Jean Brooke Sumner</DisplayName>
        <AccountId>59</AccountId>
        <AccountType/>
      </UserInfo>
      <UserInfo>
        <DisplayName>Marta Tinoco De Faria</DisplayName>
        <AccountId>17</AccountId>
        <AccountType/>
      </UserInfo>
      <UserInfo>
        <DisplayName>Sebastian Bucholski</DisplayName>
        <AccountId>85</AccountId>
        <AccountType/>
      </UserInfo>
      <UserInfo>
        <DisplayName>Mathilde Monnerie</DisplayName>
        <AccountId>36</AccountId>
        <AccountType/>
      </UserInfo>
      <UserInfo>
        <DisplayName>Jo Sass</DisplayName>
        <AccountId>1031</AccountId>
        <AccountType/>
      </UserInfo>
    </SharedWithUsers>
    <TaxCatchAll xmlns="131f0742-a75a-43c4-bbbc-94fd7827c5b2" xsi:nil="true"/>
    <lcf76f155ced4ddcb4097134ff3c332f xmlns="fdea9a36-f31d-4080-8ec1-ba9f0d2fcd2c">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2B544FEBC3C7A44994D3F029E000276" ma:contentTypeVersion="18" ma:contentTypeDescription="Create a new document." ma:contentTypeScope="" ma:versionID="7d2cb4e0bfb57102e13c20c469041bf4">
  <xsd:schema xmlns:xsd="http://www.w3.org/2001/XMLSchema" xmlns:xs="http://www.w3.org/2001/XMLSchema" xmlns:p="http://schemas.microsoft.com/office/2006/metadata/properties" xmlns:ns2="131f0742-a75a-43c4-bbbc-94fd7827c5b2" xmlns:ns3="fdea9a36-f31d-4080-8ec1-ba9f0d2fcd2c" targetNamespace="http://schemas.microsoft.com/office/2006/metadata/properties" ma:root="true" ma:fieldsID="980ae667b516ac48c3736f6ddf794631" ns2:_="" ns3:_="">
    <xsd:import namespace="131f0742-a75a-43c4-bbbc-94fd7827c5b2"/>
    <xsd:import namespace="fdea9a36-f31d-4080-8ec1-ba9f0d2fcd2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1f0742-a75a-43c4-bbbc-94fd7827c5b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af92e30-a079-431d-b66f-f6e2be9f6ad0}" ma:internalName="TaxCatchAll" ma:showField="CatchAllData" ma:web="131f0742-a75a-43c4-bbbc-94fd7827c5b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dea9a36-f31d-4080-8ec1-ba9f0d2fcd2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112af4e-0e39-4e6e-9333-105251fbad7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B818035-9B46-432F-8B0B-BB6059FA9910}">
  <ds:schemaRefs>
    <ds:schemaRef ds:uri="131f0742-a75a-43c4-bbbc-94fd7827c5b2"/>
    <ds:schemaRef ds:uri="http://purl.org/dc/elements/1.1/"/>
    <ds:schemaRef ds:uri="http://schemas.microsoft.com/office/2006/documentManagement/types"/>
    <ds:schemaRef ds:uri="http://www.w3.org/XML/1998/namespace"/>
    <ds:schemaRef ds:uri="fdea9a36-f31d-4080-8ec1-ba9f0d2fcd2c"/>
    <ds:schemaRef ds:uri="http://schemas.microsoft.com/office/infopath/2007/PartnerControls"/>
    <ds:schemaRef ds:uri="http://purl.org/dc/terms/"/>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054AB464-5971-46FF-8A7F-4B2A5EE8A0B0}">
  <ds:schemaRefs>
    <ds:schemaRef ds:uri="http://schemas.microsoft.com/sharepoint/v3/contenttype/forms"/>
  </ds:schemaRefs>
</ds:datastoreItem>
</file>

<file path=customXml/itemProps3.xml><?xml version="1.0" encoding="utf-8"?>
<ds:datastoreItem xmlns:ds="http://schemas.openxmlformats.org/officeDocument/2006/customXml" ds:itemID="{39D0ABC4-2BCF-4E2B-B01D-B9A374E1AAC2}">
  <ds:schemaRefs>
    <ds:schemaRef ds:uri="131f0742-a75a-43c4-bbbc-94fd7827c5b2"/>
    <ds:schemaRef ds:uri="fdea9a36-f31d-4080-8ec1-ba9f0d2fcd2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2444</Words>
  <Application>Microsoft Office PowerPoint</Application>
  <PresentationFormat>Widescreen</PresentationFormat>
  <Paragraphs>218</Paragraphs>
  <Slides>15</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Inter</vt:lpstr>
      <vt:lpstr>Aptos</vt:lpstr>
      <vt:lpstr>Arial</vt:lpstr>
      <vt:lpstr>Colart Standard</vt:lpstr>
      <vt:lpstr>Colart Standard Light</vt:lpstr>
      <vt:lpstr>DM Serif Display</vt:lpstr>
      <vt:lpstr>DM Serif Text</vt:lpstr>
      <vt:lpstr>Office Theme</vt:lpstr>
      <vt:lpstr>PowerPoint Presentation</vt:lpstr>
      <vt:lpstr>Project Wisdom Overview</vt:lpstr>
      <vt:lpstr>Project Wisdom Team</vt:lpstr>
      <vt:lpstr>Inspiring Success Through Agile Project Management</vt:lpstr>
      <vt:lpstr>PowerPoint Presentation</vt:lpstr>
      <vt:lpstr>PowerPoint Presentation</vt:lpstr>
      <vt:lpstr>PowerPoint Presentation</vt:lpstr>
      <vt:lpstr>PowerPoint Presentation</vt:lpstr>
      <vt:lpstr>PowerPoint Presentation</vt:lpstr>
      <vt:lpstr>Shopify features vs Wordpress</vt:lpstr>
      <vt:lpstr>Shopify features vs Wordpress </vt:lpstr>
      <vt:lpstr>SEO used in decision making </vt:lpstr>
      <vt:lpstr>Shopify app enriches our CRM data</vt:lpstr>
      <vt:lpstr>A richer post-click experience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Stuart Ball</dc:creator>
  <cp:lastModifiedBy>Jane Beeston</cp:lastModifiedBy>
  <cp:revision>2</cp:revision>
  <cp:lastPrinted>2022-05-26T09:31:48Z</cp:lastPrinted>
  <dcterms:created xsi:type="dcterms:W3CDTF">2021-05-26T09:57:24Z</dcterms:created>
  <dcterms:modified xsi:type="dcterms:W3CDTF">2024-09-13T13:29:15Z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0x010100D2B544FEBC3C7A44994D3F029E000276</vt:lpwstr>
  </property>
  <property fmtid="{D5CDD505-2E9C-101B-9397-08002B2CF9AE}" pid="3" name="MediaServiceImageTags">
    <vt:lpwstr/>
  </property>
</Properties>
</file>