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26"/>
  </p:notesMasterIdLst>
  <p:handoutMasterIdLst>
    <p:handoutMasterId r:id="rId27"/>
  </p:handoutMasterIdLst>
  <p:sldIdLst>
    <p:sldId id="873" r:id="rId6"/>
    <p:sldId id="2147378903" r:id="rId7"/>
    <p:sldId id="2147378904" r:id="rId8"/>
    <p:sldId id="2147378905" r:id="rId9"/>
    <p:sldId id="882" r:id="rId10"/>
    <p:sldId id="913" r:id="rId11"/>
    <p:sldId id="912" r:id="rId12"/>
    <p:sldId id="876" r:id="rId13"/>
    <p:sldId id="914" r:id="rId14"/>
    <p:sldId id="356" r:id="rId15"/>
    <p:sldId id="901" r:id="rId16"/>
    <p:sldId id="257" r:id="rId17"/>
    <p:sldId id="260" r:id="rId18"/>
    <p:sldId id="266" r:id="rId19"/>
    <p:sldId id="818" r:id="rId20"/>
    <p:sldId id="268" r:id="rId21"/>
    <p:sldId id="371" r:id="rId22"/>
    <p:sldId id="379" r:id="rId23"/>
    <p:sldId id="892" r:id="rId24"/>
    <p:sldId id="87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12548-49BC-4581-9D9F-E381817BCC39}" v="1" dt="2024-12-13T10:20:52.1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874" y="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56BA7-A51E-6F4A-AC8A-9D5F0D6856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This is a test</a:t>
            </a:r>
          </a:p>
          <a:p>
            <a:pPr lvl="1"/>
            <a:r>
              <a:rPr lang="en-GB" dirty="0"/>
              <a:t>This is a test</a:t>
            </a:r>
          </a:p>
          <a:p>
            <a:pPr lvl="2"/>
            <a:r>
              <a:rPr lang="en-GB" dirty="0"/>
              <a:t>This is a test</a:t>
            </a:r>
          </a:p>
          <a:p>
            <a:pPr lvl="3"/>
            <a:r>
              <a:rPr lang="en-GB" dirty="0"/>
              <a:t>This is a test</a:t>
            </a:r>
          </a:p>
          <a:p>
            <a:pPr lvl="4"/>
            <a:r>
              <a:rPr lang="en-GB" dirty="0"/>
              <a:t>This is a test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B9D6-262A-4958-9A61-26AFB595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E3DC-E7D1-4052-B5AF-E596EB9E930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4BF9D-EFA0-4221-ADDB-64CEB2C7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2FA45-315B-4D4D-818B-EE4E90B8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806-15BC-4581-892F-C6BFDA07B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9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33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&amp; Chart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</p:spPr>
        <p:txBody>
          <a:bodyPr lIns="0" tIns="0" rIns="0" bIns="0"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5655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6" name="Picture 15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</p:spPr>
        <p:txBody>
          <a:bodyPr lIns="0" tIns="0" rIns="0" bIns="0"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93050" y="4807800"/>
            <a:ext cx="8445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6C9C82-7336-8548-BF6C-0A17441F9EC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9" name="Picture 8" descr="Colart logo no block 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4884382"/>
            <a:ext cx="43586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60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81"/>
            <a:ext cx="8229600" cy="421481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Slide Title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735806"/>
            <a:ext cx="8229600" cy="386834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888269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9 January, 2025</a:t>
            </a:fld>
            <a:endParaRPr lang="en-GB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C06F1F9-EB98-4FF5-BAEF-EB17D68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9D5D2-D573-4D49-B752-8DE3EB15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0763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lart.monday.com/boards/4109347095/views/93065312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lart.monday.com/boards/5232017350/views/115598626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rt.monday.com/boards/4060567766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ncil drawing a line&#10;&#10;Description automatically generated">
            <a:extLst>
              <a:ext uri="{FF2B5EF4-FFF2-40B4-BE49-F238E27FC236}">
                <a16:creationId xmlns:a16="http://schemas.microsoft.com/office/drawing/2014/main" id="{55772066-BE2B-061E-5259-326BE544E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F75DE-06BC-41F2-B6A4-006182005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[project name] Steering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1E9E-FCEB-4A45-B651-E219C81DC2C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GB" dirty="0"/>
              <a:t>mm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CFE8-EE0A-44B1-A7A7-5EC64E635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tIns="93600" bIns="46800"/>
          <a:lstStyle/>
          <a:p>
            <a:r>
              <a:rPr lang="en-US">
                <a:latin typeface="Colart Standard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290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ncil drawing a line">
            <a:extLst>
              <a:ext uri="{FF2B5EF4-FFF2-40B4-BE49-F238E27FC236}">
                <a16:creationId xmlns:a16="http://schemas.microsoft.com/office/drawing/2014/main" id="{4673EE2F-D6DD-4211-0BEE-A33C1005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tIns="93600" bIns="46800"/>
          <a:lstStyle/>
          <a:p>
            <a:r>
              <a:rPr lang="en-US">
                <a:latin typeface="Colart Standard" pitchFamily="50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6239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6777" y="624259"/>
            <a:ext cx="3744270" cy="1562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Project Name: </a:t>
            </a:r>
            <a:r>
              <a:rPr lang="en-GB" sz="750" b="1">
                <a:solidFill>
                  <a:srgbClr val="44546A"/>
                </a:solidFill>
              </a:rPr>
              <a:t>ABCDEFG</a:t>
            </a:r>
            <a:endParaRPr lang="en-GB" sz="75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7680" y="624259"/>
            <a:ext cx="1253052" cy="1562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Reporting period: </a:t>
            </a:r>
            <a:r>
              <a:rPr lang="en-GB" sz="600">
                <a:solidFill>
                  <a:schemeClr val="tx1"/>
                </a:solidFill>
              </a:rPr>
              <a:t>month-1 /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777" y="982364"/>
            <a:ext cx="7273955" cy="4108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Status Summary: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  <a:p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942" y="1437198"/>
            <a:ext cx="2057135" cy="60833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RAG Commentary: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2916" y="1692859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2916" y="1948522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2916" y="2453284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6777" y="1437198"/>
            <a:ext cx="752133" cy="20977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Overall RAG status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6777" y="1692859"/>
            <a:ext cx="752133" cy="20977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Scope/quality RAG status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6777" y="1948522"/>
            <a:ext cx="752133" cy="20977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Plan RAG 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6777" y="2200903"/>
            <a:ext cx="752133" cy="20977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Cost RAG status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6777" y="2453284"/>
            <a:ext cx="752133" cy="20977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Benefits RAG status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3942" y="2086859"/>
            <a:ext cx="2057135" cy="57106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RAG Impact: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2965" y="1437198"/>
            <a:ext cx="2383971" cy="60833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Return to Green Plan: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4334" y="2082800"/>
            <a:ext cx="2382602" cy="57511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Escalation needed: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6778" y="2715589"/>
            <a:ext cx="1912559" cy="124103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Activities completed in the period: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  <a:p>
            <a:endParaRPr lang="en-GB" sz="600">
              <a:solidFill>
                <a:schemeClr val="tx1"/>
              </a:solidFill>
            </a:endParaRPr>
          </a:p>
          <a:p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81992" y="2720102"/>
            <a:ext cx="1815737" cy="123652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Activities planned but not completed: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7325" y="2715589"/>
            <a:ext cx="1789611" cy="124103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Activities planned for the next period: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  <a:p>
            <a:pPr marL="104477" indent="-104477">
              <a:buFont typeface="Arial" panose="020B0604020202020204" pitchFamily="34" charset="0"/>
              <a:buChar char="•"/>
            </a:pP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6778" y="4014296"/>
            <a:ext cx="1912559" cy="10543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Risks: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1992" y="4014296"/>
            <a:ext cx="1816883" cy="105436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Issues: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7326" y="4014297"/>
            <a:ext cx="1789610" cy="105436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Dependencies: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7" y="57387"/>
            <a:ext cx="397825" cy="5140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14464" y="57386"/>
            <a:ext cx="6796268" cy="42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94" err="1"/>
              <a:t>iDEEA</a:t>
            </a:r>
            <a:r>
              <a:rPr lang="en-GB" sz="2194"/>
              <a:t>: Project Steering Group Monthly Report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14463" y="81112"/>
            <a:ext cx="6793454" cy="113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13012" y="2200903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07264" y="1437198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6778" y="796659"/>
            <a:ext cx="1833292" cy="16907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GMT Sponsor: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93199" y="800004"/>
            <a:ext cx="1727819" cy="16572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Business Owner: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4148" y="799989"/>
            <a:ext cx="1810161" cy="16574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IT Lead: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85540" y="796659"/>
            <a:ext cx="1828907" cy="1695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Project Manager: </a:t>
            </a:r>
            <a:r>
              <a:rPr lang="en-GB" sz="600">
                <a:solidFill>
                  <a:schemeClr val="tx1"/>
                </a:solidFill>
              </a:rPr>
              <a:t>ABCDEFG </a:t>
            </a:r>
            <a:r>
              <a:rPr lang="en-GB" sz="600" err="1">
                <a:solidFill>
                  <a:schemeClr val="tx1"/>
                </a:solidFill>
              </a:rPr>
              <a:t>ABCDEFG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9187" y="2715588"/>
            <a:ext cx="1648730" cy="124103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Project Financials:</a:t>
            </a:r>
          </a:p>
          <a:p>
            <a:r>
              <a:rPr lang="en-GB" sz="600">
                <a:solidFill>
                  <a:schemeClr val="tx1"/>
                </a:solidFill>
              </a:rPr>
              <a:t>Total 2017 budget: 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Total multi year budget: 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  <a:endParaRPr lang="en-GB" sz="600">
              <a:solidFill>
                <a:schemeClr val="tx1"/>
              </a:solidFill>
            </a:endParaRPr>
          </a:p>
          <a:p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Total spent to date (2017): 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Total spent to date (multi-year): 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  <a:endParaRPr lang="en-GB" sz="600">
              <a:solidFill>
                <a:schemeClr val="tx1"/>
              </a:solidFill>
            </a:endParaRPr>
          </a:p>
          <a:p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Estimate at Completion (2017): 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Estimate at Completion (multi-year):</a:t>
            </a:r>
            <a:r>
              <a:rPr lang="en-GB" sz="600"/>
              <a:t>£</a:t>
            </a:r>
            <a:r>
              <a:rPr lang="en-GB" sz="600" err="1">
                <a:solidFill>
                  <a:schemeClr val="tx1"/>
                </a:solidFill>
              </a:rPr>
              <a:t>xxx,xxx</a:t>
            </a:r>
          </a:p>
          <a:p>
            <a:endParaRPr lang="en-GB" sz="600">
              <a:solidFill>
                <a:schemeClr val="tx1"/>
              </a:solidFill>
            </a:endParaRPr>
          </a:p>
          <a:p>
            <a:r>
              <a:rPr lang="en-GB" sz="600">
                <a:solidFill>
                  <a:schemeClr val="tx1"/>
                </a:solidFill>
              </a:rPr>
              <a:t>Variance % (2017): 0%</a:t>
            </a:r>
          </a:p>
          <a:p>
            <a:r>
              <a:rPr lang="en-GB" sz="600">
                <a:solidFill>
                  <a:schemeClr val="tx1"/>
                </a:solidFill>
              </a:rPr>
              <a:t>Variance % (multi-year): 0%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59187" y="1424668"/>
            <a:ext cx="1648730" cy="12332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 lnSpcReduction="10000"/>
          </a:bodyPr>
          <a:lstStyle/>
          <a:p>
            <a:r>
              <a:rPr lang="en-GB" sz="600" b="1">
                <a:solidFill>
                  <a:schemeClr val="tx1"/>
                </a:solidFill>
              </a:rPr>
              <a:t>Key Milestones: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Project start date: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Gate 1 (end of Idea):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Gate 2 (end of Define):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Gate 3 (end of Establish):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First substantial release / go-live (applicable only if the project has multiple releases):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Final release / go-live: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00">
                <a:solidFill>
                  <a:schemeClr val="tx1"/>
                </a:solidFill>
              </a:rPr>
              <a:t>Gate 4 (end of adoption): </a:t>
            </a:r>
            <a:r>
              <a:rPr lang="en-GB" sz="600" err="1">
                <a:solidFill>
                  <a:schemeClr val="tx1"/>
                </a:solidFill>
              </a:rPr>
              <a:t>dd</a:t>
            </a:r>
            <a:r>
              <a:rPr lang="en-GB" sz="600">
                <a:solidFill>
                  <a:schemeClr val="tx1"/>
                </a:solidFill>
              </a:rPr>
              <a:t>/mmm/</a:t>
            </a:r>
            <a:r>
              <a:rPr lang="en-GB" sz="600" err="1">
                <a:solidFill>
                  <a:schemeClr val="tx1"/>
                </a:solidFill>
              </a:rPr>
              <a:t>yyyy</a:t>
            </a:r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33287" y="625868"/>
            <a:ext cx="1096547" cy="1545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600" b="1" err="1">
                <a:solidFill>
                  <a:schemeClr val="tx1"/>
                </a:solidFill>
              </a:rPr>
              <a:t>iDEEA</a:t>
            </a:r>
            <a:r>
              <a:rPr lang="en-GB" sz="600" b="1">
                <a:solidFill>
                  <a:schemeClr val="tx1"/>
                </a:solidFill>
              </a:rPr>
              <a:t> Phase: </a:t>
            </a:r>
            <a:r>
              <a:rPr lang="en-GB" sz="600">
                <a:solidFill>
                  <a:schemeClr val="tx1"/>
                </a:solidFill>
              </a:rPr>
              <a:t>ABCDEFG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65717" y="4014296"/>
            <a:ext cx="1648730" cy="10543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PMO Commentary: </a:t>
            </a:r>
          </a:p>
          <a:p>
            <a:r>
              <a:rPr lang="en-GB" sz="600">
                <a:solidFill>
                  <a:schemeClr val="tx1"/>
                </a:solidFill>
              </a:rPr>
              <a:t>This field is to be completed by the Group PMO</a:t>
            </a:r>
          </a:p>
          <a:p>
            <a:endParaRPr lang="en-GB" sz="600" b="1">
              <a:solidFill>
                <a:schemeClr val="tx1"/>
              </a:solidFill>
            </a:endParaRPr>
          </a:p>
          <a:p>
            <a:endParaRPr lang="en-GB" sz="600" b="1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08894" y="621394"/>
            <a:ext cx="1096547" cy="1545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600" b="1">
                <a:solidFill>
                  <a:schemeClr val="tx1"/>
                </a:solidFill>
              </a:rPr>
              <a:t>Code: </a:t>
            </a:r>
            <a:r>
              <a:rPr lang="en-GB" sz="600">
                <a:solidFill>
                  <a:schemeClr val="tx1"/>
                </a:solidFill>
              </a:rPr>
              <a:t>IT1700XXX / PXXX </a:t>
            </a:r>
          </a:p>
        </p:txBody>
      </p:sp>
    </p:spTree>
    <p:extLst>
      <p:ext uri="{BB962C8B-B14F-4D97-AF65-F5344CB8AC3E}">
        <p14:creationId xmlns:p14="http://schemas.microsoft.com/office/powerpoint/2010/main" val="356210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IT Project Status SharePoint list – Fields description (1/2)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</p:nvPr>
        </p:nvGraphicFramePr>
        <p:xfrm>
          <a:off x="976122" y="1080047"/>
          <a:ext cx="7154609" cy="309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241">
                  <a:extLst>
                    <a:ext uri="{9D8B030D-6E8A-4147-A177-3AD203B41FA5}">
                      <a16:colId xmlns:a16="http://schemas.microsoft.com/office/drawing/2014/main" val="515797968"/>
                    </a:ext>
                  </a:extLst>
                </a:gridCol>
                <a:gridCol w="5745368">
                  <a:extLst>
                    <a:ext uri="{9D8B030D-6E8A-4147-A177-3AD203B41FA5}">
                      <a16:colId xmlns:a16="http://schemas.microsoft.com/office/drawing/2014/main" val="3752102087"/>
                    </a:ext>
                  </a:extLst>
                </a:gridCol>
              </a:tblGrid>
              <a:tr h="225981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Status report list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Description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3513043943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Status summary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One or two sentences describing what is happening at the moment e.g. current phase and key deliverables to be completed in the period.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2158579195"/>
                  </a:ext>
                </a:extLst>
              </a:tr>
              <a:tr h="39585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Scope/quality RAG status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Green: There are no changes to the scope;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Amber: Risks/Issues are likely to affect the scope;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Red: The scope won't be delivered as planned.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1684003063"/>
                  </a:ext>
                </a:extLst>
              </a:tr>
              <a:tr h="39585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Plan RAG status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Green: There are no changes to the project key milestones;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Amber: Risks/Issues are likely to affect the dates of key milestones;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Red: Key milestones won't be delivered on the planned dates.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3341047885"/>
                  </a:ext>
                </a:extLst>
              </a:tr>
              <a:tr h="39585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Cost RAG status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Green: There are no changes to the project planned costs;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Amber: Risks/Issues are likely to cause overspend or significant underspend;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Red: The project has overspent or will overspend.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3024037097"/>
                  </a:ext>
                </a:extLst>
              </a:tr>
              <a:tr h="39585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Benefits RAG status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Green: There are no changes to the benefits case;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Amber: Risks/Issues are likely to affect the benefits case;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Red: The benefits won't be delivered as planned.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394736313"/>
                  </a:ext>
                </a:extLst>
              </a:tr>
              <a:tr h="225981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Overall RAG Status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Red, Amber or Green - Should reflect the overall impact of the four RAG types (Scope/quality, Plan, Cost, Benefits).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2103809896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RAG commentary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Brief explanation of the reasons for the overall RAG status.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If the overall RAG status is Green, no explanation is needed.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298519988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RAG impact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Measurable impact of the RAG status on scope/quality, plan, cost and/or benefits.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If the overall RAG status is Green, no explanation is needed.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932718838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Return to green plan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Brief explanation of the actions that will change the RAG status back to green. 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If the overall RAG status is Green, no explanation is needed.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4" marR="5804" marT="5804" marB="0"/>
                </a:tc>
                <a:extLst>
                  <a:ext uri="{0D108BD9-81ED-4DB2-BD59-A6C34878D82A}">
                    <a16:rowId xmlns:a16="http://schemas.microsoft.com/office/drawing/2014/main" val="422904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2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7D9E2-48B5-45E2-8F69-6CB6F4C2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" y="0"/>
            <a:ext cx="89833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7ACB-B370-4A6C-A744-8E3B52B4D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RAG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76C4-B138-4DF2-8451-904E1C25F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4" y="1725506"/>
            <a:ext cx="2316840" cy="305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Red</a:t>
            </a:r>
            <a:endParaRPr lang="en-GB" sz="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800" dirty="0"/>
              <a:t>One of more of the following is true: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Overspend by more than 10%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A significant delay in the schedule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Rise in quality issues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Significant resource shortage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Unsatisfied stakeholders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No strategies have been laid out to reduce risk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PM has not managed to resolve the issues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800" dirty="0"/>
              <a:t>Actions: Management should analyse and find the reasons for the red status and take action to stop further deterioration.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E4DA1-A2A4-4E4B-AF08-4ADF883C7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FBACAE-A958-4FCE-93AB-4BB41FE87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103BE94-0256-49B9-94EC-D455718F7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7B44235-20DD-3D7D-A7B5-E562B835CE86}"/>
              </a:ext>
            </a:extLst>
          </p:cNvPr>
          <p:cNvSpPr/>
          <p:nvPr/>
        </p:nvSpPr>
        <p:spPr>
          <a:xfrm>
            <a:off x="419100" y="1053548"/>
            <a:ext cx="457200" cy="457200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AD8F0C0-79AF-4A37-9263-50803D51991E}"/>
              </a:ext>
            </a:extLst>
          </p:cNvPr>
          <p:cNvSpPr/>
          <p:nvPr/>
        </p:nvSpPr>
        <p:spPr>
          <a:xfrm>
            <a:off x="6117759" y="1050235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0F4AAB4-C02B-3DD3-8378-157C3301E08E}"/>
              </a:ext>
            </a:extLst>
          </p:cNvPr>
          <p:cNvSpPr/>
          <p:nvPr/>
        </p:nvSpPr>
        <p:spPr>
          <a:xfrm>
            <a:off x="3268429" y="1050235"/>
            <a:ext cx="457200" cy="457200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9D2B2D-9A1C-A659-D6C4-5C35C89ABED1}"/>
              </a:ext>
            </a:extLst>
          </p:cNvPr>
          <p:cNvSpPr txBox="1">
            <a:spLocks/>
          </p:cNvSpPr>
          <p:nvPr/>
        </p:nvSpPr>
        <p:spPr>
          <a:xfrm>
            <a:off x="3287797" y="1725506"/>
            <a:ext cx="2316840" cy="3045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ea typeface="+mn-ea"/>
                <a:cs typeface="Arial" panose="020B0604020202020204" pitchFamily="34" charset="0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1400" dirty="0"/>
              <a:t>Amber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800" dirty="0"/>
              <a:t>One of more of the following is true:</a:t>
            </a:r>
          </a:p>
          <a:p>
            <a:pPr>
              <a:lnSpc>
                <a:spcPct val="100000"/>
              </a:lnSpc>
              <a:buClr>
                <a:schemeClr val="accent3">
                  <a:lumMod val="75000"/>
                </a:schemeClr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Overspend by more than 5%</a:t>
            </a:r>
          </a:p>
          <a:p>
            <a:pPr>
              <a:lnSpc>
                <a:spcPct val="100000"/>
              </a:lnSpc>
              <a:buClr>
                <a:schemeClr val="accent3">
                  <a:lumMod val="75000"/>
                </a:schemeClr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A delay in the schedule</a:t>
            </a:r>
          </a:p>
          <a:p>
            <a:pPr>
              <a:lnSpc>
                <a:spcPct val="100000"/>
              </a:lnSpc>
              <a:buClr>
                <a:schemeClr val="accent3">
                  <a:lumMod val="75000"/>
                </a:schemeClr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A resource shortage</a:t>
            </a:r>
          </a:p>
          <a:p>
            <a:pPr>
              <a:lnSpc>
                <a:spcPct val="100000"/>
              </a:lnSpc>
              <a:buClr>
                <a:schemeClr val="accent3">
                  <a:lumMod val="75000"/>
                </a:schemeClr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Unsure stakeholders but team is confident they can address concerns</a:t>
            </a:r>
          </a:p>
          <a:p>
            <a:pPr>
              <a:lnSpc>
                <a:spcPct val="100000"/>
              </a:lnSpc>
              <a:buClr>
                <a:schemeClr val="accent3">
                  <a:lumMod val="75000"/>
                </a:schemeClr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PM is managing issues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800" dirty="0"/>
              <a:t>Actions: Management should keep an eye on the project and control it to avoid falling into the red zone.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CC19C1-5B7F-30B4-982C-B605193227F1}"/>
              </a:ext>
            </a:extLst>
          </p:cNvPr>
          <p:cNvSpPr txBox="1">
            <a:spLocks/>
          </p:cNvSpPr>
          <p:nvPr/>
        </p:nvSpPr>
        <p:spPr>
          <a:xfrm>
            <a:off x="6155861" y="1732132"/>
            <a:ext cx="2316840" cy="3045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ea typeface="+mn-ea"/>
                <a:cs typeface="Arial" panose="020B0604020202020204" pitchFamily="34" charset="0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1400" dirty="0"/>
              <a:t>Green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800" dirty="0"/>
              <a:t>One of more of the following is true:</a:t>
            </a:r>
          </a:p>
          <a:p>
            <a:pPr>
              <a:lnSpc>
                <a:spcPct val="100000"/>
              </a:lnSpc>
              <a:buClr>
                <a:srgbClr val="00B05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Expenses are within budget</a:t>
            </a:r>
          </a:p>
          <a:p>
            <a:pPr>
              <a:lnSpc>
                <a:spcPct val="100000"/>
              </a:lnSpc>
              <a:buClr>
                <a:srgbClr val="00B05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Project is on schedule</a:t>
            </a:r>
          </a:p>
          <a:p>
            <a:pPr>
              <a:lnSpc>
                <a:spcPct val="100000"/>
              </a:lnSpc>
              <a:buClr>
                <a:srgbClr val="00B05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Quality meets expectations</a:t>
            </a:r>
          </a:p>
          <a:p>
            <a:pPr>
              <a:lnSpc>
                <a:spcPct val="100000"/>
              </a:lnSpc>
              <a:buClr>
                <a:srgbClr val="00B05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No issues with resources</a:t>
            </a:r>
          </a:p>
          <a:p>
            <a:pPr>
              <a:lnSpc>
                <a:spcPct val="100000"/>
              </a:lnSpc>
              <a:buClr>
                <a:srgbClr val="00B050"/>
              </a:buClr>
              <a:buSzPct val="250000"/>
              <a:buFont typeface="Wingdings" panose="05000000000000000000" pitchFamily="2" charset="2"/>
              <a:buChar char="q"/>
            </a:pPr>
            <a:r>
              <a:rPr lang="en-GB" sz="800" dirty="0"/>
              <a:t>Satisfied stakeholders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800" dirty="0"/>
              <a:t>Actions: Management monitors data to ensure the project stays on track</a:t>
            </a:r>
          </a:p>
        </p:txBody>
      </p:sp>
    </p:spTree>
    <p:extLst>
      <p:ext uri="{BB962C8B-B14F-4D97-AF65-F5344CB8AC3E}">
        <p14:creationId xmlns:p14="http://schemas.microsoft.com/office/powerpoint/2010/main" val="340670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4C18D28E-86BC-B84D-BA42-B5CFC72C8C30}"/>
              </a:ext>
            </a:extLst>
          </p:cNvPr>
          <p:cNvGraphicFramePr/>
          <p:nvPr/>
        </p:nvGraphicFramePr>
        <p:xfrm>
          <a:off x="844335" y="1448180"/>
          <a:ext cx="7468028" cy="3208457"/>
        </p:xfrm>
        <a:graphic>
          <a:graphicData uri="http://schemas.openxmlformats.org/drawingml/2006/table">
            <a:tbl>
              <a:tblPr firstRow="1" firstCol="1" lastRow="1"/>
              <a:tblGrid>
                <a:gridCol w="186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51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9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Item</a:t>
                      </a:r>
                      <a:endParaRPr sz="9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9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Actual / Forecast</a:t>
                      </a:r>
                      <a:endParaRPr sz="9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9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PO</a:t>
                      </a:r>
                      <a:endParaRPr sz="9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9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" pitchFamily="50" charset="0"/>
                          <a:ea typeface="Montserrat"/>
                          <a:cs typeface="Arial"/>
                        </a:rPr>
                        <a:t>Delivery Date</a:t>
                      </a:r>
                      <a:endParaRPr sz="9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2400"/>
                        </a:spcAf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Supplier: Service/Product</a:t>
                      </a:r>
                      <a:endParaRPr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spcAft>
                          <a:spcPts val="2400"/>
                        </a:spcAf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lang="en-GB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5</a:t>
                      </a:r>
                      <a:r>
                        <a:rPr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spcAft>
                          <a:spcPts val="2400"/>
                        </a:spcAf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PO 900-12345</a:t>
                      </a:r>
                      <a:endParaRPr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spcAft>
                          <a:spcPts val="2400"/>
                        </a:spcAf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15/7/2014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2400"/>
                        </a:spcAf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Supplier: Service/Product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5</a:t>
                      </a: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TBC</a:t>
                      </a:r>
                      <a:endParaRPr sz="8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15/7/2014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2400"/>
                        </a:spcAf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Supplier: Service/Product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5</a:t>
                      </a: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TBC</a:t>
                      </a:r>
                      <a:endParaRPr sz="8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15/7/2015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2400"/>
                        </a:spcAf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Supplier: Service/Product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5</a:t>
                      </a: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TBC</a:t>
                      </a:r>
                      <a:endParaRPr sz="8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15/7/2015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2400"/>
                        </a:spcAf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Supplier: Service/Product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£</a:t>
                      </a: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5,000.00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TBC</a:t>
                      </a:r>
                    </a:p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8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Arial"/>
                        <a:cs typeface="Arial"/>
                        <a:sym typeface="Helvetica Neue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Arial"/>
                          <a:cs typeface="Arial"/>
                          <a:sym typeface="Helvetica Neue"/>
                        </a:rPr>
                        <a:t>15/7/2016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351"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Montserrat"/>
                          <a:cs typeface="Arial"/>
                        </a:rPr>
                        <a:t>Total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Montserrat"/>
                          <a:cs typeface="Arial"/>
                        </a:rPr>
                        <a:t>£</a:t>
                      </a:r>
                      <a:r>
                        <a:rPr sz="9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Montserrat"/>
                          <a:cs typeface="Arial"/>
                        </a:rPr>
                        <a:t>2</a:t>
                      </a:r>
                      <a:r>
                        <a:rPr lang="en-GB" sz="9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Montserrat"/>
                          <a:cs typeface="Arial"/>
                        </a:rPr>
                        <a:t>5</a:t>
                      </a:r>
                      <a:r>
                        <a:rPr sz="9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lart Standard Light" pitchFamily="50" charset="0"/>
                          <a:ea typeface="Montserrat"/>
                          <a:cs typeface="Arial"/>
                        </a:rPr>
                        <a:t>,000.00</a:t>
                      </a: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3000" b="0">
                          <a:solidFill>
                            <a:srgbClr val="323C40"/>
                          </a:solidFill>
                          <a:latin typeface="Helvetica"/>
                          <a:ea typeface="Helvetica"/>
                          <a:cs typeface="Helvetica"/>
                        </a:defRPr>
                      </a:pPr>
                      <a:endParaRPr sz="9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34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9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lart Standard Light" pitchFamily="50" charset="0"/>
                        <a:ea typeface="Montserrat"/>
                        <a:cs typeface="Arial"/>
                      </a:endParaRPr>
                    </a:p>
                  </a:txBody>
                  <a:tcPr marL="16378" marR="16378" marT="16378" marB="1637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1522-3F2C-49B6-BB0E-0B47BDF27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1528FDF-CD32-482B-9CA0-C4587081C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81134488-6600-497F-9E70-61ADA53DC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30D2C-69F5-42E5-8CCC-59773AB62FA4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 January, 2025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4BC9F-611E-7F3C-4A66-A5ECA7D1A898}"/>
              </a:ext>
            </a:extLst>
          </p:cNvPr>
          <p:cNvSpPr txBox="1">
            <a:spLocks/>
          </p:cNvSpPr>
          <p:nvPr/>
        </p:nvSpPr>
        <p:spPr>
          <a:xfrm>
            <a:off x="1816010" y="365936"/>
            <a:ext cx="5746839" cy="472559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latin typeface="+mj-lt"/>
              </a:rPr>
              <a:t>Budget detail</a:t>
            </a:r>
          </a:p>
        </p:txBody>
      </p:sp>
    </p:spTree>
    <p:extLst>
      <p:ext uri="{BB962C8B-B14F-4D97-AF65-F5344CB8AC3E}">
        <p14:creationId xmlns:p14="http://schemas.microsoft.com/office/powerpoint/2010/main" val="176233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E64109F-4783-4564-9859-48DDDF15A3B4}"/>
              </a:ext>
            </a:extLst>
          </p:cNvPr>
          <p:cNvSpPr txBox="1">
            <a:spLocks/>
          </p:cNvSpPr>
          <p:nvPr/>
        </p:nvSpPr>
        <p:spPr>
          <a:xfrm>
            <a:off x="1796828" y="365936"/>
            <a:ext cx="5766021" cy="472559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latin typeface="+mj-lt"/>
              </a:rPr>
              <a:t>Risk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38C1F-AD30-41A0-B716-4F1379A413F4}"/>
              </a:ext>
            </a:extLst>
          </p:cNvPr>
          <p:cNvSpPr txBox="1"/>
          <p:nvPr/>
        </p:nvSpPr>
        <p:spPr>
          <a:xfrm>
            <a:off x="310929" y="1430570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Project Manager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CE914-C9C4-42BA-A83B-8DCD1BC06A9E}"/>
              </a:ext>
            </a:extLst>
          </p:cNvPr>
          <p:cNvSpPr txBox="1"/>
          <p:nvPr/>
        </p:nvSpPr>
        <p:spPr>
          <a:xfrm>
            <a:off x="310929" y="1677029"/>
            <a:ext cx="36564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/>
              <a:t>The </a:t>
            </a:r>
            <a:r>
              <a:rPr lang="en-GB" sz="900" b="1"/>
              <a:t>PM is accountable </a:t>
            </a:r>
            <a:r>
              <a:rPr lang="en-GB" sz="900"/>
              <a:t>for maximum effectiveness of risk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/>
              <a:t>The </a:t>
            </a:r>
            <a:r>
              <a:rPr lang="en-GB" sz="900" b="1"/>
              <a:t>risk log </a:t>
            </a:r>
            <a:r>
              <a:rPr lang="en-GB" sz="900"/>
              <a:t>will be managed and controlled and discussed on a regular basis</a:t>
            </a:r>
            <a:endParaRPr lang="en-GB" sz="9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18098-EE53-4599-AF3E-3A2F5808D934}"/>
              </a:ext>
            </a:extLst>
          </p:cNvPr>
          <p:cNvSpPr txBox="1"/>
          <p:nvPr/>
        </p:nvSpPr>
        <p:spPr>
          <a:xfrm>
            <a:off x="310929" y="406578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Stakeholders</a:t>
            </a:r>
            <a:endParaRPr 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6B03D-38A1-4F80-86C3-030BD8197041}"/>
              </a:ext>
            </a:extLst>
          </p:cNvPr>
          <p:cNvSpPr txBox="1"/>
          <p:nvPr/>
        </p:nvSpPr>
        <p:spPr>
          <a:xfrm>
            <a:off x="310929" y="4305795"/>
            <a:ext cx="4672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/>
              <a:t>All stakeholders</a:t>
            </a:r>
            <a:r>
              <a:rPr lang="en-GB" sz="900"/>
              <a:t> should take ownership to report risks to the PM as they arise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E3FA-03CE-4EB0-A759-48481177044B}"/>
              </a:ext>
            </a:extLst>
          </p:cNvPr>
          <p:cNvSpPr txBox="1"/>
          <p:nvPr/>
        </p:nvSpPr>
        <p:spPr>
          <a:xfrm>
            <a:off x="302534" y="2848607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Active teams</a:t>
            </a:r>
            <a:endParaRPr 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DBB97-CDA0-48BE-874B-108976316588}"/>
              </a:ext>
            </a:extLst>
          </p:cNvPr>
          <p:cNvSpPr txBox="1"/>
          <p:nvPr/>
        </p:nvSpPr>
        <p:spPr>
          <a:xfrm>
            <a:off x="310929" y="3095256"/>
            <a:ext cx="488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/>
              <a:t>Individual risks will have named owners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/>
              <a:t>All active teams </a:t>
            </a:r>
            <a:r>
              <a:rPr lang="en-GB" sz="900"/>
              <a:t>should be aware of the risks and mitigation strategies, and report new risks to the PM</a:t>
            </a:r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CEDA089-FA30-4028-B56A-13CB5327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520" y="3216386"/>
            <a:ext cx="2004684" cy="14275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6AD12F-DDF3-4839-87F6-3FE1875D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73" y="1677029"/>
            <a:ext cx="3835931" cy="14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860FEC3-245D-4D2C-AC3D-96E9078A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40" y="2694461"/>
            <a:ext cx="1382892" cy="9219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E64109F-4783-4564-9859-48DDDF15A3B4}"/>
              </a:ext>
            </a:extLst>
          </p:cNvPr>
          <p:cNvSpPr txBox="1">
            <a:spLocks/>
          </p:cNvSpPr>
          <p:nvPr/>
        </p:nvSpPr>
        <p:spPr>
          <a:xfrm>
            <a:off x="1816010" y="365936"/>
            <a:ext cx="6010742" cy="4725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b="0">
                <a:latin typeface="+mj-lt"/>
              </a:rPr>
              <a:t>Communication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C3487-06A5-4B60-8418-1D672618CE81}"/>
              </a:ext>
            </a:extLst>
          </p:cNvPr>
          <p:cNvSpPr txBox="1"/>
          <p:nvPr/>
        </p:nvSpPr>
        <p:spPr>
          <a:xfrm>
            <a:off x="319862" y="1450370"/>
            <a:ext cx="439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Microsoft Teams will bring visibility to all stakeholders</a:t>
            </a:r>
            <a:endParaRPr 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6D2D1-779F-4B8A-8AC5-1E17EA18BB28}"/>
              </a:ext>
            </a:extLst>
          </p:cNvPr>
          <p:cNvSpPr txBox="1"/>
          <p:nvPr/>
        </p:nvSpPr>
        <p:spPr>
          <a:xfrm>
            <a:off x="319863" y="1975381"/>
            <a:ext cx="4817918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900" b="1"/>
              <a:t>Stand-ups </a:t>
            </a:r>
            <a:r>
              <a:rPr lang="en-GB" sz="900"/>
              <a:t>for active team.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900" b="1"/>
              <a:t>Sprint/Timebox Review Record </a:t>
            </a:r>
            <a:r>
              <a:rPr lang="en-GB" sz="900"/>
              <a:t>after each timebox/sprint.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900" b="1"/>
              <a:t>Project Review Report </a:t>
            </a:r>
            <a:r>
              <a:rPr lang="en-GB" sz="900"/>
              <a:t>after each increment.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900" b="1"/>
              <a:t>Steering Committee </a:t>
            </a:r>
            <a:r>
              <a:rPr lang="en-GB" sz="900"/>
              <a:t>monthly status updates.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17A6E8-7855-4965-AFF9-6C5A554D7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47" y="2465289"/>
            <a:ext cx="921850" cy="30728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072F54-9501-46B1-BF3F-097D61E1F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63" y="2062878"/>
            <a:ext cx="1693629" cy="30728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190BE-FF3C-41AE-9550-9AF94154F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047" y="3598438"/>
            <a:ext cx="645879" cy="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E3742B9-7C0C-6547-9782-0DF2586F431A}"/>
              </a:ext>
            </a:extLst>
          </p:cNvPr>
          <p:cNvSpPr>
            <a:spLocks noGrp="1"/>
          </p:cNvSpPr>
          <p:nvPr/>
        </p:nvSpPr>
        <p:spPr>
          <a:xfrm>
            <a:off x="1882997" y="376365"/>
            <a:ext cx="4076589" cy="47255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Project progress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8FC8EAC5-7697-C842-B326-3186E7CA34A1}"/>
              </a:ext>
            </a:extLst>
          </p:cNvPr>
          <p:cNvSpPr txBox="1">
            <a:spLocks/>
          </p:cNvSpPr>
          <p:nvPr/>
        </p:nvSpPr>
        <p:spPr>
          <a:xfrm>
            <a:off x="2532779" y="3129435"/>
            <a:ext cx="1736760" cy="163770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Key acheivements / milestones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NEW: 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39BB9A14-9781-D740-AC5B-0EF54AD1CA52}"/>
              </a:ext>
            </a:extLst>
          </p:cNvPr>
          <p:cNvSpPr txBox="1">
            <a:spLocks/>
          </p:cNvSpPr>
          <p:nvPr/>
        </p:nvSpPr>
        <p:spPr>
          <a:xfrm>
            <a:off x="4578980" y="3129436"/>
            <a:ext cx="1736761" cy="16377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Key acheivements / milestones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90E7752-75CF-D84D-8173-E04798FC5295}"/>
              </a:ext>
            </a:extLst>
          </p:cNvPr>
          <p:cNvSpPr txBox="1">
            <a:spLocks/>
          </p:cNvSpPr>
          <p:nvPr/>
        </p:nvSpPr>
        <p:spPr>
          <a:xfrm>
            <a:off x="6625182" y="3129436"/>
            <a:ext cx="1736761" cy="163770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Key acheivements / milestones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200">
              <a:solidFill>
                <a:schemeClr val="tx2">
                  <a:lumMod val="50000"/>
                  <a:lumOff val="50000"/>
                </a:schemeClr>
              </a:solidFill>
              <a:latin typeface="Colart Standard Light" pitchFamily="50" charset="0"/>
              <a:cs typeface="Arial" panose="020B0604020202020204" pitchFamily="34" charset="0"/>
            </a:endParaRPr>
          </a:p>
        </p:txBody>
      </p:sp>
      <p:sp>
        <p:nvSpPr>
          <p:cNvPr id="8" name="Chevron">
            <a:extLst>
              <a:ext uri="{FF2B5EF4-FFF2-40B4-BE49-F238E27FC236}">
                <a16:creationId xmlns:a16="http://schemas.microsoft.com/office/drawing/2014/main" id="{9063B00A-D229-324A-A9CC-68EEB1F40F18}"/>
              </a:ext>
            </a:extLst>
          </p:cNvPr>
          <p:cNvSpPr/>
          <p:nvPr/>
        </p:nvSpPr>
        <p:spPr>
          <a:xfrm>
            <a:off x="423141" y="2246143"/>
            <a:ext cx="2293053" cy="813834"/>
          </a:xfrm>
          <a:prstGeom prst="chevron">
            <a:avLst>
              <a:gd name="adj" fmla="val 43620"/>
            </a:avLst>
          </a:prstGeom>
          <a:solidFill>
            <a:schemeClr val="accent1">
              <a:lumMod val="50000"/>
            </a:schemeClr>
          </a:solidFill>
          <a:ln w="25400"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9" name="Chevron">
            <a:extLst>
              <a:ext uri="{FF2B5EF4-FFF2-40B4-BE49-F238E27FC236}">
                <a16:creationId xmlns:a16="http://schemas.microsoft.com/office/drawing/2014/main" id="{8B7D754F-8CAD-B54B-BD99-EDF66B25194C}"/>
              </a:ext>
            </a:extLst>
          </p:cNvPr>
          <p:cNvSpPr/>
          <p:nvPr/>
        </p:nvSpPr>
        <p:spPr>
          <a:xfrm>
            <a:off x="2430677" y="2246143"/>
            <a:ext cx="2293053" cy="813834"/>
          </a:xfrm>
          <a:prstGeom prst="chevron">
            <a:avLst>
              <a:gd name="adj" fmla="val 43620"/>
            </a:avLst>
          </a:prstGeom>
          <a:solidFill>
            <a:schemeClr val="accent1">
              <a:lumMod val="75000"/>
            </a:schemeClr>
          </a:solidFill>
          <a:ln w="25400"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0" name="Chevron">
            <a:extLst>
              <a:ext uri="{FF2B5EF4-FFF2-40B4-BE49-F238E27FC236}">
                <a16:creationId xmlns:a16="http://schemas.microsoft.com/office/drawing/2014/main" id="{6A2FB0B0-21A9-2B47-BB7D-A3D770E2FFBE}"/>
              </a:ext>
            </a:extLst>
          </p:cNvPr>
          <p:cNvSpPr/>
          <p:nvPr/>
        </p:nvSpPr>
        <p:spPr>
          <a:xfrm>
            <a:off x="4445813" y="2246143"/>
            <a:ext cx="2293053" cy="813834"/>
          </a:xfrm>
          <a:prstGeom prst="chevron">
            <a:avLst>
              <a:gd name="adj" fmla="val 43620"/>
            </a:avLst>
          </a:prstGeom>
          <a:solidFill>
            <a:schemeClr val="accent1">
              <a:lumMod val="60000"/>
              <a:lumOff val="40000"/>
            </a:schemeClr>
          </a:solidFill>
          <a:ln w="25400"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1" name="Chevron">
            <a:extLst>
              <a:ext uri="{FF2B5EF4-FFF2-40B4-BE49-F238E27FC236}">
                <a16:creationId xmlns:a16="http://schemas.microsoft.com/office/drawing/2014/main" id="{BE7423CF-C52B-494E-8C2B-7EE3D09F1281}"/>
              </a:ext>
            </a:extLst>
          </p:cNvPr>
          <p:cNvSpPr/>
          <p:nvPr/>
        </p:nvSpPr>
        <p:spPr>
          <a:xfrm>
            <a:off x="6448588" y="2246143"/>
            <a:ext cx="2293053" cy="813834"/>
          </a:xfrm>
          <a:prstGeom prst="chevron">
            <a:avLst>
              <a:gd name="adj" fmla="val 43620"/>
            </a:avLst>
          </a:prstGeom>
          <a:solidFill>
            <a:schemeClr val="accent1">
              <a:lumMod val="40000"/>
              <a:lumOff val="60000"/>
            </a:schemeClr>
          </a:solidFill>
          <a:ln w="25400"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Montserrat"/>
              <a:cs typeface="Montserrat"/>
              <a:sym typeface="Helvetica"/>
            </a:endParaRPr>
          </a:p>
        </p:txBody>
      </p:sp>
      <p:sp>
        <p:nvSpPr>
          <p:cNvPr id="12" name="Target…">
            <a:extLst>
              <a:ext uri="{FF2B5EF4-FFF2-40B4-BE49-F238E27FC236}">
                <a16:creationId xmlns:a16="http://schemas.microsoft.com/office/drawing/2014/main" id="{A4C3E579-2BC3-854A-897D-1E3937204917}"/>
              </a:ext>
            </a:extLst>
          </p:cNvPr>
          <p:cNvSpPr/>
          <p:nvPr/>
        </p:nvSpPr>
        <p:spPr>
          <a:xfrm>
            <a:off x="2993249" y="2354029"/>
            <a:ext cx="1235280" cy="58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3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600" b="1">
                <a:solidFill>
                  <a:srgbClr val="FFFFFF"/>
                </a:solidFill>
                <a:latin typeface="Colart Standard" pitchFamily="50" charset="0"/>
                <a:ea typeface="Montserrat"/>
                <a:cs typeface="Arial"/>
                <a:sym typeface="Helvetica"/>
              </a:rPr>
              <a:t>Phase / Increment name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Montserrat"/>
              <a:cs typeface="Arial"/>
              <a:sym typeface="Helvetica"/>
            </a:endParaRPr>
          </a:p>
        </p:txBody>
      </p:sp>
      <p:sp>
        <p:nvSpPr>
          <p:cNvPr id="13" name="Target…">
            <a:extLst>
              <a:ext uri="{FF2B5EF4-FFF2-40B4-BE49-F238E27FC236}">
                <a16:creationId xmlns:a16="http://schemas.microsoft.com/office/drawing/2014/main" id="{7286534C-EB8E-734F-B32F-440A45ED3763}"/>
              </a:ext>
            </a:extLst>
          </p:cNvPr>
          <p:cNvSpPr/>
          <p:nvPr/>
        </p:nvSpPr>
        <p:spPr>
          <a:xfrm>
            <a:off x="985713" y="2354029"/>
            <a:ext cx="1235280" cy="58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3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600" b="1">
                <a:solidFill>
                  <a:srgbClr val="FFFFFF"/>
                </a:solidFill>
                <a:latin typeface="Colart Standard" pitchFamily="50" charset="0"/>
                <a:ea typeface="Montserrat"/>
                <a:cs typeface="Arial"/>
                <a:sym typeface="Helvetica"/>
              </a:rPr>
              <a:t>Phase / Increment name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Montserrat"/>
              <a:cs typeface="Arial"/>
              <a:sym typeface="Helvetica"/>
            </a:endParaRPr>
          </a:p>
        </p:txBody>
      </p:sp>
      <p:sp>
        <p:nvSpPr>
          <p:cNvPr id="14" name="Target…">
            <a:extLst>
              <a:ext uri="{FF2B5EF4-FFF2-40B4-BE49-F238E27FC236}">
                <a16:creationId xmlns:a16="http://schemas.microsoft.com/office/drawing/2014/main" id="{A23E2FAD-9B1E-394B-91FF-181AB04BF25E}"/>
              </a:ext>
            </a:extLst>
          </p:cNvPr>
          <p:cNvSpPr/>
          <p:nvPr/>
        </p:nvSpPr>
        <p:spPr>
          <a:xfrm>
            <a:off x="5008384" y="2354029"/>
            <a:ext cx="1429845" cy="58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3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600" b="1">
                <a:solidFill>
                  <a:srgbClr val="FFFFFF"/>
                </a:solidFill>
                <a:latin typeface="Colart Standard" pitchFamily="50" charset="0"/>
                <a:ea typeface="Montserrat"/>
                <a:cs typeface="Arial"/>
                <a:sym typeface="Helvetica"/>
              </a:rPr>
              <a:t>Phase / Increment name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Montserrat"/>
              <a:cs typeface="Arial"/>
              <a:sym typeface="Helvetica"/>
            </a:endParaRPr>
          </a:p>
        </p:txBody>
      </p:sp>
      <p:sp>
        <p:nvSpPr>
          <p:cNvPr id="15" name="Target…">
            <a:extLst>
              <a:ext uri="{FF2B5EF4-FFF2-40B4-BE49-F238E27FC236}">
                <a16:creationId xmlns:a16="http://schemas.microsoft.com/office/drawing/2014/main" id="{EA9AF1DA-6AF0-5E4E-A7F0-43DF02457D1B}"/>
              </a:ext>
            </a:extLst>
          </p:cNvPr>
          <p:cNvSpPr/>
          <p:nvPr/>
        </p:nvSpPr>
        <p:spPr>
          <a:xfrm>
            <a:off x="7011160" y="2354029"/>
            <a:ext cx="1452564" cy="58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3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600" b="1">
                <a:solidFill>
                  <a:srgbClr val="FFFFFF"/>
                </a:solidFill>
                <a:latin typeface="Colart Standard" pitchFamily="50" charset="0"/>
                <a:ea typeface="Montserrat"/>
                <a:cs typeface="Arial"/>
                <a:sym typeface="Helvetica"/>
              </a:rPr>
              <a:t>Phase / Increment name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Montserrat"/>
              <a:cs typeface="Arial"/>
              <a:sym typeface="Helvetica"/>
            </a:endParaRPr>
          </a:p>
        </p:txBody>
      </p:sp>
      <p:sp>
        <p:nvSpPr>
          <p:cNvPr id="18" name="Line 1">
            <a:extLst>
              <a:ext uri="{FF2B5EF4-FFF2-40B4-BE49-F238E27FC236}">
                <a16:creationId xmlns:a16="http://schemas.microsoft.com/office/drawing/2014/main" id="{4EA5962A-0D0B-4E9B-A121-32EBBB60B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4576" y="1868350"/>
            <a:ext cx="0" cy="329301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AB25C782-A306-42C8-AAB4-46097CB1CE80}"/>
              </a:ext>
            </a:extLst>
          </p:cNvPr>
          <p:cNvGrpSpPr>
            <a:grpSpLocks/>
          </p:cNvGrpSpPr>
          <p:nvPr/>
        </p:nvGrpSpPr>
        <p:grpSpPr bwMode="auto">
          <a:xfrm>
            <a:off x="2058809" y="1324566"/>
            <a:ext cx="749932" cy="510624"/>
            <a:chOff x="0" y="0"/>
            <a:chExt cx="1936" cy="134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6A166E3B-68B9-43BF-B0AF-63C573C5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02DDEC0F-D6CE-4490-856D-5B4DFADCB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  <a:grpFill/>
          </p:grpSpPr>
          <p:sp>
            <p:nvSpPr>
              <p:cNvPr id="22" name="AutoShape 10">
                <a:extLst>
                  <a:ext uri="{FF2B5EF4-FFF2-40B4-BE49-F238E27FC236}">
                    <a16:creationId xmlns:a16="http://schemas.microsoft.com/office/drawing/2014/main" id="{8B24F109-DC45-4B4D-BB89-9C7E1C8B3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5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3" name="AutoShape 11">
                <a:extLst>
                  <a:ext uri="{FF2B5EF4-FFF2-40B4-BE49-F238E27FC236}">
                    <a16:creationId xmlns:a16="http://schemas.microsoft.com/office/drawing/2014/main" id="{92095216-4C7F-4BA6-8297-7E45921414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4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 12">
            <a:extLst>
              <a:ext uri="{FF2B5EF4-FFF2-40B4-BE49-F238E27FC236}">
                <a16:creationId xmlns:a16="http://schemas.microsoft.com/office/drawing/2014/main" id="{187EA151-1DA2-4713-990A-2DA48CC19E48}"/>
              </a:ext>
            </a:extLst>
          </p:cNvPr>
          <p:cNvSpPr>
            <a:spLocks/>
          </p:cNvSpPr>
          <p:nvPr/>
        </p:nvSpPr>
        <p:spPr bwMode="auto">
          <a:xfrm>
            <a:off x="2098565" y="1367548"/>
            <a:ext cx="679529" cy="3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FFFEFE"/>
                </a:solidFill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Date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Colart Standard" pitchFamily="50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sp>
        <p:nvSpPr>
          <p:cNvPr id="39" name="Line 1">
            <a:extLst>
              <a:ext uri="{FF2B5EF4-FFF2-40B4-BE49-F238E27FC236}">
                <a16:creationId xmlns:a16="http://schemas.microsoft.com/office/drawing/2014/main" id="{FC96A95B-F665-41E6-B80E-4EB536ECC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7046" y="1871897"/>
            <a:ext cx="0" cy="329301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D84EDA15-1836-43D8-8D4E-211E565102A2}"/>
              </a:ext>
            </a:extLst>
          </p:cNvPr>
          <p:cNvGrpSpPr>
            <a:grpSpLocks/>
          </p:cNvGrpSpPr>
          <p:nvPr/>
        </p:nvGrpSpPr>
        <p:grpSpPr bwMode="auto">
          <a:xfrm>
            <a:off x="4061279" y="1328113"/>
            <a:ext cx="749932" cy="510624"/>
            <a:chOff x="0" y="0"/>
            <a:chExt cx="1936" cy="1341"/>
          </a:xfrm>
          <a:solidFill>
            <a:schemeClr val="accent2"/>
          </a:solidFill>
        </p:grpSpPr>
        <p:sp>
          <p:nvSpPr>
            <p:cNvPr id="41" name="AutoShape 8">
              <a:extLst>
                <a:ext uri="{FF2B5EF4-FFF2-40B4-BE49-F238E27FC236}">
                  <a16:creationId xmlns:a16="http://schemas.microsoft.com/office/drawing/2014/main" id="{80CC9F6E-6CC7-4C3F-AE25-17BC42CD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42" name="Group 9">
              <a:extLst>
                <a:ext uri="{FF2B5EF4-FFF2-40B4-BE49-F238E27FC236}">
                  <a16:creationId xmlns:a16="http://schemas.microsoft.com/office/drawing/2014/main" id="{E1378B08-99E1-4922-A427-65D4C9F36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  <a:grpFill/>
          </p:grpSpPr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1DE57532-504E-48DA-91A5-AF3F7C7D6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5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4" name="AutoShape 11">
                <a:extLst>
                  <a:ext uri="{FF2B5EF4-FFF2-40B4-BE49-F238E27FC236}">
                    <a16:creationId xmlns:a16="http://schemas.microsoft.com/office/drawing/2014/main" id="{3F6EB0A5-2F70-4030-968C-1AB14EDF23D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4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Rectangle 12">
            <a:extLst>
              <a:ext uri="{FF2B5EF4-FFF2-40B4-BE49-F238E27FC236}">
                <a16:creationId xmlns:a16="http://schemas.microsoft.com/office/drawing/2014/main" id="{E41D138D-DD98-45D0-8A20-C07DFD57B9B0}"/>
              </a:ext>
            </a:extLst>
          </p:cNvPr>
          <p:cNvSpPr>
            <a:spLocks/>
          </p:cNvSpPr>
          <p:nvPr/>
        </p:nvSpPr>
        <p:spPr bwMode="auto">
          <a:xfrm>
            <a:off x="4046517" y="1371095"/>
            <a:ext cx="749932" cy="3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Date</a:t>
            </a:r>
          </a:p>
        </p:txBody>
      </p:sp>
      <p:sp>
        <p:nvSpPr>
          <p:cNvPr id="46" name="Line 1">
            <a:extLst>
              <a:ext uri="{FF2B5EF4-FFF2-40B4-BE49-F238E27FC236}">
                <a16:creationId xmlns:a16="http://schemas.microsoft.com/office/drawing/2014/main" id="{E61E101D-9BFB-4E37-9BD1-6836F8960D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055" y="1886072"/>
            <a:ext cx="0" cy="329301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47" name="Group 7">
            <a:extLst>
              <a:ext uri="{FF2B5EF4-FFF2-40B4-BE49-F238E27FC236}">
                <a16:creationId xmlns:a16="http://schemas.microsoft.com/office/drawing/2014/main" id="{2D6E1138-8FF3-4AFA-BE06-B3B0E001D4E5}"/>
              </a:ext>
            </a:extLst>
          </p:cNvPr>
          <p:cNvGrpSpPr>
            <a:grpSpLocks/>
          </p:cNvGrpSpPr>
          <p:nvPr/>
        </p:nvGrpSpPr>
        <p:grpSpPr bwMode="auto">
          <a:xfrm>
            <a:off x="6067288" y="1342288"/>
            <a:ext cx="749932" cy="510624"/>
            <a:chOff x="0" y="0"/>
            <a:chExt cx="1936" cy="1341"/>
          </a:xfrm>
          <a:solidFill>
            <a:schemeClr val="accent2"/>
          </a:solidFill>
        </p:grpSpPr>
        <p:sp>
          <p:nvSpPr>
            <p:cNvPr id="48" name="AutoShape 8">
              <a:extLst>
                <a:ext uri="{FF2B5EF4-FFF2-40B4-BE49-F238E27FC236}">
                  <a16:creationId xmlns:a16="http://schemas.microsoft.com/office/drawing/2014/main" id="{41209D33-E7EF-4785-B1F6-D5E65BFCF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91C05349-048C-48CB-ABA3-5F28158C9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  <a:grpFill/>
          </p:grpSpPr>
          <p:sp>
            <p:nvSpPr>
              <p:cNvPr id="50" name="AutoShape 10">
                <a:extLst>
                  <a:ext uri="{FF2B5EF4-FFF2-40B4-BE49-F238E27FC236}">
                    <a16:creationId xmlns:a16="http://schemas.microsoft.com/office/drawing/2014/main" id="{ECAD4FEB-A2DF-4CAD-93FD-DAB42068A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5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1" name="AutoShape 11">
                <a:extLst>
                  <a:ext uri="{FF2B5EF4-FFF2-40B4-BE49-F238E27FC236}">
                    <a16:creationId xmlns:a16="http://schemas.microsoft.com/office/drawing/2014/main" id="{33C0901F-598B-487F-9DF6-1C3F3029E46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4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Rectangle 12">
            <a:extLst>
              <a:ext uri="{FF2B5EF4-FFF2-40B4-BE49-F238E27FC236}">
                <a16:creationId xmlns:a16="http://schemas.microsoft.com/office/drawing/2014/main" id="{EE9B3E53-C803-4693-BC35-E996078376D9}"/>
              </a:ext>
            </a:extLst>
          </p:cNvPr>
          <p:cNvSpPr>
            <a:spLocks/>
          </p:cNvSpPr>
          <p:nvPr/>
        </p:nvSpPr>
        <p:spPr bwMode="auto">
          <a:xfrm>
            <a:off x="6092282" y="1385270"/>
            <a:ext cx="705060" cy="3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FFFEFE"/>
                </a:solidFill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Date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Colart Standard" pitchFamily="50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sp>
        <p:nvSpPr>
          <p:cNvPr id="35" name="Line 1">
            <a:extLst>
              <a:ext uri="{FF2B5EF4-FFF2-40B4-BE49-F238E27FC236}">
                <a16:creationId xmlns:a16="http://schemas.microsoft.com/office/drawing/2014/main" id="{91FD427D-9523-44C3-96CB-D44FFDA06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7354" y="1885691"/>
            <a:ext cx="0" cy="329301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36" name="Group 7">
            <a:extLst>
              <a:ext uri="{FF2B5EF4-FFF2-40B4-BE49-F238E27FC236}">
                <a16:creationId xmlns:a16="http://schemas.microsoft.com/office/drawing/2014/main" id="{ABB84805-85AC-4031-8F7D-73D42537EF52}"/>
              </a:ext>
            </a:extLst>
          </p:cNvPr>
          <p:cNvGrpSpPr>
            <a:grpSpLocks/>
          </p:cNvGrpSpPr>
          <p:nvPr/>
        </p:nvGrpSpPr>
        <p:grpSpPr bwMode="auto">
          <a:xfrm>
            <a:off x="8011587" y="1341907"/>
            <a:ext cx="749932" cy="510624"/>
            <a:chOff x="0" y="0"/>
            <a:chExt cx="1936" cy="1341"/>
          </a:xfrm>
          <a:solidFill>
            <a:schemeClr val="accent2"/>
          </a:solidFill>
        </p:grpSpPr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id="{3E85C0C6-0214-4B6B-90EA-7DDF0019A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01903E1D-3245-4FC7-BF48-E7F62DF57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  <a:grpFill/>
          </p:grpSpPr>
          <p:sp>
            <p:nvSpPr>
              <p:cNvPr id="53" name="AutoShape 10">
                <a:extLst>
                  <a:ext uri="{FF2B5EF4-FFF2-40B4-BE49-F238E27FC236}">
                    <a16:creationId xmlns:a16="http://schemas.microsoft.com/office/drawing/2014/main" id="{71CA55B7-31AE-4A3A-AE68-59C9378FD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5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4" name="AutoShape 11">
                <a:extLst>
                  <a:ext uri="{FF2B5EF4-FFF2-40B4-BE49-F238E27FC236}">
                    <a16:creationId xmlns:a16="http://schemas.microsoft.com/office/drawing/2014/main" id="{E7C162BF-3E6F-4895-AE05-53BBE79CF90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4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Rectangle 12">
            <a:extLst>
              <a:ext uri="{FF2B5EF4-FFF2-40B4-BE49-F238E27FC236}">
                <a16:creationId xmlns:a16="http://schemas.microsoft.com/office/drawing/2014/main" id="{87DFB538-5C1B-4EDF-A02F-4C90CE27E752}"/>
              </a:ext>
            </a:extLst>
          </p:cNvPr>
          <p:cNvSpPr>
            <a:spLocks/>
          </p:cNvSpPr>
          <p:nvPr/>
        </p:nvSpPr>
        <p:spPr bwMode="auto">
          <a:xfrm>
            <a:off x="8011005" y="1384889"/>
            <a:ext cx="749932" cy="3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FFFEFE"/>
                </a:solidFill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Date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Colart Standard" pitchFamily="50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pic>
        <p:nvPicPr>
          <p:cNvPr id="4" name="Picture 3" descr="A yellow face with a sad face&#10;&#10;Description automatically generated">
            <a:extLst>
              <a:ext uri="{FF2B5EF4-FFF2-40B4-BE49-F238E27FC236}">
                <a16:creationId xmlns:a16="http://schemas.microsoft.com/office/drawing/2014/main" id="{F6D9A0BC-5F41-651E-78DC-79FE929E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71" y="463737"/>
            <a:ext cx="440344" cy="440344"/>
          </a:xfrm>
          <a:prstGeom prst="rect">
            <a:avLst/>
          </a:prstGeom>
        </p:spPr>
      </p:pic>
      <p:pic>
        <p:nvPicPr>
          <p:cNvPr id="26" name="Picture 25" descr="A yellow smiley face with black background&#10;&#10;Description automatically generated">
            <a:extLst>
              <a:ext uri="{FF2B5EF4-FFF2-40B4-BE49-F238E27FC236}">
                <a16:creationId xmlns:a16="http://schemas.microsoft.com/office/drawing/2014/main" id="{BC405851-7206-056E-1397-26C39FDD8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32" y="445682"/>
            <a:ext cx="449774" cy="449774"/>
          </a:xfrm>
          <a:prstGeom prst="rect">
            <a:avLst/>
          </a:prstGeom>
        </p:spPr>
      </p:pic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7A954653-38E5-5B37-4BD5-EB8769DD01AF}"/>
              </a:ext>
            </a:extLst>
          </p:cNvPr>
          <p:cNvSpPr txBox="1">
            <a:spLocks/>
          </p:cNvSpPr>
          <p:nvPr/>
        </p:nvSpPr>
        <p:spPr>
          <a:xfrm>
            <a:off x="6895197" y="533196"/>
            <a:ext cx="1736760" cy="449774"/>
          </a:xfrm>
          <a:prstGeom prst="rect">
            <a:avLst/>
          </a:prstGeom>
          <a:ln w="28575"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Team morale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ontent Placeholder 19">
            <a:extLst>
              <a:ext uri="{FF2B5EF4-FFF2-40B4-BE49-F238E27FC236}">
                <a16:creationId xmlns:a16="http://schemas.microsoft.com/office/drawing/2014/main" id="{ABE89CA7-50A4-F39B-4EF8-8BB081432ADC}"/>
              </a:ext>
            </a:extLst>
          </p:cNvPr>
          <p:cNvSpPr txBox="1">
            <a:spLocks/>
          </p:cNvSpPr>
          <p:nvPr/>
        </p:nvSpPr>
        <p:spPr>
          <a:xfrm>
            <a:off x="484233" y="3129434"/>
            <a:ext cx="1736760" cy="163770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Key acheivements / milestones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Acheivement/milestone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103A40-194E-6E05-0E16-D5C3999D11DE}"/>
              </a:ext>
            </a:extLst>
          </p:cNvPr>
          <p:cNvGrpSpPr/>
          <p:nvPr/>
        </p:nvGrpSpPr>
        <p:grpSpPr>
          <a:xfrm>
            <a:off x="2821080" y="948241"/>
            <a:ext cx="749932" cy="2111736"/>
            <a:chOff x="2624183" y="1162352"/>
            <a:chExt cx="749932" cy="19323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3BD094C-AAAB-7B9B-4731-02390E8DE802}"/>
                </a:ext>
              </a:extLst>
            </p:cNvPr>
            <p:cNvGrpSpPr/>
            <p:nvPr/>
          </p:nvGrpSpPr>
          <p:grpSpPr>
            <a:xfrm>
              <a:off x="2624183" y="1162352"/>
              <a:ext cx="749932" cy="1932354"/>
              <a:chOff x="2612575" y="1162352"/>
              <a:chExt cx="749932" cy="1932354"/>
            </a:xfrm>
          </p:grpSpPr>
          <p:sp>
            <p:nvSpPr>
              <p:cNvPr id="29" name="Line 1">
                <a:extLst>
                  <a:ext uri="{FF2B5EF4-FFF2-40B4-BE49-F238E27FC236}">
                    <a16:creationId xmlns:a16="http://schemas.microsoft.com/office/drawing/2014/main" id="{EE0F8C9D-5A38-AAE5-77BE-F741BA50E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9293" y="1716166"/>
                <a:ext cx="1963" cy="13785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30" name="Group 7">
                <a:extLst>
                  <a:ext uri="{FF2B5EF4-FFF2-40B4-BE49-F238E27FC236}">
                    <a16:creationId xmlns:a16="http://schemas.microsoft.com/office/drawing/2014/main" id="{0F038167-D944-C515-B5C8-F323DDF13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2575" y="1162352"/>
                <a:ext cx="749932" cy="510624"/>
                <a:chOff x="0" y="0"/>
                <a:chExt cx="1936" cy="1341"/>
              </a:xfrm>
              <a:solidFill>
                <a:schemeClr val="tx2"/>
              </a:solidFill>
            </p:grpSpPr>
            <p:sp>
              <p:nvSpPr>
                <p:cNvPr id="31" name="AutoShape 8">
                  <a:extLst>
                    <a:ext uri="{FF2B5EF4-FFF2-40B4-BE49-F238E27FC236}">
                      <a16:creationId xmlns:a16="http://schemas.microsoft.com/office/drawing/2014/main" id="{504D9DE8-668B-FDC1-EB66-57306533D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936" cy="1160"/>
                </a:xfrm>
                <a:prstGeom prst="roundRect">
                  <a:avLst>
                    <a:gd name="adj" fmla="val 21375"/>
                  </a:avLst>
                </a:prstGeom>
                <a:grpFill/>
                <a:ln w="1905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" name="Group 9">
                  <a:extLst>
                    <a:ext uri="{FF2B5EF4-FFF2-40B4-BE49-F238E27FC236}">
                      <a16:creationId xmlns:a16="http://schemas.microsoft.com/office/drawing/2014/main" id="{AE642B75-00E6-2C02-E5E7-8857945DF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3" y="1076"/>
                  <a:ext cx="530" cy="265"/>
                  <a:chOff x="0" y="0"/>
                  <a:chExt cx="530" cy="265"/>
                </a:xfrm>
                <a:grpFill/>
              </p:grpSpPr>
              <p:sp>
                <p:nvSpPr>
                  <p:cNvPr id="33" name="AutoShape 10">
                    <a:extLst>
                      <a:ext uri="{FF2B5EF4-FFF2-40B4-BE49-F238E27FC236}">
                        <a16:creationId xmlns:a16="http://schemas.microsoft.com/office/drawing/2014/main" id="{B528ECB4-3F1F-CC11-75B2-DBAB9BB3EE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68" cy="265"/>
                  </a:xfrm>
                  <a:custGeom>
                    <a:avLst/>
                    <a:gdLst>
                      <a:gd name="T0" fmla="*/ 3 w 21600"/>
                      <a:gd name="T1" fmla="*/ 79 h 21600"/>
                      <a:gd name="T2" fmla="*/ 196 w 21600"/>
                      <a:gd name="T3" fmla="*/ 137 h 21600"/>
                      <a:gd name="T4" fmla="*/ 267 w 21600"/>
                      <a:gd name="T5" fmla="*/ 265 h 21600"/>
                      <a:gd name="T6" fmla="*/ 268 w 21600"/>
                      <a:gd name="T7" fmla="*/ 0 h 21600"/>
                      <a:gd name="T8" fmla="*/ 0 w 21600"/>
                      <a:gd name="T9" fmla="*/ 0 h 21600"/>
                      <a:gd name="T10" fmla="*/ 3 w 21600"/>
                      <a:gd name="T11" fmla="*/ 79 h 21600"/>
                      <a:gd name="T12" fmla="*/ 3 w 21600"/>
                      <a:gd name="T13" fmla="*/ 79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267" y="6452"/>
                        </a:moveTo>
                        <a:cubicBezTo>
                          <a:pt x="267" y="6452"/>
                          <a:pt x="12019" y="6732"/>
                          <a:pt x="15769" y="11183"/>
                        </a:cubicBezTo>
                        <a:cubicBezTo>
                          <a:pt x="19820" y="15994"/>
                          <a:pt x="21543" y="21600"/>
                          <a:pt x="21543" y="21600"/>
                        </a:cubicBez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267" y="6452"/>
                        </a:lnTo>
                        <a:close/>
                        <a:moveTo>
                          <a:pt x="267" y="6452"/>
                        </a:moveTo>
                      </a:path>
                    </a:pathLst>
                  </a:custGeom>
                  <a:grpFill/>
                  <a:ln w="1905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AutoShape 11">
                    <a:extLst>
                      <a:ext uri="{FF2B5EF4-FFF2-40B4-BE49-F238E27FC236}">
                        <a16:creationId xmlns:a16="http://schemas.microsoft.com/office/drawing/2014/main" id="{1ED67681-7EDC-3010-EC3C-4720BD734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62" y="0"/>
                    <a:ext cx="268" cy="264"/>
                  </a:xfrm>
                  <a:custGeom>
                    <a:avLst/>
                    <a:gdLst>
                      <a:gd name="T0" fmla="*/ 3 w 21600"/>
                      <a:gd name="T1" fmla="*/ 79 h 21600"/>
                      <a:gd name="T2" fmla="*/ 196 w 21600"/>
                      <a:gd name="T3" fmla="*/ 137 h 21600"/>
                      <a:gd name="T4" fmla="*/ 267 w 21600"/>
                      <a:gd name="T5" fmla="*/ 264 h 21600"/>
                      <a:gd name="T6" fmla="*/ 268 w 21600"/>
                      <a:gd name="T7" fmla="*/ 0 h 21600"/>
                      <a:gd name="T8" fmla="*/ 0 w 21600"/>
                      <a:gd name="T9" fmla="*/ 0 h 21600"/>
                      <a:gd name="T10" fmla="*/ 3 w 21600"/>
                      <a:gd name="T11" fmla="*/ 79 h 21600"/>
                      <a:gd name="T12" fmla="*/ 3 w 21600"/>
                      <a:gd name="T13" fmla="*/ 79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267" y="6452"/>
                        </a:moveTo>
                        <a:cubicBezTo>
                          <a:pt x="267" y="6452"/>
                          <a:pt x="12019" y="6732"/>
                          <a:pt x="15769" y="11183"/>
                        </a:cubicBezTo>
                        <a:cubicBezTo>
                          <a:pt x="19820" y="15994"/>
                          <a:pt x="21543" y="21600"/>
                          <a:pt x="21543" y="21600"/>
                        </a:cubicBez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267" y="6452"/>
                        </a:lnTo>
                        <a:close/>
                        <a:moveTo>
                          <a:pt x="267" y="6452"/>
                        </a:moveTo>
                      </a:path>
                    </a:pathLst>
                  </a:custGeom>
                  <a:grpFill/>
                  <a:ln w="1905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98D9645F-5706-FD32-941C-9A07567B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569" y="1205334"/>
              <a:ext cx="705060" cy="36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EFE"/>
                  </a:solidFill>
                  <a:latin typeface="Colart Standard" pitchFamily="50" charset="0"/>
                  <a:ea typeface="ＭＳ Ｐゴシック" charset="0"/>
                  <a:cs typeface="ＭＳ Ｐゴシック" charset="0"/>
                  <a:sym typeface="Bebas Neue" charset="0"/>
                </a:rPr>
                <a:t>We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" pitchFamily="50" charset="0"/>
                  <a:ea typeface="ＭＳ Ｐゴシック" charset="0"/>
                  <a:cs typeface="ＭＳ Ｐゴシック" charset="0"/>
                  <a:sym typeface="Bebas Neue" charset="0"/>
                </a:rPr>
                <a:t> are here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915BB1-DEE4-6188-975C-34CFAC4C947F}"/>
              </a:ext>
            </a:extLst>
          </p:cNvPr>
          <p:cNvSpPr txBox="1"/>
          <p:nvPr/>
        </p:nvSpPr>
        <p:spPr>
          <a:xfrm>
            <a:off x="6140496" y="27365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>
                <a:highlight>
                  <a:srgbClr val="FFFF00"/>
                </a:highlight>
              </a:rPr>
              <a:t>Gant chart</a:t>
            </a:r>
          </a:p>
        </p:txBody>
      </p:sp>
    </p:spTree>
    <p:extLst>
      <p:ext uri="{BB962C8B-B14F-4D97-AF65-F5344CB8AC3E}">
        <p14:creationId xmlns:p14="http://schemas.microsoft.com/office/powerpoint/2010/main" val="16997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C4D7-B50D-398F-E08D-56CC2662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83E71-7097-DE3A-ED58-DD392AB1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EE6C0CE-0615-C6D0-A058-D3532B102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8C896788-4797-CC55-0F2F-78832EAEC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DB92F-C680-1E42-251C-9B616293EBE9}"/>
              </a:ext>
            </a:extLst>
          </p:cNvPr>
          <p:cNvSpPr/>
          <p:nvPr/>
        </p:nvSpPr>
        <p:spPr>
          <a:xfrm>
            <a:off x="590111" y="154710"/>
            <a:ext cx="374427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Project Name: 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DA5A9F-51C4-82E1-696B-107E6EA29D2A}"/>
              </a:ext>
            </a:extLst>
          </p:cNvPr>
          <p:cNvSpPr/>
          <p:nvPr/>
        </p:nvSpPr>
        <p:spPr>
          <a:xfrm>
            <a:off x="6666432" y="161637"/>
            <a:ext cx="1506104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Reporting Period: </a:t>
            </a:r>
            <a:r>
              <a:rPr lang="en-GB" sz="1000" dirty="0">
                <a:solidFill>
                  <a:schemeClr val="tx1"/>
                </a:solidFill>
              </a:rPr>
              <a:t>month /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7483C-E569-A4BB-4FD8-2920E235E1D8}"/>
              </a:ext>
            </a:extLst>
          </p:cNvPr>
          <p:cNvSpPr/>
          <p:nvPr/>
        </p:nvSpPr>
        <p:spPr>
          <a:xfrm>
            <a:off x="5849659" y="1018535"/>
            <a:ext cx="2322877" cy="1011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Status Summary: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89382-C43E-9FE9-EB46-46B4B1E14DDE}"/>
              </a:ext>
            </a:extLst>
          </p:cNvPr>
          <p:cNvSpPr/>
          <p:nvPr/>
        </p:nvSpPr>
        <p:spPr>
          <a:xfrm>
            <a:off x="3210393" y="2180443"/>
            <a:ext cx="2382602" cy="112431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RAG Commentary: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2C7FAA-F83B-C8E2-79FB-A540452C9F9D}"/>
              </a:ext>
            </a:extLst>
          </p:cNvPr>
          <p:cNvSpPr/>
          <p:nvPr/>
        </p:nvSpPr>
        <p:spPr>
          <a:xfrm>
            <a:off x="5326006" y="1023611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FA2C6-AAF4-E8D9-C20D-88E85D3168A5}"/>
              </a:ext>
            </a:extLst>
          </p:cNvPr>
          <p:cNvSpPr/>
          <p:nvPr/>
        </p:nvSpPr>
        <p:spPr>
          <a:xfrm>
            <a:off x="5326005" y="1820171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7DCE6-5356-A16D-6A4E-9E22106DFF5A}"/>
              </a:ext>
            </a:extLst>
          </p:cNvPr>
          <p:cNvSpPr/>
          <p:nvPr/>
        </p:nvSpPr>
        <p:spPr>
          <a:xfrm>
            <a:off x="5326003" y="1291712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66145-0759-9953-E990-79AFD42791D2}"/>
              </a:ext>
            </a:extLst>
          </p:cNvPr>
          <p:cNvSpPr/>
          <p:nvPr/>
        </p:nvSpPr>
        <p:spPr>
          <a:xfrm>
            <a:off x="597301" y="1018535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Overall RAG status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4DD66-62EE-C44A-7E35-45C4B39B4107}"/>
              </a:ext>
            </a:extLst>
          </p:cNvPr>
          <p:cNvSpPr/>
          <p:nvPr/>
        </p:nvSpPr>
        <p:spPr>
          <a:xfrm>
            <a:off x="3221892" y="1023610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Scope/quality RAG status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1B8CAA-45FA-153E-EF41-963F67A50D22}"/>
              </a:ext>
            </a:extLst>
          </p:cNvPr>
          <p:cNvSpPr/>
          <p:nvPr/>
        </p:nvSpPr>
        <p:spPr>
          <a:xfrm>
            <a:off x="3221890" y="1820170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Plan RAG status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7041D8-6CAA-6172-E832-0FC0696276E1}"/>
              </a:ext>
            </a:extLst>
          </p:cNvPr>
          <p:cNvSpPr/>
          <p:nvPr/>
        </p:nvSpPr>
        <p:spPr>
          <a:xfrm>
            <a:off x="3221890" y="1559053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Cost RAG status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D8DED6-2879-9555-08EB-14AFECC97044}"/>
              </a:ext>
            </a:extLst>
          </p:cNvPr>
          <p:cNvSpPr/>
          <p:nvPr/>
        </p:nvSpPr>
        <p:spPr>
          <a:xfrm>
            <a:off x="3221890" y="1291712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Benefits RAG status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02DE81-5AB8-35EF-AA8B-78A0338F727B}"/>
              </a:ext>
            </a:extLst>
          </p:cNvPr>
          <p:cNvSpPr/>
          <p:nvPr/>
        </p:nvSpPr>
        <p:spPr>
          <a:xfrm>
            <a:off x="3217259" y="3449031"/>
            <a:ext cx="2382602" cy="11644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RAG Impact: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CA6D3-76FD-BE69-D1C8-EB9E7506950F}"/>
              </a:ext>
            </a:extLst>
          </p:cNvPr>
          <p:cNvSpPr/>
          <p:nvPr/>
        </p:nvSpPr>
        <p:spPr>
          <a:xfrm>
            <a:off x="586027" y="2174519"/>
            <a:ext cx="2360646" cy="112431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>
                <a:solidFill>
                  <a:schemeClr val="tx1"/>
                </a:solidFill>
              </a:rPr>
              <a:t>Return to Green Plan: </a:t>
            </a:r>
            <a:r>
              <a:rPr lang="en-GB" sz="1000">
                <a:solidFill>
                  <a:schemeClr val="tx1"/>
                </a:solidFill>
              </a:rPr>
              <a:t>ABCDEFG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95F3B6-022F-0A78-9745-A54A217016B4}"/>
              </a:ext>
            </a:extLst>
          </p:cNvPr>
          <p:cNvSpPr/>
          <p:nvPr/>
        </p:nvSpPr>
        <p:spPr>
          <a:xfrm>
            <a:off x="589847" y="3447431"/>
            <a:ext cx="2353007" cy="11660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Escalation needed: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61627A-A587-AAED-E3CD-B022A85D5E25}"/>
              </a:ext>
            </a:extLst>
          </p:cNvPr>
          <p:cNvSpPr/>
          <p:nvPr/>
        </p:nvSpPr>
        <p:spPr>
          <a:xfrm>
            <a:off x="5327278" y="1559052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0FF95-9F23-7EA8-9B55-4F805604DAAA}"/>
              </a:ext>
            </a:extLst>
          </p:cNvPr>
          <p:cNvSpPr/>
          <p:nvPr/>
        </p:nvSpPr>
        <p:spPr>
          <a:xfrm>
            <a:off x="2695760" y="1018536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6E6CC1-9EE3-7C19-2433-A087B9C42B2A}"/>
              </a:ext>
            </a:extLst>
          </p:cNvPr>
          <p:cNvSpPr/>
          <p:nvPr/>
        </p:nvSpPr>
        <p:spPr>
          <a:xfrm>
            <a:off x="586027" y="576276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Sponsor: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B19EB7-66CC-9F6B-0BA6-AB8132A68B79}"/>
              </a:ext>
            </a:extLst>
          </p:cNvPr>
          <p:cNvSpPr/>
          <p:nvPr/>
        </p:nvSpPr>
        <p:spPr>
          <a:xfrm>
            <a:off x="2535412" y="573954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Business Owner: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A24FAD-70F3-81D3-41C4-F1552449DF2F}"/>
              </a:ext>
            </a:extLst>
          </p:cNvPr>
          <p:cNvSpPr/>
          <p:nvPr/>
        </p:nvSpPr>
        <p:spPr>
          <a:xfrm>
            <a:off x="4419153" y="572895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Technical Architect: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C2FEAC-1FEC-49E4-AB6E-90323B502BA5}"/>
              </a:ext>
            </a:extLst>
          </p:cNvPr>
          <p:cNvSpPr/>
          <p:nvPr/>
        </p:nvSpPr>
        <p:spPr>
          <a:xfrm>
            <a:off x="6373738" y="577236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>
                <a:solidFill>
                  <a:schemeClr val="tx1"/>
                </a:solidFill>
              </a:rPr>
              <a:t>Project Manager: </a:t>
            </a:r>
            <a:r>
              <a:rPr lang="en-GB" sz="1000">
                <a:solidFill>
                  <a:schemeClr val="tx1"/>
                </a:solidFill>
              </a:rPr>
              <a:t>ABCDEFG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377E65-A7A4-029F-7151-A83C8960B0FD}"/>
              </a:ext>
            </a:extLst>
          </p:cNvPr>
          <p:cNvSpPr/>
          <p:nvPr/>
        </p:nvSpPr>
        <p:spPr>
          <a:xfrm>
            <a:off x="5860473" y="2174519"/>
            <a:ext cx="2322877" cy="2439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Key Milestones: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Project start date: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Gate 1 (end of Pre-project):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Gate 2 (end of Feasibility):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Gate 3 (end of Foundations):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First substantial release / go-live (applicable only if the project has multiple releases):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Final release / go-live: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Gate 4 (end of adoption): dd/mmm/</a:t>
            </a:r>
            <a:r>
              <a:rPr lang="en-GB" sz="1000" dirty="0" err="1">
                <a:solidFill>
                  <a:schemeClr val="tx1"/>
                </a:solidFill>
              </a:rPr>
              <a:t>yyyy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350961-C3CE-8929-B320-1B985E91B0D4}"/>
              </a:ext>
            </a:extLst>
          </p:cNvPr>
          <p:cNvSpPr/>
          <p:nvPr/>
        </p:nvSpPr>
        <p:spPr>
          <a:xfrm>
            <a:off x="5542039" y="156318"/>
            <a:ext cx="1096547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Phase: </a:t>
            </a:r>
            <a:r>
              <a:rPr lang="en-GB" sz="1000" dirty="0">
                <a:solidFill>
                  <a:schemeClr val="tx1"/>
                </a:solidFill>
              </a:rPr>
              <a:t>ABCDEFG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24A196-2CD3-CF03-F496-9E8033510082}"/>
              </a:ext>
            </a:extLst>
          </p:cNvPr>
          <p:cNvSpPr/>
          <p:nvPr/>
        </p:nvSpPr>
        <p:spPr>
          <a:xfrm>
            <a:off x="4417646" y="158771"/>
            <a:ext cx="1096547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Code: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7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0CA43F-DB8B-77E2-9B49-BF0A4D012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39EF80-6AD1-D79E-D318-69C17A2E5565}"/>
              </a:ext>
            </a:extLst>
          </p:cNvPr>
          <p:cNvSpPr/>
          <p:nvPr/>
        </p:nvSpPr>
        <p:spPr>
          <a:xfrm>
            <a:off x="4572000" y="6824"/>
            <a:ext cx="4572000" cy="4852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9C9D0B-8B55-D16D-B8ED-43EC847AF6C9}"/>
              </a:ext>
            </a:extLst>
          </p:cNvPr>
          <p:cNvSpPr/>
          <p:nvPr/>
        </p:nvSpPr>
        <p:spPr>
          <a:xfrm>
            <a:off x="5293305" y="418397"/>
            <a:ext cx="1092169" cy="4725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1E009FF-FB33-EAFE-5FA6-9095E771600B}"/>
              </a:ext>
            </a:extLst>
          </p:cNvPr>
          <p:cNvSpPr/>
          <p:nvPr/>
        </p:nvSpPr>
        <p:spPr>
          <a:xfrm>
            <a:off x="6578727" y="418397"/>
            <a:ext cx="1092169" cy="4725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9CB487-5784-5174-C511-E31FBDDDFB95}"/>
              </a:ext>
            </a:extLst>
          </p:cNvPr>
          <p:cNvSpPr/>
          <p:nvPr/>
        </p:nvSpPr>
        <p:spPr>
          <a:xfrm>
            <a:off x="7801209" y="418397"/>
            <a:ext cx="1092169" cy="4725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205775-3230-DC8C-3A6F-8FD9A5A2AB84}"/>
              </a:ext>
            </a:extLst>
          </p:cNvPr>
          <p:cNvSpPr/>
          <p:nvPr/>
        </p:nvSpPr>
        <p:spPr>
          <a:xfrm>
            <a:off x="7908786" y="247952"/>
            <a:ext cx="985917" cy="2365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0CE37C-7184-DF21-D2F9-0A351078B839}"/>
              </a:ext>
            </a:extLst>
          </p:cNvPr>
          <p:cNvSpPr/>
          <p:nvPr/>
        </p:nvSpPr>
        <p:spPr>
          <a:xfrm>
            <a:off x="6684979" y="247952"/>
            <a:ext cx="985917" cy="2365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5695E9-D3A4-7D95-6E06-9D2A6B1AE8C3}"/>
              </a:ext>
            </a:extLst>
          </p:cNvPr>
          <p:cNvSpPr/>
          <p:nvPr/>
        </p:nvSpPr>
        <p:spPr>
          <a:xfrm>
            <a:off x="5399557" y="247952"/>
            <a:ext cx="985917" cy="2365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F0B66-1D26-C77D-0B36-3FB3F7105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96AB-670E-8343-3D09-5090A7702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3932607" cy="37485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400" dirty="0"/>
              <a:t>[action/milestone achieved]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[action/milestone achieved]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[action/milestone achieved]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0B0D4-2EDF-83FC-4265-07E51E31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20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9650DB1-DFFC-8B42-813D-BCAC27E23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35DDA0F-61F2-1100-23AB-BF19ECB35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7B8030-E893-E843-9B2B-D73D0DC7973B}"/>
              </a:ext>
            </a:extLst>
          </p:cNvPr>
          <p:cNvSpPr/>
          <p:nvPr/>
        </p:nvSpPr>
        <p:spPr>
          <a:xfrm>
            <a:off x="5293305" y="247952"/>
            <a:ext cx="228903" cy="23655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FED548-4E01-D5B3-E006-32A7B403014A}"/>
              </a:ext>
            </a:extLst>
          </p:cNvPr>
          <p:cNvSpPr/>
          <p:nvPr/>
        </p:nvSpPr>
        <p:spPr>
          <a:xfrm>
            <a:off x="6582834" y="247952"/>
            <a:ext cx="228903" cy="23655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7592C1-19B7-DD79-BE2F-4F129EBA5947}"/>
              </a:ext>
            </a:extLst>
          </p:cNvPr>
          <p:cNvSpPr/>
          <p:nvPr/>
        </p:nvSpPr>
        <p:spPr>
          <a:xfrm>
            <a:off x="7801209" y="247952"/>
            <a:ext cx="228903" cy="23655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389F1-BD33-2D95-5007-552AB2E5DBFA}"/>
              </a:ext>
            </a:extLst>
          </p:cNvPr>
          <p:cNvSpPr txBox="1"/>
          <p:nvPr/>
        </p:nvSpPr>
        <p:spPr>
          <a:xfrm>
            <a:off x="5574267" y="247952"/>
            <a:ext cx="858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Delivery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529FB-224E-62DD-092E-CDCAFC9BBFA7}"/>
              </a:ext>
            </a:extLst>
          </p:cNvPr>
          <p:cNvSpPr txBox="1"/>
          <p:nvPr/>
        </p:nvSpPr>
        <p:spPr>
          <a:xfrm>
            <a:off x="6867779" y="247952"/>
            <a:ext cx="858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Budget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AAFBF-FE3F-E82B-EF5B-66552E0908C5}"/>
              </a:ext>
            </a:extLst>
          </p:cNvPr>
          <p:cNvSpPr txBox="1"/>
          <p:nvPr/>
        </p:nvSpPr>
        <p:spPr>
          <a:xfrm>
            <a:off x="8105335" y="247952"/>
            <a:ext cx="858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5E111-C7E5-4289-8B50-E8A8FBF8440C}"/>
              </a:ext>
            </a:extLst>
          </p:cNvPr>
          <p:cNvSpPr txBox="1"/>
          <p:nvPr/>
        </p:nvSpPr>
        <p:spPr>
          <a:xfrm>
            <a:off x="4653731" y="247952"/>
            <a:ext cx="786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+mj-lt"/>
              </a:rPr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3FDA8-A6AA-1026-DA0E-624A76281117}"/>
              </a:ext>
            </a:extLst>
          </p:cNvPr>
          <p:cNvSpPr txBox="1"/>
          <p:nvPr/>
        </p:nvSpPr>
        <p:spPr>
          <a:xfrm>
            <a:off x="4838482" y="1301061"/>
            <a:ext cx="405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Information relating to the above statuses: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[issue]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[opportunity]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[risk details]</a:t>
            </a:r>
          </a:p>
        </p:txBody>
      </p:sp>
    </p:spTree>
    <p:extLst>
      <p:ext uri="{BB962C8B-B14F-4D97-AF65-F5344CB8AC3E}">
        <p14:creationId xmlns:p14="http://schemas.microsoft.com/office/powerpoint/2010/main" val="202244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72EF9-4436-8113-CE1A-48DB895CE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C44FE-0D4B-EEE3-F1F2-D6899BDE3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C8EA44-F194-BFD4-E8F8-F4311479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D5ECFD86-1F7F-B547-41D4-9AAB1999B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333FCB-2242-7BE8-C1BC-484B920A56B6}"/>
              </a:ext>
            </a:extLst>
          </p:cNvPr>
          <p:cNvSpPr/>
          <p:nvPr/>
        </p:nvSpPr>
        <p:spPr>
          <a:xfrm>
            <a:off x="586027" y="2187881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Activities completed in the period: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127E73-D518-E86D-C933-47943DE405EC}"/>
              </a:ext>
            </a:extLst>
          </p:cNvPr>
          <p:cNvSpPr/>
          <p:nvPr/>
        </p:nvSpPr>
        <p:spPr>
          <a:xfrm>
            <a:off x="2524543" y="2188498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Activities planned but not completed: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1DDDC-8A15-5269-327A-970C608C2225}"/>
              </a:ext>
            </a:extLst>
          </p:cNvPr>
          <p:cNvSpPr/>
          <p:nvPr/>
        </p:nvSpPr>
        <p:spPr>
          <a:xfrm>
            <a:off x="4459208" y="2192514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Activities planned for the next period: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  <a:p>
            <a:pPr marL="104477" indent="-104477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C76BF5-541F-D916-3F2D-84AA35F5146B}"/>
              </a:ext>
            </a:extLst>
          </p:cNvPr>
          <p:cNvSpPr/>
          <p:nvPr/>
        </p:nvSpPr>
        <p:spPr>
          <a:xfrm>
            <a:off x="590374" y="3523964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>
                <a:solidFill>
                  <a:schemeClr val="tx1"/>
                </a:solidFill>
              </a:rPr>
              <a:t>Risks: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>
                <a:solidFill>
                  <a:schemeClr val="tx1"/>
                </a:solidFill>
              </a:rPr>
              <a:t>ABCDEFG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A1D528-D23C-0D55-BE99-28DABD11877C}"/>
              </a:ext>
            </a:extLst>
          </p:cNvPr>
          <p:cNvSpPr/>
          <p:nvPr/>
        </p:nvSpPr>
        <p:spPr>
          <a:xfrm>
            <a:off x="2521558" y="3527334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Issues: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EFFBF6-6596-047D-F469-1FAA6A287969}"/>
              </a:ext>
            </a:extLst>
          </p:cNvPr>
          <p:cNvSpPr/>
          <p:nvPr/>
        </p:nvSpPr>
        <p:spPr>
          <a:xfrm>
            <a:off x="4458983" y="3530056"/>
            <a:ext cx="1800000" cy="1260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r>
              <a:rPr lang="en-GB" sz="1000" b="1">
                <a:solidFill>
                  <a:schemeClr val="tx1"/>
                </a:solidFill>
              </a:rPr>
              <a:t>Dependencies:</a:t>
            </a:r>
          </a:p>
          <a:p>
            <a:pPr marL="104477" indent="-104477">
              <a:buFont typeface="Arial" panose="020B0604020202020204" pitchFamily="34" charset="0"/>
              <a:buChar char="•"/>
            </a:pPr>
            <a:r>
              <a:rPr lang="en-GB" sz="1000">
                <a:solidFill>
                  <a:schemeClr val="tx1"/>
                </a:solidFill>
              </a:rPr>
              <a:t>ABCDEFG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C501A-DC8A-F538-5430-E99ADC79ED9E}"/>
              </a:ext>
            </a:extLst>
          </p:cNvPr>
          <p:cNvSpPr/>
          <p:nvPr/>
        </p:nvSpPr>
        <p:spPr>
          <a:xfrm>
            <a:off x="6377580" y="2183984"/>
            <a:ext cx="1800000" cy="259998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Project Financials:</a:t>
            </a:r>
          </a:p>
          <a:p>
            <a:r>
              <a:rPr lang="en-GB" sz="1000" dirty="0">
                <a:solidFill>
                  <a:schemeClr val="tx1"/>
                </a:solidFill>
              </a:rPr>
              <a:t>Total budget (this year): £</a:t>
            </a:r>
          </a:p>
          <a:p>
            <a:r>
              <a:rPr lang="en-GB" sz="1000" dirty="0">
                <a:solidFill>
                  <a:schemeClr val="tx1"/>
                </a:solidFill>
              </a:rPr>
              <a:t>Total multi-year budget: £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>
                <a:solidFill>
                  <a:schemeClr val="tx1"/>
                </a:solidFill>
              </a:rPr>
              <a:t>Total spent to date (this year): £</a:t>
            </a:r>
          </a:p>
          <a:p>
            <a:r>
              <a:rPr lang="en-GB" sz="1000" dirty="0">
                <a:solidFill>
                  <a:schemeClr val="tx1"/>
                </a:solidFill>
              </a:rPr>
              <a:t>Total spent to date (multi-year): £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>
                <a:solidFill>
                  <a:schemeClr val="tx1"/>
                </a:solidFill>
              </a:rPr>
              <a:t>Estimate at Completion (this year): £</a:t>
            </a:r>
          </a:p>
          <a:p>
            <a:r>
              <a:rPr lang="en-GB" sz="1000" dirty="0">
                <a:solidFill>
                  <a:schemeClr val="tx1"/>
                </a:solidFill>
              </a:rPr>
              <a:t>Estimate at Completion (multi-year): </a:t>
            </a:r>
            <a:r>
              <a:rPr lang="en-GB" sz="1000" dirty="0"/>
              <a:t>£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>
                <a:solidFill>
                  <a:schemeClr val="tx1"/>
                </a:solidFill>
              </a:rPr>
              <a:t>Variance (this year): 0%</a:t>
            </a:r>
          </a:p>
          <a:p>
            <a:r>
              <a:rPr lang="en-GB" sz="1000" dirty="0">
                <a:solidFill>
                  <a:schemeClr val="tx1"/>
                </a:solidFill>
              </a:rPr>
              <a:t>Variance (multi-year): 0%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927231-BD2E-9F01-35A6-DD9CC0EA3DD3}"/>
              </a:ext>
            </a:extLst>
          </p:cNvPr>
          <p:cNvSpPr/>
          <p:nvPr/>
        </p:nvSpPr>
        <p:spPr>
          <a:xfrm>
            <a:off x="590111" y="154710"/>
            <a:ext cx="374427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Project Name: 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752A875-E003-14C0-D55A-5B136000456B}"/>
              </a:ext>
            </a:extLst>
          </p:cNvPr>
          <p:cNvSpPr/>
          <p:nvPr/>
        </p:nvSpPr>
        <p:spPr>
          <a:xfrm>
            <a:off x="6666432" y="161637"/>
            <a:ext cx="1506104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Reporting Period: </a:t>
            </a:r>
            <a:r>
              <a:rPr lang="en-GB" sz="1000" dirty="0">
                <a:solidFill>
                  <a:schemeClr val="tx1"/>
                </a:solidFill>
              </a:rPr>
              <a:t>month / year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37ACA9-1C35-59CC-9075-97483142AC00}"/>
              </a:ext>
            </a:extLst>
          </p:cNvPr>
          <p:cNvSpPr/>
          <p:nvPr/>
        </p:nvSpPr>
        <p:spPr>
          <a:xfrm>
            <a:off x="5849659" y="1018535"/>
            <a:ext cx="2322877" cy="1011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Status Summary: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E850E1-43FC-3DE5-73AC-E00CBA72551E}"/>
              </a:ext>
            </a:extLst>
          </p:cNvPr>
          <p:cNvSpPr/>
          <p:nvPr/>
        </p:nvSpPr>
        <p:spPr>
          <a:xfrm>
            <a:off x="5326006" y="1023611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8580734-8463-F7C3-28F8-9181ADC19269}"/>
              </a:ext>
            </a:extLst>
          </p:cNvPr>
          <p:cNvSpPr/>
          <p:nvPr/>
        </p:nvSpPr>
        <p:spPr>
          <a:xfrm>
            <a:off x="5326005" y="1820171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FA8A16-8A77-BB01-06F7-2A9A51D0B182}"/>
              </a:ext>
            </a:extLst>
          </p:cNvPr>
          <p:cNvSpPr/>
          <p:nvPr/>
        </p:nvSpPr>
        <p:spPr>
          <a:xfrm>
            <a:off x="5326003" y="1291712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243E70-E85B-AC98-42B9-0459F70E2A85}"/>
              </a:ext>
            </a:extLst>
          </p:cNvPr>
          <p:cNvSpPr/>
          <p:nvPr/>
        </p:nvSpPr>
        <p:spPr>
          <a:xfrm>
            <a:off x="597301" y="1018535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Overall RAG status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EBDD45-1EFF-E6B7-07AA-87D0609B5129}"/>
              </a:ext>
            </a:extLst>
          </p:cNvPr>
          <p:cNvSpPr/>
          <p:nvPr/>
        </p:nvSpPr>
        <p:spPr>
          <a:xfrm>
            <a:off x="3221892" y="1023610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Scope/quality RAG status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6D1B25-2BBC-CDC1-A24A-3964AC3418FD}"/>
              </a:ext>
            </a:extLst>
          </p:cNvPr>
          <p:cNvSpPr/>
          <p:nvPr/>
        </p:nvSpPr>
        <p:spPr>
          <a:xfrm>
            <a:off x="3221890" y="1820170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Plan RAG status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80F713-EC5D-FF0E-AF0E-E86B38753FA3}"/>
              </a:ext>
            </a:extLst>
          </p:cNvPr>
          <p:cNvSpPr/>
          <p:nvPr/>
        </p:nvSpPr>
        <p:spPr>
          <a:xfrm>
            <a:off x="3221890" y="1559053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Cost RAG status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F89419-82D2-C3F6-B224-3569736EAFD5}"/>
              </a:ext>
            </a:extLst>
          </p:cNvPr>
          <p:cNvSpPr/>
          <p:nvPr/>
        </p:nvSpPr>
        <p:spPr>
          <a:xfrm>
            <a:off x="3221890" y="1291712"/>
            <a:ext cx="2052000" cy="21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Benefits RAG status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ADD111-8A21-73C3-125C-5190AAC73D78}"/>
              </a:ext>
            </a:extLst>
          </p:cNvPr>
          <p:cNvSpPr/>
          <p:nvPr/>
        </p:nvSpPr>
        <p:spPr>
          <a:xfrm>
            <a:off x="5327278" y="1559052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93B5F03-B57D-D070-B75F-F90739389498}"/>
              </a:ext>
            </a:extLst>
          </p:cNvPr>
          <p:cNvSpPr/>
          <p:nvPr/>
        </p:nvSpPr>
        <p:spPr>
          <a:xfrm>
            <a:off x="2695760" y="1018536"/>
            <a:ext cx="275329" cy="20977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BD6E37A-429C-C4E8-F496-654E3B0D8326}"/>
              </a:ext>
            </a:extLst>
          </p:cNvPr>
          <p:cNvSpPr/>
          <p:nvPr/>
        </p:nvSpPr>
        <p:spPr>
          <a:xfrm>
            <a:off x="586027" y="576276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Sponsor: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93C018D-60BD-A6FC-E850-2AE65930300D}"/>
              </a:ext>
            </a:extLst>
          </p:cNvPr>
          <p:cNvSpPr/>
          <p:nvPr/>
        </p:nvSpPr>
        <p:spPr>
          <a:xfrm>
            <a:off x="2535412" y="573954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Business Owner: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31BB82-4EED-6B42-829C-4EB9BCB7733E}"/>
              </a:ext>
            </a:extLst>
          </p:cNvPr>
          <p:cNvSpPr/>
          <p:nvPr/>
        </p:nvSpPr>
        <p:spPr>
          <a:xfrm>
            <a:off x="4419153" y="572895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Technical Architect: </a:t>
            </a:r>
            <a:r>
              <a:rPr lang="en-GB" sz="1000" dirty="0">
                <a:solidFill>
                  <a:schemeClr val="tx1"/>
                </a:solidFill>
              </a:rPr>
              <a:t>ABCDEFG </a:t>
            </a:r>
            <a:r>
              <a:rPr lang="en-GB" sz="1000" dirty="0" err="1">
                <a:solidFill>
                  <a:schemeClr val="tx1"/>
                </a:solidFill>
              </a:rPr>
              <a:t>ABCDEFG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D6540C-2207-F1F2-4355-9BDB9C4C6A64}"/>
              </a:ext>
            </a:extLst>
          </p:cNvPr>
          <p:cNvSpPr/>
          <p:nvPr/>
        </p:nvSpPr>
        <p:spPr>
          <a:xfrm>
            <a:off x="6373738" y="577236"/>
            <a:ext cx="1800000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>
                <a:solidFill>
                  <a:schemeClr val="tx1"/>
                </a:solidFill>
              </a:rPr>
              <a:t>Project Manager: </a:t>
            </a:r>
            <a:r>
              <a:rPr lang="en-GB" sz="1000">
                <a:solidFill>
                  <a:schemeClr val="tx1"/>
                </a:solidFill>
              </a:rPr>
              <a:t>ABCDEFG </a:t>
            </a:r>
            <a:r>
              <a:rPr lang="en-GB" sz="1000" err="1">
                <a:solidFill>
                  <a:schemeClr val="tx1"/>
                </a:solidFill>
              </a:rPr>
              <a:t>ABCDEFG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99BA12-AA55-D877-553C-9C9F4F09FBF4}"/>
              </a:ext>
            </a:extLst>
          </p:cNvPr>
          <p:cNvSpPr/>
          <p:nvPr/>
        </p:nvSpPr>
        <p:spPr>
          <a:xfrm>
            <a:off x="5542039" y="156318"/>
            <a:ext cx="1096547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Phase: </a:t>
            </a:r>
            <a:r>
              <a:rPr lang="en-GB" sz="1000" dirty="0">
                <a:solidFill>
                  <a:schemeClr val="tx1"/>
                </a:solidFill>
              </a:rPr>
              <a:t>ABCDEFG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DA32DD8-A080-8080-F484-A7C10E643EA3}"/>
              </a:ext>
            </a:extLst>
          </p:cNvPr>
          <p:cNvSpPr/>
          <p:nvPr/>
        </p:nvSpPr>
        <p:spPr>
          <a:xfrm>
            <a:off x="4417646" y="158771"/>
            <a:ext cx="1096547" cy="360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Code: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7E71-2E4C-B9C3-8720-5E713E30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29A7-55EE-042E-64CF-AFDAFBFB3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Project Overview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8810E-6202-A975-6DF5-03D6CBA0C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1"/>
            <a:ext cx="8317867" cy="1790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The aim of the [project name] project is to solve:</a:t>
            </a:r>
          </a:p>
          <a:p>
            <a:r>
              <a:rPr lang="en-GB" sz="1400" dirty="0"/>
              <a:t>[the problem]</a:t>
            </a:r>
          </a:p>
          <a:p>
            <a:r>
              <a:rPr lang="en-GB" sz="1400" dirty="0"/>
              <a:t>[the symptoms of the problem]</a:t>
            </a:r>
          </a:p>
          <a:p>
            <a:r>
              <a:rPr lang="en-GB" sz="1400" dirty="0"/>
              <a:t>[the solution]</a:t>
            </a:r>
          </a:p>
          <a:p>
            <a:r>
              <a:rPr lang="en-GB" sz="1400" dirty="0"/>
              <a:t>[the challenges]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C092-6C10-2D00-079A-3F3DE4D11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A0F314-B48F-BFBC-6B55-72DFD5639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DC0575EC-3F8E-9E7A-5118-955EBFE01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1E76C4-B138-4DF2-8451-904E1C25F874}"/>
              </a:ext>
            </a:extLst>
          </p:cNvPr>
          <p:cNvSpPr txBox="1">
            <a:spLocks/>
          </p:cNvSpPr>
          <p:nvPr/>
        </p:nvSpPr>
        <p:spPr>
          <a:xfrm>
            <a:off x="419733" y="2915389"/>
            <a:ext cx="8317867" cy="1861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ea typeface="+mn-ea"/>
                <a:cs typeface="Arial" panose="020B0604020202020204" pitchFamily="34" charset="0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1400" b="1" dirty="0"/>
              <a:t>The solution is expected to deliver these benefits: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[expected benefit] [how this will be measured]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[expected benefit] [how this will be measured]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[expected benefit] [how this will be measured]</a:t>
            </a:r>
          </a:p>
        </p:txBody>
      </p:sp>
    </p:spTree>
    <p:extLst>
      <p:ext uri="{BB962C8B-B14F-4D97-AF65-F5344CB8AC3E}">
        <p14:creationId xmlns:p14="http://schemas.microsoft.com/office/powerpoint/2010/main" val="9354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1932-D94C-FC0F-0A2F-A5D6CF571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2D39-9E40-11A8-EDD1-74F33509D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Roadmap (detail)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BA22-A3C6-14BC-57C2-0BDB9EE90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7924820" cy="37485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1" dirty="0">
                <a:latin typeface="+mn-lt"/>
              </a:rPr>
              <a:t>Scoping workshops:</a:t>
            </a:r>
            <a:r>
              <a:rPr lang="en-GB" sz="1400" dirty="0">
                <a:latin typeface="+mn-lt"/>
              </a:rPr>
              <a:t> [detail]</a:t>
            </a:r>
          </a:p>
          <a:p>
            <a:pPr>
              <a:lnSpc>
                <a:spcPct val="100000"/>
              </a:lnSpc>
            </a:pPr>
            <a:r>
              <a:rPr lang="en-GB" sz="1400" b="1" dirty="0">
                <a:latin typeface="+mn-lt"/>
              </a:rPr>
              <a:t>Development period:</a:t>
            </a:r>
            <a:r>
              <a:rPr lang="en-GB" sz="1400" dirty="0">
                <a:latin typeface="+mn-lt"/>
              </a:rPr>
              <a:t> [detail]</a:t>
            </a:r>
            <a:endParaRPr lang="en-GB" sz="14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1400" b="1" dirty="0">
                <a:latin typeface="+mn-lt"/>
              </a:rPr>
              <a:t>Resources and budget:</a:t>
            </a:r>
            <a:r>
              <a:rPr lang="en-GB" sz="1400" dirty="0">
                <a:latin typeface="+mn-lt"/>
              </a:rPr>
              <a:t> [detail]</a:t>
            </a:r>
            <a:endParaRPr lang="en-GB" sz="14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1400" b="1" dirty="0">
                <a:latin typeface="+mn-lt"/>
              </a:rPr>
              <a:t>Release schedule and estimates: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MVP #1 – estimated mm/</a:t>
            </a:r>
            <a:r>
              <a:rPr lang="en-GB" sz="1200" dirty="0" err="1"/>
              <a:t>yyyy</a:t>
            </a:r>
            <a:endParaRPr lang="en-GB" sz="1200" dirty="0"/>
          </a:p>
          <a:p>
            <a:pPr lvl="2">
              <a:lnSpc>
                <a:spcPct val="100000"/>
              </a:lnSpc>
            </a:pPr>
            <a:r>
              <a:rPr lang="en-GB" dirty="0"/>
              <a:t>[Key requirement]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[Key requirement]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[Key requirement]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MVP #2 – estimated mm/</a:t>
            </a:r>
            <a:r>
              <a:rPr lang="en-GB" sz="1200" dirty="0" err="1"/>
              <a:t>yyyy</a:t>
            </a:r>
            <a:endParaRPr lang="en-GB" sz="1200" dirty="0"/>
          </a:p>
          <a:p>
            <a:pPr lvl="2">
              <a:lnSpc>
                <a:spcPct val="100000"/>
              </a:lnSpc>
            </a:pPr>
            <a:r>
              <a:rPr lang="en-GB" dirty="0"/>
              <a:t>[Key requirement] 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[Key requirement] 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MVP #3 – estimated mm/</a:t>
            </a:r>
            <a:r>
              <a:rPr lang="en-GB" sz="1200" dirty="0" err="1"/>
              <a:t>yyyy</a:t>
            </a:r>
            <a:endParaRPr lang="en-GB" sz="1200" dirty="0"/>
          </a:p>
          <a:p>
            <a:pPr lvl="2">
              <a:lnSpc>
                <a:spcPct val="100000"/>
              </a:lnSpc>
            </a:pPr>
            <a:r>
              <a:rPr lang="en-GB" dirty="0"/>
              <a:t>[Key requirement]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[Key requirement]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6CE5F-74CE-7A66-6754-B751AF631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EE052C-BB1B-7ED6-84C2-2F86CA494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07005869-B565-D886-CB0F-40A3BD16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6783-97A9-A256-E7D2-9BA00744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2C68-5901-15C1-0FE8-AB5803E0B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Delivery Progress (detail)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5DCE0-7980-5BCA-2A3A-65322FFF7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35D962-E66F-6B11-F10E-EED7D50ED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40F4FAD6-3745-7F7C-F31C-B012EDB35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6A55D-59DD-CBC8-30C4-8DC84910E00D}"/>
              </a:ext>
            </a:extLst>
          </p:cNvPr>
          <p:cNvSpPr txBox="1"/>
          <p:nvPr/>
        </p:nvSpPr>
        <p:spPr>
          <a:xfrm>
            <a:off x="346214" y="4319543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hlinkClick r:id="rId2"/>
              </a:rPr>
              <a:t>Link to baselined delivery plan</a:t>
            </a:r>
            <a:endParaRPr lang="en-GB" sz="8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A76D00B-D846-708C-C50C-DEE6D00D3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92"/>
          <a:stretch/>
        </p:blipFill>
        <p:spPr>
          <a:xfrm>
            <a:off x="433060" y="951014"/>
            <a:ext cx="5530418" cy="32986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35A731-44CE-27F9-0F64-9CA41EA14A18}"/>
              </a:ext>
            </a:extLst>
          </p:cNvPr>
          <p:cNvSpPr/>
          <p:nvPr/>
        </p:nvSpPr>
        <p:spPr>
          <a:xfrm>
            <a:off x="6588522" y="0"/>
            <a:ext cx="2555478" cy="485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61267-F933-D486-6F26-6FD49F30EC3C}"/>
              </a:ext>
            </a:extLst>
          </p:cNvPr>
          <p:cNvSpPr/>
          <p:nvPr/>
        </p:nvSpPr>
        <p:spPr>
          <a:xfrm>
            <a:off x="6796919" y="1182143"/>
            <a:ext cx="2092327" cy="344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Lorem ipsum dolor sit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consectetur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Nam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viverra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euismod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odio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pellentesque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urna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vitae. Sed dui lorem,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nec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metus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Mauris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ultricies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justo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convallis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placerat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felis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enim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ornare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nisi, vitae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mattis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ante id dui. Ut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purus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commodo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tincidunt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vel,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sed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Vestibulum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tempor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 id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elementu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sadips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ipsums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fugiats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nam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vols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untras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sitsers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9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6668-B337-F5E1-97AD-E6DAA89D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4614-BEA0-EBF9-0C9E-D4DEC6FB4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Budget (detail)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DF71C-2482-BEA0-C9B6-60DE0D00D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EA3A129-2533-8EF5-4E07-C590FB3AF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4FBD6903-602F-1B93-FA1C-9CD22B9ED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E7E230-6595-4746-908D-070A7FDB67B2}"/>
              </a:ext>
            </a:extLst>
          </p:cNvPr>
          <p:cNvSpPr txBox="1"/>
          <p:nvPr/>
        </p:nvSpPr>
        <p:spPr>
          <a:xfrm>
            <a:off x="346214" y="4319543"/>
            <a:ext cx="1208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hlinkClick r:id="rId2"/>
              </a:rPr>
              <a:t>Link to budget board</a:t>
            </a:r>
            <a:endParaRPr lang="en-GB" sz="800"/>
          </a:p>
        </p:txBody>
      </p:sp>
      <p:pic>
        <p:nvPicPr>
          <p:cNvPr id="10" name="Picture 9" descr="A graph with a line going up&#10;&#10;Description automatically generated">
            <a:extLst>
              <a:ext uri="{FF2B5EF4-FFF2-40B4-BE49-F238E27FC236}">
                <a16:creationId xmlns:a16="http://schemas.microsoft.com/office/drawing/2014/main" id="{D4D1F5CC-D656-DC10-7761-C2859144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3" y="942688"/>
            <a:ext cx="4946200" cy="32974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D43696-BCD1-1AD0-D4D8-31777DF308EC}"/>
              </a:ext>
            </a:extLst>
          </p:cNvPr>
          <p:cNvSpPr/>
          <p:nvPr/>
        </p:nvSpPr>
        <p:spPr>
          <a:xfrm>
            <a:off x="6588522" y="0"/>
            <a:ext cx="2555478" cy="485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9FC157-6A26-DF6B-51A9-8488862B550F}"/>
              </a:ext>
            </a:extLst>
          </p:cNvPr>
          <p:cNvSpPr/>
          <p:nvPr/>
        </p:nvSpPr>
        <p:spPr>
          <a:xfrm>
            <a:off x="6796919" y="1182143"/>
            <a:ext cx="2092327" cy="344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Lorem ipsum dolor sit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consectetur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Nam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viverra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euismod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odio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pellentesque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urna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vitae. Sed dui lorem,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nec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metus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Mauris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ultricies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justo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convallis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placerat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felis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enim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ornare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nisi, vitae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mattis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ante id dui. Ut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purus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commodo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tincidunt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vel,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sed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Vestibulum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tempor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 id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elementu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sadips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ipsums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fugiats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nam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vols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untras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sitsers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04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5767D-8038-EF73-F9AA-40FC64A5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757C-4B5A-9553-F43D-642E6AA6E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Key Risks and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5210-3907-37F7-F543-EE6678BAA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641CC31-096B-31A2-4D51-6717E7E1A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98BC35F2-3BB3-3D35-40C8-8F595C28D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16BCD9-14B7-B2B8-1528-098DB3CA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88476"/>
              </p:ext>
            </p:extLst>
          </p:nvPr>
        </p:nvGraphicFramePr>
        <p:xfrm>
          <a:off x="419100" y="1101671"/>
          <a:ext cx="8318499" cy="301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493">
                  <a:extLst>
                    <a:ext uri="{9D8B030D-6E8A-4147-A177-3AD203B41FA5}">
                      <a16:colId xmlns:a16="http://schemas.microsoft.com/office/drawing/2014/main" val="2222201753"/>
                    </a:ext>
                  </a:extLst>
                </a:gridCol>
                <a:gridCol w="2057939">
                  <a:extLst>
                    <a:ext uri="{9D8B030D-6E8A-4147-A177-3AD203B41FA5}">
                      <a16:colId xmlns:a16="http://schemas.microsoft.com/office/drawing/2014/main" val="3298097024"/>
                    </a:ext>
                  </a:extLst>
                </a:gridCol>
                <a:gridCol w="695176">
                  <a:extLst>
                    <a:ext uri="{9D8B030D-6E8A-4147-A177-3AD203B41FA5}">
                      <a16:colId xmlns:a16="http://schemas.microsoft.com/office/drawing/2014/main" val="1180232948"/>
                    </a:ext>
                  </a:extLst>
                </a:gridCol>
                <a:gridCol w="929396">
                  <a:extLst>
                    <a:ext uri="{9D8B030D-6E8A-4147-A177-3AD203B41FA5}">
                      <a16:colId xmlns:a16="http://schemas.microsoft.com/office/drawing/2014/main" val="2875806536"/>
                    </a:ext>
                  </a:extLst>
                </a:gridCol>
                <a:gridCol w="761801">
                  <a:extLst>
                    <a:ext uri="{9D8B030D-6E8A-4147-A177-3AD203B41FA5}">
                      <a16:colId xmlns:a16="http://schemas.microsoft.com/office/drawing/2014/main" val="2066421280"/>
                    </a:ext>
                  </a:extLst>
                </a:gridCol>
                <a:gridCol w="775730">
                  <a:extLst>
                    <a:ext uri="{9D8B030D-6E8A-4147-A177-3AD203B41FA5}">
                      <a16:colId xmlns:a16="http://schemas.microsoft.com/office/drawing/2014/main" val="2690811738"/>
                    </a:ext>
                  </a:extLst>
                </a:gridCol>
                <a:gridCol w="1954964">
                  <a:extLst>
                    <a:ext uri="{9D8B030D-6E8A-4147-A177-3AD203B41FA5}">
                      <a16:colId xmlns:a16="http://schemas.microsoft.com/office/drawing/2014/main" val="924724783"/>
                    </a:ext>
                  </a:extLst>
                </a:gridCol>
              </a:tblGrid>
              <a:tr h="370647">
                <a:tc>
                  <a:txBody>
                    <a:bodyPr/>
                    <a:lstStyle/>
                    <a:p>
                      <a:r>
                        <a:rPr lang="en-GB" sz="1000" dirty="0"/>
                        <a:t>Date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27702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Open</a:t>
                      </a:r>
                    </a:p>
                    <a:p>
                      <a:r>
                        <a:rPr lang="en-GB" sz="1000" dirty="0"/>
                        <a:t>Accept</a:t>
                      </a:r>
                    </a:p>
                    <a:p>
                      <a:r>
                        <a:rPr lang="en-GB" sz="1000" dirty="0"/>
                        <a:t>Avoid</a:t>
                      </a:r>
                    </a:p>
                    <a:p>
                      <a:r>
                        <a:rPr lang="en-GB" sz="1000" dirty="0" err="1"/>
                        <a:t>MitigateTransferExploit</a:t>
                      </a:r>
                      <a:endParaRPr lang="en-GB" sz="1000" dirty="0"/>
                    </a:p>
                    <a:p>
                      <a:r>
                        <a:rPr lang="en-GB" sz="1000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Low</a:t>
                      </a:r>
                    </a:p>
                    <a:p>
                      <a:r>
                        <a:rPr lang="en-GB" sz="1000" dirty="0"/>
                        <a:t>Likely</a:t>
                      </a:r>
                    </a:p>
                    <a:p>
                      <a:r>
                        <a:rPr lang="en-GB" sz="1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Low</a:t>
                      </a:r>
                    </a:p>
                    <a:p>
                      <a:r>
                        <a:rPr lang="en-GB" sz="1000" dirty="0"/>
                        <a:t>Likely</a:t>
                      </a:r>
                    </a:p>
                    <a:p>
                      <a:r>
                        <a:rPr lang="en-GB" sz="1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24069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42722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3193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74897"/>
                  </a:ext>
                </a:extLst>
              </a:tr>
              <a:tr h="370647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54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3CE655-A15F-B25B-0619-66D8677B5028}"/>
              </a:ext>
            </a:extLst>
          </p:cNvPr>
          <p:cNvSpPr txBox="1"/>
          <p:nvPr/>
        </p:nvSpPr>
        <p:spPr>
          <a:xfrm>
            <a:off x="346214" y="4319543"/>
            <a:ext cx="16193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hlinkClick r:id="rId2"/>
              </a:rPr>
              <a:t>Link to risk assessment board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3056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42B4-6B88-9BCE-331C-1A6C14A5A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ADA9-DC39-DA94-FF5B-55D5D543B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Actions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4BAE-E269-125A-8228-8093285B6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EE5DB1-213F-D02E-2102-CF5E10E61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94E3D17C-792D-A297-841B-8E8BC5159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9 January, 2025</a:t>
            </a:fld>
            <a:endParaRPr lang="en-GB"/>
          </a:p>
        </p:txBody>
      </p:sp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F997BF44-4743-73D3-3A40-FC1E6FFFAA6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95108304"/>
              </p:ext>
            </p:extLst>
          </p:nvPr>
        </p:nvGraphicFramePr>
        <p:xfrm>
          <a:off x="435085" y="949936"/>
          <a:ext cx="8037616" cy="3321616"/>
        </p:xfrm>
        <a:graphic>
          <a:graphicData uri="http://schemas.openxmlformats.org/drawingml/2006/table">
            <a:tbl>
              <a:tblPr/>
              <a:tblGrid>
                <a:gridCol w="11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02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ITEM</a:t>
                      </a:r>
                      <a:endParaRPr kumimoji="0" lang="es-E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ACTION</a:t>
                      </a:r>
                      <a:endParaRPr kumimoji="0" lang="es-E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ACCOUNTABLE</a:t>
                      </a:r>
                      <a:endParaRPr kumimoji="0" lang="es-E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DEADLINE</a:t>
                      </a:r>
                      <a:endParaRPr kumimoji="0" lang="es-E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COMMENTS</a:t>
                      </a:r>
                      <a:endParaRPr kumimoji="0" lang="es-E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21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Risk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Opportunity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Issue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Decision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Description</a:t>
                      </a: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INITIALS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DD/MM/YYYY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21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Risk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Opportunity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Issue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Decision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Description</a:t>
                      </a: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INITIALS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DD/MM/YYYY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586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Risk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Opportunity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Issue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Decision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Description</a:t>
                      </a: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INITIALS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DD/MM/YYYY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586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Risk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Opportunity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Issue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Decision</a:t>
                      </a: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  <a:p>
                      <a:pPr marL="0" marR="0" lvl="0" indent="0" algn="just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Description</a:t>
                      </a:r>
                      <a:endParaRPr kumimoji="0" lang="es-E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INITIALS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kumimoji="0" lang="es-E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Lato" charset="0"/>
                          <a:sym typeface="Lato" charset="0"/>
                        </a:rPr>
                        <a:t>DD/MM/YYYY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501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ering Group Update.potx  -  Last saved by user" id="{4F9A3956-9FF6-4D8B-B2EC-50BCD39C648C}" vid="{26B167F8-E999-4B81-9F78-7E92274A8172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ering Group Update.potx  -  Last saved by user" id="{4F9A3956-9FF6-4D8B-B2EC-50BCD39C648C}" vid="{5D0436EA-1D6E-4217-A891-F92FFDB9E2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EEDE884A3684EB0B40FDC6F14DDC9" ma:contentTypeVersion="6" ma:contentTypeDescription="Create a new document." ma:contentTypeScope="" ma:versionID="2cef905afba946f01de0bce6d9ff0a75">
  <xsd:schema xmlns:xsd="http://www.w3.org/2001/XMLSchema" xmlns:xs="http://www.w3.org/2001/XMLSchema" xmlns:p="http://schemas.microsoft.com/office/2006/metadata/properties" xmlns:ns2="42cc6089-67d5-4bd2-8b7a-403ee8871e44" xmlns:ns3="4634f0b1-4c99-4a04-9199-13f4f42e8284" targetNamespace="http://schemas.microsoft.com/office/2006/metadata/properties" ma:root="true" ma:fieldsID="f4ce390ecbdf19f3c1c8be9c49de2a62" ns2:_="" ns3:_="">
    <xsd:import namespace="42cc6089-67d5-4bd2-8b7a-403ee8871e44"/>
    <xsd:import namespace="4634f0b1-4c99-4a04-9199-13f4f42e8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c6089-67d5-4bd2-8b7a-403ee8871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4f0b1-4c99-4a04-9199-13f4f42e8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7B08A2-1AA3-405B-BB3B-E21E0F782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c6089-67d5-4bd2-8b7a-403ee8871e44"/>
    <ds:schemaRef ds:uri="4634f0b1-4c99-4a04-9199-13f4f42e8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Steering Group Update - November 2024 (1)</Template>
  <TotalTime>1088</TotalTime>
  <Words>1958</Words>
  <Application>Microsoft Office PowerPoint</Application>
  <PresentationFormat>On-screen Show (16:9)</PresentationFormat>
  <Paragraphs>379</Paragraphs>
  <Slides>20</Slides>
  <Notes>1</Notes>
  <HiddenSlides>10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Title Slides</vt:lpstr>
      <vt:lpstr>Text Slides</vt:lpstr>
      <vt:lpstr>PowerPoint Presentation</vt:lpstr>
      <vt:lpstr>PowerPoint Presentation</vt:lpstr>
      <vt:lpstr>PowerPoint Presentation</vt:lpstr>
      <vt:lpstr>Project Overview and Objectives</vt:lpstr>
      <vt:lpstr>Roadmap (detail)</vt:lpstr>
      <vt:lpstr>Delivery Progress (detail)</vt:lpstr>
      <vt:lpstr>Budget (detail)</vt:lpstr>
      <vt:lpstr>Key Risks and Issues</vt:lpstr>
      <vt:lpstr>Actions and Next Steps</vt:lpstr>
      <vt:lpstr>PowerPoint Presentation</vt:lpstr>
      <vt:lpstr>PowerPoint Presentation</vt:lpstr>
      <vt:lpstr>PowerPoint Presentation</vt:lpstr>
      <vt:lpstr>IT Project Status SharePoint list – Fields description (1/2)</vt:lpstr>
      <vt:lpstr>PowerPoint Presentation</vt:lpstr>
      <vt:lpstr>RAG status</vt:lpstr>
      <vt:lpstr>PowerPoint Presentation</vt:lpstr>
      <vt:lpstr>PowerPoint Presentation</vt:lpstr>
      <vt:lpstr>PowerPoint Presentation</vt:lpstr>
      <vt:lpstr>PowerPoint Presentation</vt:lpstr>
      <vt:lpstr>Project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van Blerck</dc:creator>
  <cp:lastModifiedBy>Claire van Blerck</cp:lastModifiedBy>
  <cp:revision>2</cp:revision>
  <dcterms:created xsi:type="dcterms:W3CDTF">2024-12-12T16:07:55Z</dcterms:created>
  <dcterms:modified xsi:type="dcterms:W3CDTF">2025-01-09T09:48:44Z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0x010100F54EEDE884A3684EB0B40FDC6F14DDC9</vt:lpwstr>
  </property>
</Properties>
</file>